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Lst>
  <p:sldSz cy="6858000" cx="12192000"/>
  <p:notesSz cx="6858000" cy="9144000"/>
  <p:embeddedFontLst>
    <p:embeddedFont>
      <p:font typeface="Roboto"/>
      <p:regular r:id="rId309"/>
      <p:bold r:id="rId310"/>
      <p:italic r:id="rId311"/>
      <p:boldItalic r:id="rId3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13" roundtripDataSignature="AMtx7mg3bcS++cH5SEY37tskeMaSm7cD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BD2F81-E9DC-4337-AF48-49CE926B4B92}">
  <a:tblStyle styleId="{C9BD2F81-E9DC-4337-AF48-49CE926B4B9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DD6AF9-F9EB-4685-A371-17CBED71F39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846B5F-3A59-4698-AB61-B1FA9420790C}"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font" Target="fonts/Roboto-regular.fntdata"/><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3" Type="http://customschemas.google.com/relationships/presentationmetadata" Target="metadata"/><Relationship Id="rId312" Type="http://schemas.openxmlformats.org/officeDocument/2006/relationships/font" Target="fonts/Roboto-boldItalic.fntdata"/><Relationship Id="rId311" Type="http://schemas.openxmlformats.org/officeDocument/2006/relationships/font" Target="fonts/Roboto-italic.fntdata"/><Relationship Id="rId310"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ogella.com/tutorials/JavaCollections/article.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336a77381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g10336a77381_0_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10336a77381_0_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4bc9032f8_8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104bc9032f8_8_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g104bc9032f8_8_4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336a77381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g10336a77381_0_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10336a77381_0_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c1268684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c1268684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10c1268684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c1268684a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0c1268684a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10c1268684a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0c1268684a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0c1268684a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 name="Google Shape;930;g10c1268684a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c1268684a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c1268684a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10c1268684a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0c1268684a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c1268684a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0c1268684a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0c1268684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0c1268684a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10c1268684a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c1268684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c1268684a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g10c1268684a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c5095af6c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fc5095af6c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fc5095af6c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c1268684a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c1268684a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g10c1268684a_0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c1268684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c1268684a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g10c1268684a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c1268684a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c1268684a_0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10c1268684a_0_1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c1268684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0c1268684a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g10c1268684a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4b3e0b3f5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104b3e0b3f5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g104b3e0b3f5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4b3e0b3f5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4b3e0b3f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g104b3e0b3f5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0336a77381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g10336a77381_0_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10336a77381_0_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974d41e10_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974d41e10_1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10974d41e10_1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0336a77381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g10336a77381_0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g10336a77381_0_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0336a77381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10336a77381_0_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g10336a77381_0_1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c7ac73c61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1bc7ac73c61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1bc7ac73c61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cfd970bf0d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cfd970bf0d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cfd970bf0d_0_2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cfd970bf0d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cfd970bf0d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gcfd970bf0d_0_2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cfd970bf0d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cfd970bf0d_0_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cfd970bf0d_0_2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cfd970bf0d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cfd970bf0d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gcfd970bf0d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cfd970bf0d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cfd970bf0d_0_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gcfd970bf0d_0_3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fd970bf0d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cfd970bf0d_0_3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gcfd970bf0d_0_3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cfd970bf0d_0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cfd970bf0d_0_3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gcfd970bf0d_0_3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cfd970bf0d_0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cfd970bf0d_0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gcfd970bf0d_0_3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cfd970bf0d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cfd970bf0d_0_3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gcfd970bf0d_0_3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cfd970bf0d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cfd970bf0d_0_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gcfd970bf0d_0_3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c5095af6c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fc5095af6c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fc5095af6c_0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cfd970bf0d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cfd970bf0d_0_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gcfd970bf0d_0_3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cfd970bf0d_0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cfd970bf0d_0_4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gcfd970bf0d_0_4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cfd970bf0d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cfd970bf0d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cfd970bf0d_0_4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cfd970bf0d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cfd970bf0d_0_3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gcfd970bf0d_0_3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cfd970bf0d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cfd970bf0d_0_4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gcfd970bf0d_0_4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cfd970bf0d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cfd970bf0d_0_4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gcfd970bf0d_0_4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cfd970bf0d_0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cfd970bf0d_0_4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gcfd970bf0d_0_4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cfd970bf0d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cfd970bf0d_0_4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gcfd970bf0d_0_4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cfd970bf0d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cfd970bf0d_0_4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 name="Google Shape;1199;gcfd970bf0d_0_4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fd970bf0d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fd970bf0d_0_5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gcfd970bf0d_0_5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c5095af6c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fc5095af6c_0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All small data types starting with small characters are basically primitive data types. All capital letters ones are non-primitives</a:t>
            </a:r>
            <a:endParaRPr/>
          </a:p>
          <a:p>
            <a:pPr indent="-317500" lvl="0" marL="457200" rtl="0" algn="l">
              <a:lnSpc>
                <a:spcPct val="100000"/>
              </a:lnSpc>
              <a:spcBef>
                <a:spcPts val="0"/>
              </a:spcBef>
              <a:spcAft>
                <a:spcPts val="0"/>
              </a:spcAft>
              <a:buSzPts val="1400"/>
              <a:buChar char="-"/>
            </a:pPr>
            <a:r>
              <a:rPr lang="en-US"/>
              <a:t>Non-Primitive data types have same sizes &amp; those are user declared. Primitive data types are system defined.</a:t>
            </a:r>
            <a:endParaRPr/>
          </a:p>
          <a:p>
            <a:pPr indent="-317500" lvl="0" marL="457200" rtl="0" algn="l">
              <a:lnSpc>
                <a:spcPct val="100000"/>
              </a:lnSpc>
              <a:spcBef>
                <a:spcPts val="0"/>
              </a:spcBef>
              <a:spcAft>
                <a:spcPts val="0"/>
              </a:spcAft>
              <a:buSzPts val="1400"/>
              <a:buChar char="-"/>
            </a:pPr>
            <a:r>
              <a:rPr lang="en-US"/>
              <a:t>Use of Primitive data types -&gt; For creating generic functions, classes, etc.</a:t>
            </a:r>
            <a:endParaRPr/>
          </a:p>
        </p:txBody>
      </p:sp>
      <p:sp>
        <p:nvSpPr>
          <p:cNvPr id="196" name="Google Shape;196;gfc5095af6c_0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cfd970bf0d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cfd970bf0d_0_5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2" name="Google Shape;1222;gcfd970bf0d_0_5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cfd970bf0d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cfd970bf0d_0_6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gcfd970bf0d_0_6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cfd970bf0d_0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cfd970bf0d_0_6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gcfd970bf0d_0_6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cfd970bf0d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cfd970bf0d_0_6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cfd970bf0d_0_6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cfd970bf0d_0_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cfd970bf0d_0_6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cfd970bf0d_0_6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cfd970bf0d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cfd970bf0d_0_6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gcfd970bf0d_0_6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cfd970bf0d_0_6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cfd970bf0d_0_6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gcfd970bf0d_0_6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fd970bf0d_0_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fd970bf0d_0_6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gcfd970bf0d_0_6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cfd970bf0d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cfd970bf0d_0_7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gcfd970bf0d_0_7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cfd970bf0d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cfd970bf0d_0_7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gcfd970bf0d_0_7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c5095af6c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fc5095af6c_0_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fc5095af6c_0_3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0336a77381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10336a77381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10336a77381_0_1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0974d41e10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0974d41e10_1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g10974d41e10_1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07f28a56b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07f28a56b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g107f28a56b1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0336a77381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g10336a77381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g10336a77381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0336a77381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10336a77381_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g10336a77381_0_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0336a77381_0_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7" name="Google Shape;1357;g10336a77381_0_8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8" name="Google Shape;1358;g10336a77381_0_8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0336a77381_0_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10336a77381_0_8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6" name="Google Shape;1366;g10336a77381_0_8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0336a77381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g10336a77381_0_8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4" name="Google Shape;1374;g10336a77381_0_8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336a77381_0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10336a77381_0_8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10336a77381_0_8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0336a77381_0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10336a77381_0_8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0" name="Google Shape;1390;g10336a77381_0_8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c5095af6c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fc5095af6c_0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fc5095af6c_0_3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0336a77381_0_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10336a77381_0_8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8" name="Google Shape;1398;g10336a77381_0_8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0336a77381_0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g10336a77381_0_9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6" name="Google Shape;1406;g10336a77381_0_9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0974d41e10_1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0974d41e10_1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g10974d41e10_1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0336a77381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g10336a77381_0_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g10336a77381_0_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0336a77381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g10336a77381_0_2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g10336a77381_0_2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0336a77381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g10336a77381_0_2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10336a77381_0_2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0336a77381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g10336a77381_0_9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2" name="Google Shape;1442;g10336a77381_0_9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0336a77381_0_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10336a77381_0_9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0" name="Google Shape;1450;g10336a77381_0_9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336a77381_0_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g10336a77381_0_9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Spy: </a:t>
            </a:r>
            <a:r>
              <a:rPr lang="en-US">
                <a:solidFill>
                  <a:srgbClr val="202124"/>
                </a:solidFill>
                <a:highlight>
                  <a:srgbClr val="FFFFFF"/>
                </a:highlight>
                <a:latin typeface="Arial"/>
                <a:ea typeface="Arial"/>
                <a:cs typeface="Arial"/>
                <a:sym typeface="Arial"/>
              </a:rPr>
              <a:t>The difference is that </a:t>
            </a:r>
            <a:r>
              <a:rPr b="1" lang="en-US">
                <a:solidFill>
                  <a:srgbClr val="202124"/>
                </a:solidFill>
                <a:highlight>
                  <a:srgbClr val="FFFFFF"/>
                </a:highlight>
                <a:latin typeface="Arial"/>
                <a:ea typeface="Arial"/>
                <a:cs typeface="Arial"/>
                <a:sym typeface="Arial"/>
              </a:rPr>
              <a:t>in mock, you are creating a complete mock or fake object while in spy, there is the real object and you just spying or stubbing specific methods of it</a:t>
            </a:r>
            <a:r>
              <a:rPr lang="en-US">
                <a:solidFill>
                  <a:srgbClr val="202124"/>
                </a:solidFill>
                <a:highlight>
                  <a:srgbClr val="FFFFFF"/>
                </a:highlight>
                <a:latin typeface="Arial"/>
                <a:ea typeface="Arial"/>
                <a:cs typeface="Arial"/>
                <a:sym typeface="Arial"/>
              </a:rPr>
              <a:t>.</a:t>
            </a:r>
            <a:endParaRPr/>
          </a:p>
        </p:txBody>
      </p:sp>
      <p:sp>
        <p:nvSpPr>
          <p:cNvPr id="1458" name="Google Shape;1458;g10336a77381_0_9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0336a77381_0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g10336a77381_0_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6" name="Google Shape;1466;g10336a77381_0_9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c5095af6c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fc5095af6c_0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fc5095af6c_0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0336a77381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g10336a77381_0_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4" name="Google Shape;1474;g10336a77381_0_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0974d41e10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0974d41e10_1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g10974d41e10_1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07f28a56b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07f28a56b1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g107f28a56b1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0336a77381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3" name="Google Shape;1493;g10336a77381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10336a77381_0_2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0336a77381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g10336a77381_0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g10336a77381_0_2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0336a77381_0_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g10336a77381_0_9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8" name="Google Shape;1508;g10336a77381_0_9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0336a77381_0_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g10336a77381_0_9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g10336a77381_0_9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0336a77381_0_9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g10336a77381_0_9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4" name="Google Shape;1524;g10336a77381_0_9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0336a77381_0_9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1" name="Google Shape;1531;g10336a77381_0_9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2" name="Google Shape;1532;g10336a77381_0_9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0336a77381_0_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9" name="Google Shape;1539;g10336a77381_0_9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0" name="Google Shape;1540;g10336a77381_0_9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c5095af6c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fc5095af6c_0_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fc5095af6c_0_3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10336a77381_0_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g10336a77381_0_9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8" name="Google Shape;1548;g10336a77381_0_9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0336a77381_0_9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6" name="Google Shape;1556;g10336a77381_0_9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7" name="Google Shape;1557;g10336a77381_0_9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0336a77381_0_1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4" name="Google Shape;1564;g10336a77381_0_10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5" name="Google Shape;1565;g10336a77381_0_10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0974d41e10_1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0974d41e10_1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g10974d41e10_1_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0336a77381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9" name="Google Shape;1579;g10336a77381_0_2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0" name="Google Shape;1580;g10336a77381_0_2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0336a77381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6" name="Google Shape;1586;g10336a77381_0_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7" name="Google Shape;1587;g10336a77381_0_2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0336a77381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10336a77381_0_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4" name="Google Shape;1594;g10336a77381_0_2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0336a77381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g10336a77381_0_10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1" name="Google Shape;1601;g10336a77381_0_10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0336a77381_0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g10336a77381_0_10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9" name="Google Shape;1609;g10336a77381_0_10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336a77381_0_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g10336a77381_0_10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7" name="Google Shape;1617;g10336a77381_0_10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c5095af6c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fc5095af6c_0_3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fc5095af6c_0_3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0336a77381_0_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4" name="Google Shape;1624;g10336a77381_0_10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5" name="Google Shape;1625;g10336a77381_0_10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0336a77381_0_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2" name="Google Shape;1632;g10336a77381_0_10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3" name="Google Shape;1633;g10336a77381_0_10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10336a77381_0_1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g10336a77381_0_10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1" name="Google Shape;1641;g10336a77381_0_10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10336a77381_0_10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g10336a77381_0_10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9" name="Google Shape;1649;g10336a77381_0_10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0336a77381_0_1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g10336a77381_0_10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7" name="Google Shape;1657;g10336a77381_0_10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10336a77381_0_10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4" name="Google Shape;1664;g10336a77381_0_10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5" name="Google Shape;1665;g10336a77381_0_10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104bc9032f8_1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2" name="Google Shape;1672;g104bc9032f8_1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3" name="Google Shape;1673;g104bc9032f8_1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0336a77381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g10336a77381_0_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g10336a77381_0_2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10974d41e10_1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0974d41e10_1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8" name="Google Shape;1688;g10974d41e10_1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07f28a56b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07f28a56b1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5" name="Google Shape;1695;g107f28a56b1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97295303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97295303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1097295303f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10336a77381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1" name="Google Shape;1701;g10336a77381_0_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2" name="Google Shape;1702;g10336a77381_0_3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0336a77381_0_1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8" name="Google Shape;1708;g10336a77381_0_1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9" name="Google Shape;1709;g10336a77381_0_1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10336a77381_0_1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7" name="Google Shape;1717;g10336a77381_0_1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8" name="Google Shape;1718;g10336a77381_0_1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0336a77381_0_1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6" name="Google Shape;1726;g10336a77381_0_1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7" name="Google Shape;1727;g10336a77381_0_1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0336a77381_0_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4" name="Google Shape;1734;g10336a77381_0_1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5" name="Google Shape;1735;g10336a77381_0_1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0336a77381_0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2" name="Google Shape;1742;g10336a77381_0_1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3" name="Google Shape;1743;g10336a77381_0_1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0336a77381_0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0" name="Google Shape;1750;g10336a77381_0_1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1" name="Google Shape;1751;g10336a77381_0_1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0974d41e10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10974d41e10_1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9" name="Google Shape;1759;g10974d41e10_1_1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0974d41e10_1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0974d41e10_1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g10974d41e10_1_1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0974d41e10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0974d41e10_1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g10974d41e10_1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974d41e1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974d41e10_1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0974d41e10_1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04bc9032f8_0_10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9" name="Google Shape;1779;g104bc9032f8_0_10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0" name="Google Shape;1780;g104bc9032f8_0_10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104bc9032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g104bc9032f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9" name="Google Shape;1789;g104bc9032f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04bc9032f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g104bc9032f8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8" name="Google Shape;1798;g104bc9032f8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04bc9032f8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5" name="Google Shape;1805;g104bc9032f8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6" name="Google Shape;1806;g104bc9032f8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04bc9032f8_0_1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g104bc9032f8_0_10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5" name="Google Shape;1815;g104bc9032f8_0_10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04bc9032f8_0_1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3" name="Google Shape;1823;g104bc9032f8_0_10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4" name="Google Shape;1824;g104bc9032f8_0_10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04bc9032f8_0_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1" name="Google Shape;1831;g104bc9032f8_0_10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2" name="Google Shape;1832;g104bc9032f8_0_10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104bc9032f8_0_10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0" name="Google Shape;1840;g104bc9032f8_0_10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1" name="Google Shape;1841;g104bc9032f8_0_10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104bc9032f8_0_1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g104bc9032f8_0_1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0" name="Google Shape;1850;g104bc9032f8_0_1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4bc9032f8_0_10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7" name="Google Shape;1857;g104bc9032f8_0_10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8" name="Google Shape;1858;g104bc9032f8_0_10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336a7738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10336a7738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0336a77381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04bc9032f8_0_10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6" name="Google Shape;1866;g104bc9032f8_0_10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7" name="Google Shape;1867;g104bc9032f8_0_10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04bc9032f8_0_1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g104bc9032f8_0_1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6" name="Google Shape;1876;g104bc9032f8_0_1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04bc9032f8_0_1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3" name="Google Shape;1883;g104bc9032f8_0_1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4" name="Google Shape;1884;g104bc9032f8_0_1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04bc9032f8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1" name="Google Shape;1891;g104bc9032f8_0_1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2" name="Google Shape;1892;g104bc9032f8_0_1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04bc9032f8_0_1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9" name="Google Shape;1899;g104bc9032f8_0_1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0" name="Google Shape;1900;g104bc9032f8_0_1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04bc9032f8_0_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g104bc9032f8_0_1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8" name="Google Shape;1908;g104bc9032f8_0_1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04bc9032f8_0_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5" name="Google Shape;1915;g104bc9032f8_0_1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6" name="Google Shape;1916;g104bc9032f8_0_1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04bc9032f8_0_1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3" name="Google Shape;1923;g104bc9032f8_0_1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4" name="Google Shape;1924;g104bc9032f8_0_1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104bc9032f8_0_1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1" name="Google Shape;1931;g104bc9032f8_0_1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2" name="Google Shape;1932;g104bc9032f8_0_1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04bc9032f8_0_1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9" name="Google Shape;1939;g104bc9032f8_0_1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0" name="Google Shape;1940;g104bc9032f8_0_1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336a7738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10336a77381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0336a77381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104bc9032f8_0_1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g104bc9032f8_0_1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8" name="Google Shape;1948;g104bc9032f8_0_1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10336a77381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5" name="Google Shape;1955;g10336a77381_0_3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6" name="Google Shape;1956;g10336a77381_0_3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0974d41e10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0974d41e10_1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3" name="Google Shape;1963;g10974d41e10_1_1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0336a77381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9" name="Google Shape;1969;g10336a77381_0_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0" name="Google Shape;1970;g10336a77381_0_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07f28a56b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07f28a56b1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7" name="Google Shape;1977;g107f28a56b1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10336a77381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3" name="Google Shape;1983;g10336a77381_0_3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g10336a77381_0_3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104cf6227c9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1" name="Google Shape;1991;g104cf6227c9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2" name="Google Shape;1992;g104cf6227c9_0_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104cf6227c9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9" name="Google Shape;1999;g104cf6227c9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0" name="Google Shape;2000;g104cf6227c9_0_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104cf6227c9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8" name="Google Shape;2008;g104cf6227c9_0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9" name="Google Shape;2009;g104cf6227c9_0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04cf6227c9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6" name="Google Shape;2016;g104cf6227c9_0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7" name="Google Shape;2017;g104cf6227c9_0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4bc9032f8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04bc9032f8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104bc9032f8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04cf6227c9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4" name="Google Shape;2024;g104cf6227c9_0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5" name="Google Shape;2025;g104cf6227c9_0_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104cf6227c9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2" name="Google Shape;2032;g104cf6227c9_0_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3" name="Google Shape;2033;g104cf6227c9_0_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04cf6227c9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g104cf6227c9_0_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2" name="Google Shape;2042;g104cf6227c9_0_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0f3b952b9c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9" name="Google Shape;2049;g10f3b952b9c_2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0" name="Google Shape;2050;g10f3b952b9c_2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04cf6227c9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7" name="Google Shape;2057;g104cf6227c9_0_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8" name="Google Shape;2058;g104cf6227c9_0_1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0f3b952b9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5" name="Google Shape;2065;g10f3b952b9c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6" name="Google Shape;2066;g10f3b952b9c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104cf6227c9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104cf6227c9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4" name="Google Shape;2074;g104cf6227c9_0_1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04cf6227c9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g104cf6227c9_0_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g104cf6227c9_0_1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04cf6227c9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0" name="Google Shape;2090;g104cf6227c9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1" name="Google Shape;2091;g104cf6227c9_0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04cf6227c9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8" name="Google Shape;2098;g104cf6227c9_0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9" name="Google Shape;2099;g104cf6227c9_0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4bc9032f8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104bc9032f8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104bc9032f8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104cf6227c9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5" name="Google Shape;2105;g104cf6227c9_0_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6" name="Google Shape;2106;g104cf6227c9_0_1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104cf6227c9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2" name="Google Shape;2112;g104cf6227c9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3" name="Google Shape;2113;g104cf6227c9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04cf6227c9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9" name="Google Shape;2119;g104cf6227c9_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0" name="Google Shape;2120;g104cf6227c9_0_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04cf6227c9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7" name="Google Shape;2127;g104cf6227c9_0_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8" name="Google Shape;2128;g104cf6227c9_0_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104cf6227c9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5" name="Google Shape;2135;g104cf6227c9_0_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6" name="Google Shape;2136;g104cf6227c9_0_2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104cf6227c9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4" name="Google Shape;2144;g104cf6227c9_0_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5" name="Google Shape;2145;g104cf6227c9_0_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04cf6227c9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g104cf6227c9_0_2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3" name="Google Shape;2153;g104cf6227c9_0_2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104cf6227c9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0" name="Google Shape;2160;g104cf6227c9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1" name="Google Shape;2161;g104cf6227c9_0_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104cf6227c9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g104cf6227c9_0_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9" name="Google Shape;2169;g104cf6227c9_0_2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04cf6227c9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6" name="Google Shape;2176;g104cf6227c9_0_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7" name="Google Shape;2177;g104cf6227c9_0_2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bc9032f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104bc9032f8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104bc9032f8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04cf6227c9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6" name="Google Shape;2186;g104cf6227c9_0_2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7" name="Google Shape;2187;g104cf6227c9_0_2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104cf6227c9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4" name="Google Shape;2194;g104cf6227c9_0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5" name="Google Shape;2195;g104cf6227c9_0_2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04cf6227c9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2" name="Google Shape;2202;g104cf6227c9_0_2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3" name="Google Shape;2203;g104cf6227c9_0_2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104cf6227c9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0" name="Google Shape;2210;g104cf6227c9_0_3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1" name="Google Shape;2211;g104cf6227c9_0_3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04cf6227c9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g104cf6227c9_0_3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9" name="Google Shape;2219;g104cf6227c9_0_3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10974d41e10_1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10974d41e10_1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6" name="Google Shape;2226;g10974d41e10_1_1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104bc9032f8_0_1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2" name="Google Shape;2232;g104bc9032f8_0_13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3" name="Google Shape;2233;g104bc9032f8_0_13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04bc9032f8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Google Shape;2239;g104bc9032f8_0_13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0" name="Google Shape;2240;g104bc9032f8_0_13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104bc9032f8_1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6" name="Google Shape;2246;g104bc9032f8_1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7" name="Google Shape;2247;g104bc9032f8_1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104bc9032f8_1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g104bc9032f8_1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6" name="Google Shape;2256;g104bc9032f8_1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4bc9032f8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104bc9032f8_1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04bc9032f8_1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104bc9032f8_1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104bc9032f8_1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5" name="Google Shape;2265;g104bc9032f8_1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104bc9032f8_1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104bc9032f8_1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g104bc9032f8_1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04bc9032f8_1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04bc9032f8_1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3" name="Google Shape;2283;g104bc9032f8_1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104bc9032f8_1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104bc9032f8_1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2" name="Google Shape;2292;g104bc9032f8_1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104bc9032f8_1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104bc9032f8_1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0" name="Google Shape;2300;g104bc9032f8_1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104bc9032f8_1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104bc9032f8_1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1" name="Google Shape;2311;g104bc9032f8_1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104bc9032f8_1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104bc9032f8_1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9" name="Google Shape;2319;g104bc9032f8_1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104bc9032f8_1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104bc9032f8_1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8" name="Google Shape;2328;g104bc9032f8_1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10974d41e10_1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10974d41e10_1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7" name="Google Shape;2337;g10974d41e10_1_1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10336a77381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3" name="Google Shape;2343;g10336a77381_0_3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4" name="Google Shape;2344;g10336a77381_0_3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4bc9032f8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04bc9032f8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04bc9032f8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cfd970bf0d_0_7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cfd970bf0d_0_7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1" name="Google Shape;2351;gcfd970bf0d_0_7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cfd970bf0d_0_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cfd970bf0d_0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8" name="Google Shape;2358;gcfd970bf0d_0_7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cfd970bf0d_0_7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cfd970bf0d_0_7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5" name="Google Shape;2365;gcfd970bf0d_0_7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cfd970bf0d_0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cfd970bf0d_0_7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3" name="Google Shape;2373;gcfd970bf0d_0_7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cfd970bf0d_0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cfd970bf0d_0_7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1" name="Google Shape;2381;gcfd970bf0d_0_7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cfd970bf0d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cfd970bf0d_0_7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0" name="Google Shape;2390;gcfd970bf0d_0_7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cfd970bf0d_0_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cfd970bf0d_0_8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8" name="Google Shape;2398;gcfd970bf0d_0_8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cfd970bf0d_0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cfd970bf0d_0_8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6" name="Google Shape;2406;gcfd970bf0d_0_8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cfd970bf0d_0_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cfd970bf0d_0_8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4" name="Google Shape;2414;gcfd970bf0d_0_8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cfd970bf0d_0_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cfd970bf0d_0_8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2" name="Google Shape;2422;gcfd970bf0d_0_8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336a7738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10336a77381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0336a77381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cfd970bf0d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cfd970bf0d_0_8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1" name="Google Shape;2431;gcfd970bf0d_0_8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cfd970bf0d_0_8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cfd970bf0d_0_8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9" name="Google Shape;2439;gcfd970bf0d_0_8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cfd970bf0d_0_8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cfd970bf0d_0_8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7" name="Google Shape;2447;gcfd970bf0d_0_8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cfd970bf0d_0_8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cfd970bf0d_0_8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6" name="Google Shape;2456;gcfd970bf0d_0_8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cfd970bf0d_0_8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cfd970bf0d_0_8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5" name="Google Shape;2465;gcfd970bf0d_0_8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cfd970bf0d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cfd970bf0d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4" name="Google Shape;2474;gcfd970bf0d_0_8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cfd970bf0d_0_9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cfd970bf0d_0_9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3" name="Google Shape;2483;gcfd970bf0d_0_9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cfd970bf0d_0_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cfd970bf0d_0_9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2" name="Google Shape;2492;gcfd970bf0d_0_9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cfd970bf0d_0_9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cfd970bf0d_0_9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0" name="Google Shape;2500;gcfd970bf0d_0_9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cfd970bf0d_0_9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cfd970bf0d_0_9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8" name="Google Shape;2508;gcfd970bf0d_0_9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974d41e1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974d41e10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0974d41e10_1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cfd970bf0d_0_9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cfd970bf0d_0_9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6" name="Google Shape;2516;gcfd970bf0d_0_9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10974d41e10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10974d41e10_1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3" name="Google Shape;2523;g10974d41e10_1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cfd970bf0d_0_1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cfd970bf0d_0_1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0" name="Google Shape;2530;gcfd970bf0d_0_1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336a7738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0336a77381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0336a77381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336a77381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10336a77381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0336a77381_0_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4bc9032f8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104bc9032f8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04bc9032f8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4bc9032f8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04bc9032f8_1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04bc9032f8_1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4bc9032f8_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104bc9032f8_1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104bc9032f8_1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336a77381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10336a77381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0336a77381_0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974d41e1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974d41e10_1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0974d41e10_1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336a77381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10336a77381_0_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0336a77381_0_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336a77381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0336a77381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0336a77381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c5095af6c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fc5095af6c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fc5095af6c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c05e659d9d_1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1c05e659d9d_1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c05e659d9d_13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4bc9032f8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4bc9032f8_1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https://www.vogella.com/tutorials/JavaCollections/article.html</a:t>
            </a:r>
            <a:endParaRPr/>
          </a:p>
        </p:txBody>
      </p:sp>
      <p:sp>
        <p:nvSpPr>
          <p:cNvPr id="406" name="Google Shape;406;g104bc9032f8_1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4bc9032f8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104bc9032f8_1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https://www.geeksforgeeks.org/iterators-in-java/</a:t>
            </a:r>
            <a:endParaRPr/>
          </a:p>
        </p:txBody>
      </p:sp>
      <p:sp>
        <p:nvSpPr>
          <p:cNvPr id="413" name="Google Shape;413;g104bc9032f8_1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bc9032f8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104bc9032f8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g104bc9032f8_1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ae9555a8d8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ae9555a8d8_4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ae9555a8d8_4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336a77381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10336a77381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p>
        </p:txBody>
      </p:sp>
      <p:sp>
        <p:nvSpPr>
          <p:cNvPr id="439" name="Google Shape;439;g10336a77381_0_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974d41e10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974d41e10_1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0974d41e10_1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b6ea0c3dd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b6ea0c3dd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0b6ea0c3dd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336a77381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10336a77381_0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0336a77381_0_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336a77381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10336a77381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10336a77381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c5095af6c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fc5095af6c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fc5095af6c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b6ea0c3dd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b6ea0c3dd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0b6ea0c3dd_1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b6ea0c3dd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b6ea0c3dd_1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10b6ea0c3dd_1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b6ea0c3dd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b6ea0c3dd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10b6ea0c3dd_1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b6ea0c3dd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b6ea0c3dd_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0b6ea0c3dd_1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b6ea0c3dd_1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b6ea0c3dd_1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10b6ea0c3dd_1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b6ea0c3dd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b6ea0c3dd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10b6ea0c3dd_1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b6ea0c3dd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b6ea0c3dd_1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10b6ea0c3dd_1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4b3e0b3f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104b3e0b3f5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04b3e0b3f5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b6ea0c3dd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b6ea0c3dd_1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10b6ea0c3dd_1_1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b6ea0c3dd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b6ea0c3dd_1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0b6ea0c3dd_1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c5095af6c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fc5095af6c_0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fc5095af6c_0_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b6ea0c3dd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b6ea0c3dd_1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10b6ea0c3dd_1_1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336a77381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10336a77381_0_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10336a77381_0_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974d41e10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974d41e10_1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10974d41e10_1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336a77381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10336a77381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0336a77381_0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fd970bf0d_0_10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cfd970bf0d_0_10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cfd970bf0d_0_10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fd970bf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cfd970bf0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cfd970bf0d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cfd970bf0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cfd970bf0d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cfd970bf0d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fd970bf0d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fd970bf0d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cfd970bf0d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fd970bf0d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fd970bf0d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cfd970bf0d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fd970bf0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fd970bf0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cfd970bf0d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c5095af6c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fc5095af6c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fc5095af6c_0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fd970bf0d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fd970bf0d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cfd970bf0d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336a77381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10336a77381_0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0336a77381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fd970bf0d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cfd970bf0d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cfd970bf0d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2b986d35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102b986d35c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102b986d35c_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336a77381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10336a77381_0_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0336a77381_0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336a77381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10336a77381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10336a77381_0_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04bc9032f8_8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104bc9032f8_8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g104bc9032f8_8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4bc9032f8_8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g104bc9032f8_8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g104bc9032f8_8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4bc9032f8_8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104bc9032f8_8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104bc9032f8_8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4bc9032f8_8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104bc9032f8_8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g104bc9032f8_8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04bc9032f8_8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104bc9032f8_8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104bc9032f8_8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4bc9032f8_8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104bc9032f8_8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104bc9032f8_8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04bc9032f8_8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104bc9032f8_8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g104bc9032f8_8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336a77381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g10336a77381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10336a77381_0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974d41e10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974d41e10_1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10974d41e10_1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0336a77381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10336a77381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10336a77381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336a77381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g10336a77381_0_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0336a77381_0_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04bc9032f8_8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104bc9032f8_8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g104bc9032f8_8_3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fd970bf0d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cfd970bf0d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gcfd970bf0d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fd970bf0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cfd970bf0d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gcfd970bf0d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974d41e1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974d41e1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0974d41e10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04bc9032f8_8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104bc9032f8_8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104bc9032f8_8_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a8920eea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0a8920eea9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10a8920eea9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04bc9032f8_8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g104bc9032f8_8_4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g104bc9032f8_8_4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04bc9032f8_8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g104bc9032f8_8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104bc9032f8_8_4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04bc9032f8_8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104bc9032f8_8_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1" name="Google Shape;841;g104bc9032f8_8_4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4bc9032f8_8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104bc9032f8_8_4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104bc9032f8_8_4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04bc9032f8_8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g104bc9032f8_8_4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g104bc9032f8_8_4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4bc9032f8_8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g104bc9032f8_8_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g104bc9032f8_8_4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4bc9032f8_8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104bc9032f8_8_4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7" name="Google Shape;877;g104bc9032f8_8_4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0974d41e10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0974d41e10_1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g10974d41e10_1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c18f8944ac_9_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1c18f8944ac_9_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1c18f8944ac_9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c18f8944ac_9_3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c18f8944ac_9_3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1c18f8944ac_9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c18f8944ac_9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solidFill>
          <a:srgbClr val="36454F"/>
        </a:solidFill>
      </p:bgPr>
    </p:bg>
    <p:spTree>
      <p:nvGrpSpPr>
        <p:cNvPr id="54" name="Shape 54"/>
        <p:cNvGrpSpPr/>
        <p:nvPr/>
      </p:nvGrpSpPr>
      <p:grpSpPr>
        <a:xfrm>
          <a:off x="0" y="0"/>
          <a:ext cx="0" cy="0"/>
          <a:chOff x="0" y="0"/>
          <a:chExt cx="0" cy="0"/>
        </a:xfrm>
      </p:grpSpPr>
      <p:sp>
        <p:nvSpPr>
          <p:cNvPr id="55" name="Google Shape;55;g1c18f8944ac_9_4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37C6F4"/>
              </a:buClr>
              <a:buSzPts val="5000"/>
              <a:buNone/>
              <a:defRPr sz="5000">
                <a:solidFill>
                  <a:srgbClr val="37C6F4"/>
                </a:solidFill>
              </a:defRPr>
            </a:lvl1pPr>
            <a:lvl2pPr lvl="1" rtl="0">
              <a:spcBef>
                <a:spcPts val="0"/>
              </a:spcBef>
              <a:spcAft>
                <a:spcPts val="0"/>
              </a:spcAft>
              <a:buSzPts val="3700"/>
              <a:buFont typeface="Calibri"/>
              <a:buNone/>
              <a:defRPr>
                <a:latin typeface="Calibri"/>
                <a:ea typeface="Calibri"/>
                <a:cs typeface="Calibri"/>
                <a:sym typeface="Calibri"/>
              </a:defRPr>
            </a:lvl2pPr>
            <a:lvl3pPr lvl="2" rtl="0">
              <a:spcBef>
                <a:spcPts val="0"/>
              </a:spcBef>
              <a:spcAft>
                <a:spcPts val="0"/>
              </a:spcAft>
              <a:buSzPts val="3700"/>
              <a:buFont typeface="Calibri"/>
              <a:buNone/>
              <a:defRPr>
                <a:latin typeface="Calibri"/>
                <a:ea typeface="Calibri"/>
                <a:cs typeface="Calibri"/>
                <a:sym typeface="Calibri"/>
              </a:defRPr>
            </a:lvl3pPr>
            <a:lvl4pPr lvl="3" rtl="0">
              <a:spcBef>
                <a:spcPts val="0"/>
              </a:spcBef>
              <a:spcAft>
                <a:spcPts val="0"/>
              </a:spcAft>
              <a:buSzPts val="3700"/>
              <a:buFont typeface="Calibri"/>
              <a:buNone/>
              <a:defRPr>
                <a:latin typeface="Calibri"/>
                <a:ea typeface="Calibri"/>
                <a:cs typeface="Calibri"/>
                <a:sym typeface="Calibri"/>
              </a:defRPr>
            </a:lvl4pPr>
            <a:lvl5pPr lvl="4" rtl="0">
              <a:spcBef>
                <a:spcPts val="0"/>
              </a:spcBef>
              <a:spcAft>
                <a:spcPts val="0"/>
              </a:spcAft>
              <a:buSzPts val="3700"/>
              <a:buFont typeface="Calibri"/>
              <a:buNone/>
              <a:defRPr>
                <a:latin typeface="Calibri"/>
                <a:ea typeface="Calibri"/>
                <a:cs typeface="Calibri"/>
                <a:sym typeface="Calibri"/>
              </a:defRPr>
            </a:lvl5pPr>
            <a:lvl6pPr lvl="5" rtl="0">
              <a:spcBef>
                <a:spcPts val="0"/>
              </a:spcBef>
              <a:spcAft>
                <a:spcPts val="0"/>
              </a:spcAft>
              <a:buSzPts val="3700"/>
              <a:buFont typeface="Calibri"/>
              <a:buNone/>
              <a:defRPr>
                <a:latin typeface="Calibri"/>
                <a:ea typeface="Calibri"/>
                <a:cs typeface="Calibri"/>
                <a:sym typeface="Calibri"/>
              </a:defRPr>
            </a:lvl6pPr>
            <a:lvl7pPr lvl="6" rtl="0">
              <a:spcBef>
                <a:spcPts val="0"/>
              </a:spcBef>
              <a:spcAft>
                <a:spcPts val="0"/>
              </a:spcAft>
              <a:buSzPts val="3700"/>
              <a:buFont typeface="Calibri"/>
              <a:buNone/>
              <a:defRPr>
                <a:latin typeface="Calibri"/>
                <a:ea typeface="Calibri"/>
                <a:cs typeface="Calibri"/>
                <a:sym typeface="Calibri"/>
              </a:defRPr>
            </a:lvl7pPr>
            <a:lvl8pPr lvl="7" rtl="0">
              <a:spcBef>
                <a:spcPts val="0"/>
              </a:spcBef>
              <a:spcAft>
                <a:spcPts val="0"/>
              </a:spcAft>
              <a:buSzPts val="3700"/>
              <a:buFont typeface="Calibri"/>
              <a:buNone/>
              <a:defRPr>
                <a:latin typeface="Calibri"/>
                <a:ea typeface="Calibri"/>
                <a:cs typeface="Calibri"/>
                <a:sym typeface="Calibri"/>
              </a:defRPr>
            </a:lvl8pPr>
            <a:lvl9pPr lvl="8" rtl="0">
              <a:spcBef>
                <a:spcPts val="0"/>
              </a:spcBef>
              <a:spcAft>
                <a:spcPts val="0"/>
              </a:spcAft>
              <a:buSzPts val="3700"/>
              <a:buFont typeface="Calibri"/>
              <a:buNone/>
              <a:defRPr>
                <a:latin typeface="Calibri"/>
                <a:ea typeface="Calibri"/>
                <a:cs typeface="Calibri"/>
                <a:sym typeface="Calibri"/>
              </a:defRPr>
            </a:lvl9pPr>
          </a:lstStyle>
          <a:p/>
        </p:txBody>
      </p:sp>
      <p:pic>
        <p:nvPicPr>
          <p:cNvPr id="56" name="Google Shape;56;g1c18f8944ac_9_45"/>
          <p:cNvPicPr preferRelativeResize="0"/>
          <p:nvPr/>
        </p:nvPicPr>
        <p:blipFill rotWithShape="1">
          <a:blip r:embed="rId2">
            <a:alphaModFix/>
          </a:blip>
          <a:srcRect b="0" l="0" r="0" t="0"/>
          <a:stretch/>
        </p:blipFill>
        <p:spPr>
          <a:xfrm>
            <a:off x="10178200" y="6035040"/>
            <a:ext cx="1828799" cy="640080"/>
          </a:xfrm>
          <a:prstGeom prst="rect">
            <a:avLst/>
          </a:prstGeom>
          <a:noFill/>
          <a:ln>
            <a:noFill/>
          </a:ln>
        </p:spPr>
      </p:pic>
      <p:cxnSp>
        <p:nvCxnSpPr>
          <p:cNvPr id="57" name="Google Shape;57;g1c18f8944ac_9_45"/>
          <p:cNvCxnSpPr/>
          <p:nvPr/>
        </p:nvCxnSpPr>
        <p:spPr>
          <a:xfrm>
            <a:off x="203500" y="3693100"/>
            <a:ext cx="11803500" cy="0"/>
          </a:xfrm>
          <a:prstGeom prst="straightConnector1">
            <a:avLst/>
          </a:prstGeom>
          <a:noFill/>
          <a:ln cap="flat" cmpd="sng" w="9525">
            <a:solidFill>
              <a:srgbClr val="45A9C4"/>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_1_1">
    <p:bg>
      <p:bgPr>
        <a:solidFill>
          <a:srgbClr val="36454F"/>
        </a:solidFill>
      </p:bgPr>
    </p:bg>
    <p:spTree>
      <p:nvGrpSpPr>
        <p:cNvPr id="58" name="Shape 58"/>
        <p:cNvGrpSpPr/>
        <p:nvPr/>
      </p:nvGrpSpPr>
      <p:grpSpPr>
        <a:xfrm>
          <a:off x="0" y="0"/>
          <a:ext cx="0" cy="0"/>
          <a:chOff x="0" y="0"/>
          <a:chExt cx="0" cy="0"/>
        </a:xfrm>
      </p:grpSpPr>
      <p:sp>
        <p:nvSpPr>
          <p:cNvPr id="59" name="Google Shape;59;g1c18f8944ac_9_4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rgbClr val="37C6F4"/>
              </a:buClr>
              <a:buSzPts val="5000"/>
              <a:buNone/>
              <a:defRPr sz="5000">
                <a:solidFill>
                  <a:srgbClr val="37C6F4"/>
                </a:solidFill>
              </a:defRPr>
            </a:lvl1pPr>
            <a:lvl2pPr lvl="1" rtl="0">
              <a:spcBef>
                <a:spcPts val="0"/>
              </a:spcBef>
              <a:spcAft>
                <a:spcPts val="0"/>
              </a:spcAft>
              <a:buSzPts val="3700"/>
              <a:buFont typeface="Calibri"/>
              <a:buNone/>
              <a:defRPr>
                <a:latin typeface="Calibri"/>
                <a:ea typeface="Calibri"/>
                <a:cs typeface="Calibri"/>
                <a:sym typeface="Calibri"/>
              </a:defRPr>
            </a:lvl2pPr>
            <a:lvl3pPr lvl="2" rtl="0">
              <a:spcBef>
                <a:spcPts val="0"/>
              </a:spcBef>
              <a:spcAft>
                <a:spcPts val="0"/>
              </a:spcAft>
              <a:buSzPts val="3700"/>
              <a:buFont typeface="Calibri"/>
              <a:buNone/>
              <a:defRPr>
                <a:latin typeface="Calibri"/>
                <a:ea typeface="Calibri"/>
                <a:cs typeface="Calibri"/>
                <a:sym typeface="Calibri"/>
              </a:defRPr>
            </a:lvl3pPr>
            <a:lvl4pPr lvl="3" rtl="0">
              <a:spcBef>
                <a:spcPts val="0"/>
              </a:spcBef>
              <a:spcAft>
                <a:spcPts val="0"/>
              </a:spcAft>
              <a:buSzPts val="3700"/>
              <a:buFont typeface="Calibri"/>
              <a:buNone/>
              <a:defRPr>
                <a:latin typeface="Calibri"/>
                <a:ea typeface="Calibri"/>
                <a:cs typeface="Calibri"/>
                <a:sym typeface="Calibri"/>
              </a:defRPr>
            </a:lvl4pPr>
            <a:lvl5pPr lvl="4" rtl="0">
              <a:spcBef>
                <a:spcPts val="0"/>
              </a:spcBef>
              <a:spcAft>
                <a:spcPts val="0"/>
              </a:spcAft>
              <a:buSzPts val="3700"/>
              <a:buFont typeface="Calibri"/>
              <a:buNone/>
              <a:defRPr>
                <a:latin typeface="Calibri"/>
                <a:ea typeface="Calibri"/>
                <a:cs typeface="Calibri"/>
                <a:sym typeface="Calibri"/>
              </a:defRPr>
            </a:lvl5pPr>
            <a:lvl6pPr lvl="5" rtl="0">
              <a:spcBef>
                <a:spcPts val="0"/>
              </a:spcBef>
              <a:spcAft>
                <a:spcPts val="0"/>
              </a:spcAft>
              <a:buSzPts val="3700"/>
              <a:buFont typeface="Calibri"/>
              <a:buNone/>
              <a:defRPr>
                <a:latin typeface="Calibri"/>
                <a:ea typeface="Calibri"/>
                <a:cs typeface="Calibri"/>
                <a:sym typeface="Calibri"/>
              </a:defRPr>
            </a:lvl6pPr>
            <a:lvl7pPr lvl="6" rtl="0">
              <a:spcBef>
                <a:spcPts val="0"/>
              </a:spcBef>
              <a:spcAft>
                <a:spcPts val="0"/>
              </a:spcAft>
              <a:buSzPts val="3700"/>
              <a:buFont typeface="Calibri"/>
              <a:buNone/>
              <a:defRPr>
                <a:latin typeface="Calibri"/>
                <a:ea typeface="Calibri"/>
                <a:cs typeface="Calibri"/>
                <a:sym typeface="Calibri"/>
              </a:defRPr>
            </a:lvl7pPr>
            <a:lvl8pPr lvl="7" rtl="0">
              <a:spcBef>
                <a:spcPts val="0"/>
              </a:spcBef>
              <a:spcAft>
                <a:spcPts val="0"/>
              </a:spcAft>
              <a:buSzPts val="3700"/>
              <a:buFont typeface="Calibri"/>
              <a:buNone/>
              <a:defRPr>
                <a:latin typeface="Calibri"/>
                <a:ea typeface="Calibri"/>
                <a:cs typeface="Calibri"/>
                <a:sym typeface="Calibri"/>
              </a:defRPr>
            </a:lvl8pPr>
            <a:lvl9pPr lvl="8" rtl="0">
              <a:spcBef>
                <a:spcPts val="0"/>
              </a:spcBef>
              <a:spcAft>
                <a:spcPts val="0"/>
              </a:spcAft>
              <a:buSzPts val="3700"/>
              <a:buFont typeface="Calibri"/>
              <a:buNone/>
              <a:defRPr>
                <a:latin typeface="Calibri"/>
                <a:ea typeface="Calibri"/>
                <a:cs typeface="Calibri"/>
                <a:sym typeface="Calibri"/>
              </a:defRPr>
            </a:lvl9pPr>
          </a:lstStyle>
          <a:p/>
        </p:txBody>
      </p:sp>
      <p:sp>
        <p:nvSpPr>
          <p:cNvPr id="60" name="Google Shape;60;g1c18f8944ac_9_4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lvl1pPr lvl="0" rtl="0">
              <a:spcBef>
                <a:spcPts val="640"/>
              </a:spcBef>
              <a:spcAft>
                <a:spcPts val="0"/>
              </a:spcAft>
              <a:buClr>
                <a:schemeClr val="lt1"/>
              </a:buClr>
              <a:buSzPts val="2400"/>
              <a:buChar char="●"/>
              <a:defRPr>
                <a:solidFill>
                  <a:schemeClr val="lt1"/>
                </a:solidFill>
              </a:defRPr>
            </a:lvl1pPr>
            <a:lvl2pPr lvl="1" rtl="0" algn="ctr">
              <a:spcBef>
                <a:spcPts val="1600"/>
              </a:spcBef>
              <a:spcAft>
                <a:spcPts val="0"/>
              </a:spcAft>
              <a:buClr>
                <a:srgbClr val="888888"/>
              </a:buClr>
              <a:buSzPts val="2400"/>
              <a:buChar char="○"/>
              <a:defRPr>
                <a:solidFill>
                  <a:srgbClr val="888888"/>
                </a:solidFill>
              </a:defRPr>
            </a:lvl2pPr>
            <a:lvl3pPr lvl="2" rtl="0" algn="ctr">
              <a:spcBef>
                <a:spcPts val="1600"/>
              </a:spcBef>
              <a:spcAft>
                <a:spcPts val="0"/>
              </a:spcAft>
              <a:buClr>
                <a:srgbClr val="888888"/>
              </a:buClr>
              <a:buSzPts val="2000"/>
              <a:buChar char="■"/>
              <a:defRPr>
                <a:solidFill>
                  <a:srgbClr val="888888"/>
                </a:solidFill>
              </a:defRPr>
            </a:lvl3pPr>
            <a:lvl4pPr lvl="3" rtl="0" algn="ctr">
              <a:spcBef>
                <a:spcPts val="1600"/>
              </a:spcBef>
              <a:spcAft>
                <a:spcPts val="0"/>
              </a:spcAft>
              <a:buClr>
                <a:srgbClr val="888888"/>
              </a:buClr>
              <a:buSzPts val="2000"/>
              <a:buChar char="●"/>
              <a:defRPr>
                <a:solidFill>
                  <a:srgbClr val="888888"/>
                </a:solidFill>
              </a:defRPr>
            </a:lvl4pPr>
            <a:lvl5pPr lvl="4" rtl="0" algn="ctr">
              <a:spcBef>
                <a:spcPts val="1600"/>
              </a:spcBef>
              <a:spcAft>
                <a:spcPts val="0"/>
              </a:spcAft>
              <a:buClr>
                <a:srgbClr val="888888"/>
              </a:buClr>
              <a:buSzPts val="2000"/>
              <a:buChar char="○"/>
              <a:defRPr>
                <a:solidFill>
                  <a:srgbClr val="888888"/>
                </a:solidFill>
              </a:defRPr>
            </a:lvl5pPr>
            <a:lvl6pPr lvl="5" rtl="0" algn="ctr">
              <a:spcBef>
                <a:spcPts val="1600"/>
              </a:spcBef>
              <a:spcAft>
                <a:spcPts val="0"/>
              </a:spcAft>
              <a:buClr>
                <a:srgbClr val="888888"/>
              </a:buClr>
              <a:buSzPts val="2000"/>
              <a:buChar char="■"/>
              <a:defRPr>
                <a:solidFill>
                  <a:srgbClr val="888888"/>
                </a:solidFill>
              </a:defRPr>
            </a:lvl6pPr>
            <a:lvl7pPr lvl="6" rtl="0" algn="ctr">
              <a:spcBef>
                <a:spcPts val="1600"/>
              </a:spcBef>
              <a:spcAft>
                <a:spcPts val="0"/>
              </a:spcAft>
              <a:buClr>
                <a:srgbClr val="888888"/>
              </a:buClr>
              <a:buSzPts val="2000"/>
              <a:buChar char="●"/>
              <a:defRPr>
                <a:solidFill>
                  <a:srgbClr val="888888"/>
                </a:solidFill>
              </a:defRPr>
            </a:lvl7pPr>
            <a:lvl8pPr lvl="7" rtl="0" algn="ctr">
              <a:spcBef>
                <a:spcPts val="1600"/>
              </a:spcBef>
              <a:spcAft>
                <a:spcPts val="0"/>
              </a:spcAft>
              <a:buClr>
                <a:srgbClr val="888888"/>
              </a:buClr>
              <a:buSzPts val="2000"/>
              <a:buChar char="○"/>
              <a:defRPr>
                <a:solidFill>
                  <a:srgbClr val="888888"/>
                </a:solidFill>
              </a:defRPr>
            </a:lvl8pPr>
            <a:lvl9pPr lvl="8" rtl="0" algn="ctr">
              <a:spcBef>
                <a:spcPts val="1600"/>
              </a:spcBef>
              <a:spcAft>
                <a:spcPts val="1600"/>
              </a:spcAft>
              <a:buClr>
                <a:srgbClr val="888888"/>
              </a:buClr>
              <a:buSzPts val="2000"/>
              <a:buChar char="■"/>
              <a:defRPr>
                <a:solidFill>
                  <a:srgbClr val="888888"/>
                </a:solidFill>
              </a:defRPr>
            </a:lvl9pPr>
          </a:lstStyle>
          <a:p/>
        </p:txBody>
      </p:sp>
      <p:pic>
        <p:nvPicPr>
          <p:cNvPr id="61" name="Google Shape;61;g1c18f8944ac_9_49"/>
          <p:cNvPicPr preferRelativeResize="0"/>
          <p:nvPr/>
        </p:nvPicPr>
        <p:blipFill rotWithShape="1">
          <a:blip r:embed="rId2">
            <a:alphaModFix/>
          </a:blip>
          <a:srcRect b="0" l="0" r="0" t="0"/>
          <a:stretch/>
        </p:blipFill>
        <p:spPr>
          <a:xfrm>
            <a:off x="10178200" y="6035040"/>
            <a:ext cx="1828799" cy="640080"/>
          </a:xfrm>
          <a:prstGeom prst="rect">
            <a:avLst/>
          </a:prstGeom>
          <a:noFill/>
          <a:ln>
            <a:noFill/>
          </a:ln>
        </p:spPr>
      </p:pic>
      <p:cxnSp>
        <p:nvCxnSpPr>
          <p:cNvPr id="62" name="Google Shape;62;g1c18f8944ac_9_49"/>
          <p:cNvCxnSpPr/>
          <p:nvPr/>
        </p:nvCxnSpPr>
        <p:spPr>
          <a:xfrm>
            <a:off x="203500" y="3693100"/>
            <a:ext cx="11803500" cy="0"/>
          </a:xfrm>
          <a:prstGeom prst="straightConnector1">
            <a:avLst/>
          </a:prstGeom>
          <a:noFill/>
          <a:ln cap="flat" cmpd="sng" w="9525">
            <a:solidFill>
              <a:srgbClr val="45A9C4"/>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ub-content" type="obj">
  <p:cSld name="OBJECT">
    <p:bg>
      <p:bgPr>
        <a:solidFill>
          <a:srgbClr val="36454F"/>
        </a:solidFill>
      </p:bgPr>
    </p:bg>
    <p:spTree>
      <p:nvGrpSpPr>
        <p:cNvPr id="63" name="Shape 63"/>
        <p:cNvGrpSpPr/>
        <p:nvPr/>
      </p:nvGrpSpPr>
      <p:grpSpPr>
        <a:xfrm>
          <a:off x="0" y="0"/>
          <a:ext cx="0" cy="0"/>
          <a:chOff x="0" y="0"/>
          <a:chExt cx="0" cy="0"/>
        </a:xfrm>
      </p:grpSpPr>
      <p:sp>
        <p:nvSpPr>
          <p:cNvPr id="64" name="Google Shape;64;g1c18f8944ac_9_54"/>
          <p:cNvSpPr txBox="1"/>
          <p:nvPr>
            <p:ph type="title"/>
          </p:nvPr>
        </p:nvSpPr>
        <p:spPr>
          <a:xfrm>
            <a:off x="182880" y="182880"/>
            <a:ext cx="11887200" cy="914400"/>
          </a:xfrm>
          <a:prstGeom prst="rect">
            <a:avLst/>
          </a:prstGeom>
          <a:noFill/>
          <a:ln>
            <a:noFill/>
          </a:ln>
        </p:spPr>
        <p:txBody>
          <a:bodyPr anchorCtr="0" anchor="t" bIns="45700" lIns="91425" spcFirstLastPara="1" rIns="91425" wrap="square" tIns="45700">
            <a:noAutofit/>
          </a:bodyPr>
          <a:lstStyle>
            <a:lvl1pPr lvl="0" rtl="0">
              <a:spcBef>
                <a:spcPts val="0"/>
              </a:spcBef>
              <a:spcAft>
                <a:spcPts val="0"/>
              </a:spcAft>
              <a:buClr>
                <a:srgbClr val="37C6F4"/>
              </a:buClr>
              <a:buSzPts val="1800"/>
              <a:buNone/>
              <a:defRPr>
                <a:solidFill>
                  <a:srgbClr val="37C6F4"/>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5" name="Google Shape;65;g1c18f8944ac_9_5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rmAutofit/>
          </a:bodyPr>
          <a:lstStyle>
            <a:lvl1pPr indent="-342900" lvl="0" marL="457200" rtl="0">
              <a:spcBef>
                <a:spcPts val="360"/>
              </a:spcBef>
              <a:spcAft>
                <a:spcPts val="0"/>
              </a:spcAft>
              <a:buClr>
                <a:schemeClr val="lt1"/>
              </a:buClr>
              <a:buSzPts val="1800"/>
              <a:buChar char="●"/>
              <a:defRPr>
                <a:solidFill>
                  <a:schemeClr val="lt1"/>
                </a:solidFill>
              </a:defRPr>
            </a:lvl1pPr>
            <a:lvl2pPr indent="-342900" lvl="1" marL="914400" rtl="0">
              <a:spcBef>
                <a:spcPts val="1600"/>
              </a:spcBef>
              <a:spcAft>
                <a:spcPts val="0"/>
              </a:spcAft>
              <a:buClr>
                <a:srgbClr val="888888"/>
              </a:buClr>
              <a:buSzPts val="1800"/>
              <a:buChar char="○"/>
              <a:defRPr>
                <a:solidFill>
                  <a:srgbClr val="888888"/>
                </a:solidFill>
              </a:defRPr>
            </a:lvl2pPr>
            <a:lvl3pPr indent="-342900" lvl="2" marL="1371600" rtl="0">
              <a:spcBef>
                <a:spcPts val="1600"/>
              </a:spcBef>
              <a:spcAft>
                <a:spcPts val="0"/>
              </a:spcAft>
              <a:buClr>
                <a:srgbClr val="9E9E9E"/>
              </a:buClr>
              <a:buSzPts val="1800"/>
              <a:buChar char="■"/>
              <a:defRPr>
                <a:solidFill>
                  <a:srgbClr val="9E9E9E"/>
                </a:solidFill>
              </a:defRPr>
            </a:lvl3pPr>
            <a:lvl4pPr indent="-342900" lvl="3" marL="1828800" rtl="0">
              <a:spcBef>
                <a:spcPts val="1600"/>
              </a:spcBef>
              <a:spcAft>
                <a:spcPts val="0"/>
              </a:spcAft>
              <a:buClr>
                <a:srgbClr val="DDDDDD"/>
              </a:buClr>
              <a:buSzPts val="1800"/>
              <a:buChar char="●"/>
              <a:defRPr>
                <a:solidFill>
                  <a:srgbClr val="DDDDDD"/>
                </a:solidFill>
              </a:defRPr>
            </a:lvl4pPr>
            <a:lvl5pPr indent="-342900" lvl="4" marL="2286000" rtl="0">
              <a:spcBef>
                <a:spcPts val="1600"/>
              </a:spcBef>
              <a:spcAft>
                <a:spcPts val="0"/>
              </a:spcAft>
              <a:buClr>
                <a:srgbClr val="DEDEDE"/>
              </a:buClr>
              <a:buSzPts val="1800"/>
              <a:buChar char="○"/>
              <a:defRPr>
                <a:solidFill>
                  <a:srgbClr val="DEDEDE"/>
                </a:solidFill>
              </a:defRPr>
            </a:lvl5pPr>
            <a:lvl6pPr indent="-342900" lvl="5" marL="2743200" rtl="0">
              <a:spcBef>
                <a:spcPts val="1600"/>
              </a:spcBef>
              <a:spcAft>
                <a:spcPts val="0"/>
              </a:spcAft>
              <a:buClr>
                <a:srgbClr val="F2F2F2"/>
              </a:buClr>
              <a:buSzPts val="1800"/>
              <a:buChar char="■"/>
              <a:defRPr>
                <a:solidFill>
                  <a:srgbClr val="F2F2F2"/>
                </a:solidFill>
              </a:defRPr>
            </a:lvl6pPr>
            <a:lvl7pPr indent="-342900" lvl="6" marL="3200400" rtl="0">
              <a:spcBef>
                <a:spcPts val="1600"/>
              </a:spcBef>
              <a:spcAft>
                <a:spcPts val="0"/>
              </a:spcAft>
              <a:buClr>
                <a:srgbClr val="45A9C4"/>
              </a:buClr>
              <a:buSzPts val="1800"/>
              <a:buChar char="●"/>
              <a:defRPr>
                <a:solidFill>
                  <a:srgbClr val="45A9C4"/>
                </a:solidFill>
              </a:defRPr>
            </a:lvl7pPr>
            <a:lvl8pPr indent="-342900" lvl="7" marL="3657600" rtl="0">
              <a:spcBef>
                <a:spcPts val="1600"/>
              </a:spcBef>
              <a:spcAft>
                <a:spcPts val="0"/>
              </a:spcAft>
              <a:buClr>
                <a:srgbClr val="37C6F4"/>
              </a:buClr>
              <a:buSzPts val="1800"/>
              <a:buChar char="○"/>
              <a:defRPr>
                <a:solidFill>
                  <a:srgbClr val="37C6F4"/>
                </a:solidFill>
              </a:defRPr>
            </a:lvl8pPr>
            <a:lvl9pPr indent="-342900" lvl="8" marL="4114800" rtl="0">
              <a:spcBef>
                <a:spcPts val="1600"/>
              </a:spcBef>
              <a:spcAft>
                <a:spcPts val="1600"/>
              </a:spcAft>
              <a:buClr>
                <a:srgbClr val="008EC0"/>
              </a:buClr>
              <a:buSzPts val="1800"/>
              <a:buChar char="■"/>
              <a:defRPr>
                <a:solidFill>
                  <a:srgbClr val="008EC0"/>
                </a:solidFill>
              </a:defRPr>
            </a:lvl9pPr>
          </a:lstStyle>
          <a:p/>
        </p:txBody>
      </p:sp>
      <p:sp>
        <p:nvSpPr>
          <p:cNvPr id="66" name="Google Shape;66;g1c18f8944ac_9_54"/>
          <p:cNvSpPr txBox="1"/>
          <p:nvPr>
            <p:ph idx="12" type="sldNum"/>
          </p:nvPr>
        </p:nvSpPr>
        <p:spPr>
          <a:xfrm>
            <a:off x="182875" y="6167274"/>
            <a:ext cx="1219200" cy="457200"/>
          </a:xfrm>
          <a:prstGeom prst="rect">
            <a:avLst/>
          </a:prstGeom>
          <a:noFill/>
          <a:ln>
            <a:noFill/>
          </a:ln>
        </p:spPr>
        <p:txBody>
          <a:bodyPr anchorCtr="0" anchor="t" bIns="45700" lIns="91425" spcFirstLastPara="1" rIns="91425" wrap="square" tIns="45700">
            <a:normAutofit/>
          </a:bodyPr>
          <a:lstStyle>
            <a:lvl1pPr indent="0" lvl="0" marL="0" marR="0" rtl="0" algn="l">
              <a:spcBef>
                <a:spcPts val="0"/>
              </a:spcBef>
              <a:buNone/>
              <a:defRPr b="0" i="0" sz="1400" u="none" cap="none" strike="noStrike">
                <a:solidFill>
                  <a:schemeClr val="lt1"/>
                </a:solidFill>
                <a:latin typeface="Calibri"/>
                <a:ea typeface="Calibri"/>
                <a:cs typeface="Calibri"/>
                <a:sym typeface="Calibri"/>
              </a:defRPr>
            </a:lvl1pPr>
            <a:lvl2pPr indent="0" lvl="1" marL="0" marR="0" rtl="0" algn="l">
              <a:spcBef>
                <a:spcPts val="0"/>
              </a:spcBef>
              <a:buNone/>
              <a:defRPr b="0" i="0" sz="1400" u="none" cap="none" strike="noStrike">
                <a:solidFill>
                  <a:schemeClr val="lt1"/>
                </a:solidFill>
                <a:latin typeface="Calibri"/>
                <a:ea typeface="Calibri"/>
                <a:cs typeface="Calibri"/>
                <a:sym typeface="Calibri"/>
              </a:defRPr>
            </a:lvl2pPr>
            <a:lvl3pPr indent="0" lvl="2" marL="0" marR="0" rtl="0" algn="l">
              <a:spcBef>
                <a:spcPts val="0"/>
              </a:spcBef>
              <a:buNone/>
              <a:defRPr b="0" i="0" sz="1400" u="none" cap="none" strike="noStrike">
                <a:solidFill>
                  <a:schemeClr val="lt1"/>
                </a:solidFill>
                <a:latin typeface="Calibri"/>
                <a:ea typeface="Calibri"/>
                <a:cs typeface="Calibri"/>
                <a:sym typeface="Calibri"/>
              </a:defRPr>
            </a:lvl3pPr>
            <a:lvl4pPr indent="0" lvl="3" marL="0" marR="0" rtl="0" algn="l">
              <a:spcBef>
                <a:spcPts val="0"/>
              </a:spcBef>
              <a:buNone/>
              <a:defRPr b="0" i="0" sz="1400" u="none" cap="none" strike="noStrike">
                <a:solidFill>
                  <a:schemeClr val="lt1"/>
                </a:solidFill>
                <a:latin typeface="Calibri"/>
                <a:ea typeface="Calibri"/>
                <a:cs typeface="Calibri"/>
                <a:sym typeface="Calibri"/>
              </a:defRPr>
            </a:lvl4pPr>
            <a:lvl5pPr indent="0" lvl="4" marL="0" marR="0" rtl="0" algn="l">
              <a:spcBef>
                <a:spcPts val="0"/>
              </a:spcBef>
              <a:buNone/>
              <a:defRPr b="0" i="0" sz="1400" u="none" cap="none" strike="noStrike">
                <a:solidFill>
                  <a:schemeClr val="lt1"/>
                </a:solidFill>
                <a:latin typeface="Calibri"/>
                <a:ea typeface="Calibri"/>
                <a:cs typeface="Calibri"/>
                <a:sym typeface="Calibri"/>
              </a:defRPr>
            </a:lvl5pPr>
            <a:lvl6pPr indent="0" lvl="5" marL="0" marR="0" rtl="0" algn="l">
              <a:spcBef>
                <a:spcPts val="0"/>
              </a:spcBef>
              <a:buNone/>
              <a:defRPr b="0" i="0" sz="1400" u="none" cap="none" strike="noStrike">
                <a:solidFill>
                  <a:schemeClr val="lt1"/>
                </a:solidFill>
                <a:latin typeface="Calibri"/>
                <a:ea typeface="Calibri"/>
                <a:cs typeface="Calibri"/>
                <a:sym typeface="Calibri"/>
              </a:defRPr>
            </a:lvl6pPr>
            <a:lvl7pPr indent="0" lvl="6" marL="0" marR="0" rtl="0" algn="l">
              <a:spcBef>
                <a:spcPts val="0"/>
              </a:spcBef>
              <a:buNone/>
              <a:defRPr b="0" i="0" sz="1400" u="none" cap="none" strike="noStrike">
                <a:solidFill>
                  <a:schemeClr val="lt1"/>
                </a:solidFill>
                <a:latin typeface="Calibri"/>
                <a:ea typeface="Calibri"/>
                <a:cs typeface="Calibri"/>
                <a:sym typeface="Calibri"/>
              </a:defRPr>
            </a:lvl7pPr>
            <a:lvl8pPr indent="0" lvl="7" marL="0" marR="0" rtl="0" algn="l">
              <a:spcBef>
                <a:spcPts val="0"/>
              </a:spcBef>
              <a:buNone/>
              <a:defRPr b="0" i="0" sz="1400" u="none" cap="none" strike="noStrike">
                <a:solidFill>
                  <a:schemeClr val="lt1"/>
                </a:solidFill>
                <a:latin typeface="Calibri"/>
                <a:ea typeface="Calibri"/>
                <a:cs typeface="Calibri"/>
                <a:sym typeface="Calibri"/>
              </a:defRPr>
            </a:lvl8pPr>
            <a:lvl9pPr indent="0" lvl="8" marL="0" marR="0" rtl="0" algn="l">
              <a:spcBef>
                <a:spcPts val="0"/>
              </a:spcBef>
              <a:buNone/>
              <a:defRPr b="0" i="0" sz="14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67" name="Google Shape;67;g1c18f8944ac_9_54"/>
          <p:cNvPicPr preferRelativeResize="0"/>
          <p:nvPr/>
        </p:nvPicPr>
        <p:blipFill rotWithShape="1">
          <a:blip r:embed="rId2">
            <a:alphaModFix/>
          </a:blip>
          <a:srcRect b="0" l="0" r="0" t="0"/>
          <a:stretch/>
        </p:blipFill>
        <p:spPr>
          <a:xfrm>
            <a:off x="10599150" y="6167275"/>
            <a:ext cx="1470925" cy="570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OBJECT_1_1">
    <p:bg>
      <p:bgPr>
        <a:solidFill>
          <a:srgbClr val="36454F"/>
        </a:solidFill>
      </p:bgPr>
    </p:bg>
    <p:spTree>
      <p:nvGrpSpPr>
        <p:cNvPr id="68" name="Shape 68"/>
        <p:cNvGrpSpPr/>
        <p:nvPr/>
      </p:nvGrpSpPr>
      <p:grpSpPr>
        <a:xfrm>
          <a:off x="0" y="0"/>
          <a:ext cx="0" cy="0"/>
          <a:chOff x="0" y="0"/>
          <a:chExt cx="0" cy="0"/>
        </a:xfrm>
      </p:grpSpPr>
      <p:sp>
        <p:nvSpPr>
          <p:cNvPr id="69" name="Google Shape;69;g1c18f8944ac_9_59"/>
          <p:cNvSpPr txBox="1"/>
          <p:nvPr>
            <p:ph type="title"/>
          </p:nvPr>
        </p:nvSpPr>
        <p:spPr>
          <a:xfrm>
            <a:off x="182880" y="182880"/>
            <a:ext cx="11887200" cy="914400"/>
          </a:xfrm>
          <a:prstGeom prst="rect">
            <a:avLst/>
          </a:prstGeom>
          <a:noFill/>
          <a:ln>
            <a:noFill/>
          </a:ln>
        </p:spPr>
        <p:txBody>
          <a:bodyPr anchorCtr="0" anchor="t" bIns="45700" lIns="91425" spcFirstLastPara="1" rIns="91425" wrap="square" tIns="45700">
            <a:noAutofit/>
          </a:bodyPr>
          <a:lstStyle>
            <a:lvl1pPr lvl="0" rtl="0">
              <a:spcBef>
                <a:spcPts val="0"/>
              </a:spcBef>
              <a:spcAft>
                <a:spcPts val="0"/>
              </a:spcAft>
              <a:buClr>
                <a:srgbClr val="37C6F4"/>
              </a:buClr>
              <a:buSzPts val="1800"/>
              <a:buNone/>
              <a:defRPr>
                <a:solidFill>
                  <a:srgbClr val="37C6F4"/>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0" name="Google Shape;70;g1c18f8944ac_9_59"/>
          <p:cNvSpPr txBox="1"/>
          <p:nvPr>
            <p:ph idx="12" type="sldNum"/>
          </p:nvPr>
        </p:nvSpPr>
        <p:spPr>
          <a:xfrm>
            <a:off x="182875" y="6167274"/>
            <a:ext cx="1219200" cy="457200"/>
          </a:xfrm>
          <a:prstGeom prst="rect">
            <a:avLst/>
          </a:prstGeom>
          <a:noFill/>
          <a:ln>
            <a:noFill/>
          </a:ln>
        </p:spPr>
        <p:txBody>
          <a:bodyPr anchorCtr="0" anchor="t" bIns="45700" lIns="91425" spcFirstLastPara="1" rIns="91425" wrap="square" tIns="45700">
            <a:normAutofit/>
          </a:bodyPr>
          <a:lstStyle>
            <a:lvl1pPr indent="0" lvl="0" marL="0" marR="0" rtl="0" algn="l">
              <a:spcBef>
                <a:spcPts val="0"/>
              </a:spcBef>
              <a:buNone/>
              <a:defRPr b="0" i="0" sz="1400" u="none" cap="none" strike="noStrike">
                <a:solidFill>
                  <a:schemeClr val="lt1"/>
                </a:solidFill>
                <a:latin typeface="Calibri"/>
                <a:ea typeface="Calibri"/>
                <a:cs typeface="Calibri"/>
                <a:sym typeface="Calibri"/>
              </a:defRPr>
            </a:lvl1pPr>
            <a:lvl2pPr indent="0" lvl="1" marL="0" marR="0" rtl="0" algn="l">
              <a:spcBef>
                <a:spcPts val="0"/>
              </a:spcBef>
              <a:buNone/>
              <a:defRPr b="0" i="0" sz="1400" u="none" cap="none" strike="noStrike">
                <a:solidFill>
                  <a:schemeClr val="lt1"/>
                </a:solidFill>
                <a:latin typeface="Calibri"/>
                <a:ea typeface="Calibri"/>
                <a:cs typeface="Calibri"/>
                <a:sym typeface="Calibri"/>
              </a:defRPr>
            </a:lvl2pPr>
            <a:lvl3pPr indent="0" lvl="2" marL="0" marR="0" rtl="0" algn="l">
              <a:spcBef>
                <a:spcPts val="0"/>
              </a:spcBef>
              <a:buNone/>
              <a:defRPr b="0" i="0" sz="1400" u="none" cap="none" strike="noStrike">
                <a:solidFill>
                  <a:schemeClr val="lt1"/>
                </a:solidFill>
                <a:latin typeface="Calibri"/>
                <a:ea typeface="Calibri"/>
                <a:cs typeface="Calibri"/>
                <a:sym typeface="Calibri"/>
              </a:defRPr>
            </a:lvl3pPr>
            <a:lvl4pPr indent="0" lvl="3" marL="0" marR="0" rtl="0" algn="l">
              <a:spcBef>
                <a:spcPts val="0"/>
              </a:spcBef>
              <a:buNone/>
              <a:defRPr b="0" i="0" sz="1400" u="none" cap="none" strike="noStrike">
                <a:solidFill>
                  <a:schemeClr val="lt1"/>
                </a:solidFill>
                <a:latin typeface="Calibri"/>
                <a:ea typeface="Calibri"/>
                <a:cs typeface="Calibri"/>
                <a:sym typeface="Calibri"/>
              </a:defRPr>
            </a:lvl4pPr>
            <a:lvl5pPr indent="0" lvl="4" marL="0" marR="0" rtl="0" algn="l">
              <a:spcBef>
                <a:spcPts val="0"/>
              </a:spcBef>
              <a:buNone/>
              <a:defRPr b="0" i="0" sz="1400" u="none" cap="none" strike="noStrike">
                <a:solidFill>
                  <a:schemeClr val="lt1"/>
                </a:solidFill>
                <a:latin typeface="Calibri"/>
                <a:ea typeface="Calibri"/>
                <a:cs typeface="Calibri"/>
                <a:sym typeface="Calibri"/>
              </a:defRPr>
            </a:lvl5pPr>
            <a:lvl6pPr indent="0" lvl="5" marL="0" marR="0" rtl="0" algn="l">
              <a:spcBef>
                <a:spcPts val="0"/>
              </a:spcBef>
              <a:buNone/>
              <a:defRPr b="0" i="0" sz="1400" u="none" cap="none" strike="noStrike">
                <a:solidFill>
                  <a:schemeClr val="lt1"/>
                </a:solidFill>
                <a:latin typeface="Calibri"/>
                <a:ea typeface="Calibri"/>
                <a:cs typeface="Calibri"/>
                <a:sym typeface="Calibri"/>
              </a:defRPr>
            </a:lvl6pPr>
            <a:lvl7pPr indent="0" lvl="6" marL="0" marR="0" rtl="0" algn="l">
              <a:spcBef>
                <a:spcPts val="0"/>
              </a:spcBef>
              <a:buNone/>
              <a:defRPr b="0" i="0" sz="1400" u="none" cap="none" strike="noStrike">
                <a:solidFill>
                  <a:schemeClr val="lt1"/>
                </a:solidFill>
                <a:latin typeface="Calibri"/>
                <a:ea typeface="Calibri"/>
                <a:cs typeface="Calibri"/>
                <a:sym typeface="Calibri"/>
              </a:defRPr>
            </a:lvl7pPr>
            <a:lvl8pPr indent="0" lvl="7" marL="0" marR="0" rtl="0" algn="l">
              <a:spcBef>
                <a:spcPts val="0"/>
              </a:spcBef>
              <a:buNone/>
              <a:defRPr b="0" i="0" sz="1400" u="none" cap="none" strike="noStrike">
                <a:solidFill>
                  <a:schemeClr val="lt1"/>
                </a:solidFill>
                <a:latin typeface="Calibri"/>
                <a:ea typeface="Calibri"/>
                <a:cs typeface="Calibri"/>
                <a:sym typeface="Calibri"/>
              </a:defRPr>
            </a:lvl8pPr>
            <a:lvl9pPr indent="0" lvl="8" marL="0" marR="0" rtl="0" algn="l">
              <a:spcBef>
                <a:spcPts val="0"/>
              </a:spcBef>
              <a:buNone/>
              <a:defRPr b="0" i="0" sz="14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71" name="Google Shape;71;g1c18f8944ac_9_59"/>
          <p:cNvPicPr preferRelativeResize="0"/>
          <p:nvPr/>
        </p:nvPicPr>
        <p:blipFill rotWithShape="1">
          <a:blip r:embed="rId2">
            <a:alphaModFix/>
          </a:blip>
          <a:srcRect b="0" l="0" r="0" t="0"/>
          <a:stretch/>
        </p:blipFill>
        <p:spPr>
          <a:xfrm>
            <a:off x="10599150" y="6167275"/>
            <a:ext cx="1470925" cy="570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Multiple Sub-content">
  <p:cSld name="OBJECT_1_2">
    <p:bg>
      <p:bgPr>
        <a:solidFill>
          <a:srgbClr val="36454F"/>
        </a:solidFill>
      </p:bgPr>
    </p:bg>
    <p:spTree>
      <p:nvGrpSpPr>
        <p:cNvPr id="72" name="Shape 72"/>
        <p:cNvGrpSpPr/>
        <p:nvPr/>
      </p:nvGrpSpPr>
      <p:grpSpPr>
        <a:xfrm>
          <a:off x="0" y="0"/>
          <a:ext cx="0" cy="0"/>
          <a:chOff x="0" y="0"/>
          <a:chExt cx="0" cy="0"/>
        </a:xfrm>
      </p:grpSpPr>
      <p:sp>
        <p:nvSpPr>
          <p:cNvPr id="73" name="Google Shape;73;g1c18f8944ac_9_63"/>
          <p:cNvSpPr txBox="1"/>
          <p:nvPr>
            <p:ph type="title"/>
          </p:nvPr>
        </p:nvSpPr>
        <p:spPr>
          <a:xfrm>
            <a:off x="182880" y="182880"/>
            <a:ext cx="11887200" cy="914400"/>
          </a:xfrm>
          <a:prstGeom prst="rect">
            <a:avLst/>
          </a:prstGeom>
          <a:noFill/>
          <a:ln>
            <a:noFill/>
          </a:ln>
        </p:spPr>
        <p:txBody>
          <a:bodyPr anchorCtr="0" anchor="t" bIns="45700" lIns="91425" spcFirstLastPara="1" rIns="91425" wrap="square" tIns="45700">
            <a:noAutofit/>
          </a:bodyPr>
          <a:lstStyle>
            <a:lvl1pPr lvl="0" rtl="0">
              <a:spcBef>
                <a:spcPts val="0"/>
              </a:spcBef>
              <a:spcAft>
                <a:spcPts val="0"/>
              </a:spcAft>
              <a:buClr>
                <a:srgbClr val="37C6F4"/>
              </a:buClr>
              <a:buSzPts val="1800"/>
              <a:buNone/>
              <a:defRPr>
                <a:solidFill>
                  <a:srgbClr val="37C6F4"/>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4" name="Google Shape;74;g1c18f8944ac_9_63"/>
          <p:cNvSpPr txBox="1"/>
          <p:nvPr>
            <p:ph idx="1" type="body"/>
          </p:nvPr>
        </p:nvSpPr>
        <p:spPr>
          <a:xfrm>
            <a:off x="182875" y="1097275"/>
            <a:ext cx="5601900" cy="5070000"/>
          </a:xfrm>
          <a:prstGeom prst="rect">
            <a:avLst/>
          </a:prstGeom>
          <a:noFill/>
          <a:ln>
            <a:noFill/>
          </a:ln>
        </p:spPr>
        <p:txBody>
          <a:bodyPr anchorCtr="0" anchor="t" bIns="45700" lIns="91425" spcFirstLastPara="1" rIns="91425" wrap="square" tIns="45700">
            <a:normAutofit/>
          </a:bodyPr>
          <a:lstStyle>
            <a:lvl1pPr indent="-342900" lvl="0" marL="457200" rtl="0">
              <a:spcBef>
                <a:spcPts val="360"/>
              </a:spcBef>
              <a:spcAft>
                <a:spcPts val="0"/>
              </a:spcAft>
              <a:buClr>
                <a:schemeClr val="lt1"/>
              </a:buClr>
              <a:buSzPts val="1800"/>
              <a:buChar char="●"/>
              <a:defRPr>
                <a:solidFill>
                  <a:schemeClr val="lt1"/>
                </a:solidFill>
              </a:defRPr>
            </a:lvl1pPr>
            <a:lvl2pPr indent="-342900" lvl="1" marL="914400" rtl="0">
              <a:spcBef>
                <a:spcPts val="1600"/>
              </a:spcBef>
              <a:spcAft>
                <a:spcPts val="0"/>
              </a:spcAft>
              <a:buClr>
                <a:srgbClr val="888888"/>
              </a:buClr>
              <a:buSzPts val="1800"/>
              <a:buChar char="○"/>
              <a:defRPr>
                <a:solidFill>
                  <a:srgbClr val="888888"/>
                </a:solidFill>
              </a:defRPr>
            </a:lvl2pPr>
            <a:lvl3pPr indent="-342900" lvl="2" marL="1371600" rtl="0">
              <a:spcBef>
                <a:spcPts val="1600"/>
              </a:spcBef>
              <a:spcAft>
                <a:spcPts val="0"/>
              </a:spcAft>
              <a:buClr>
                <a:srgbClr val="9E9E9E"/>
              </a:buClr>
              <a:buSzPts val="1800"/>
              <a:buChar char="■"/>
              <a:defRPr>
                <a:solidFill>
                  <a:srgbClr val="9E9E9E"/>
                </a:solidFill>
              </a:defRPr>
            </a:lvl3pPr>
            <a:lvl4pPr indent="-342900" lvl="3" marL="1828800" rtl="0">
              <a:spcBef>
                <a:spcPts val="1600"/>
              </a:spcBef>
              <a:spcAft>
                <a:spcPts val="0"/>
              </a:spcAft>
              <a:buClr>
                <a:srgbClr val="DDDDDD"/>
              </a:buClr>
              <a:buSzPts val="1800"/>
              <a:buChar char="●"/>
              <a:defRPr>
                <a:solidFill>
                  <a:srgbClr val="DDDDDD"/>
                </a:solidFill>
              </a:defRPr>
            </a:lvl4pPr>
            <a:lvl5pPr indent="-342900" lvl="4" marL="2286000" rtl="0">
              <a:spcBef>
                <a:spcPts val="1600"/>
              </a:spcBef>
              <a:spcAft>
                <a:spcPts val="0"/>
              </a:spcAft>
              <a:buClr>
                <a:srgbClr val="DEDEDE"/>
              </a:buClr>
              <a:buSzPts val="1800"/>
              <a:buChar char="○"/>
              <a:defRPr>
                <a:solidFill>
                  <a:srgbClr val="DEDEDE"/>
                </a:solidFill>
              </a:defRPr>
            </a:lvl5pPr>
            <a:lvl6pPr indent="-342900" lvl="5" marL="2743200" rtl="0">
              <a:spcBef>
                <a:spcPts val="1600"/>
              </a:spcBef>
              <a:spcAft>
                <a:spcPts val="0"/>
              </a:spcAft>
              <a:buClr>
                <a:srgbClr val="F2F2F2"/>
              </a:buClr>
              <a:buSzPts val="1800"/>
              <a:buChar char="■"/>
              <a:defRPr>
                <a:solidFill>
                  <a:srgbClr val="F2F2F2"/>
                </a:solidFill>
              </a:defRPr>
            </a:lvl6pPr>
            <a:lvl7pPr indent="-342900" lvl="6" marL="3200400" rtl="0">
              <a:spcBef>
                <a:spcPts val="1600"/>
              </a:spcBef>
              <a:spcAft>
                <a:spcPts val="0"/>
              </a:spcAft>
              <a:buClr>
                <a:srgbClr val="45A9C4"/>
              </a:buClr>
              <a:buSzPts val="1800"/>
              <a:buChar char="●"/>
              <a:defRPr>
                <a:solidFill>
                  <a:srgbClr val="45A9C4"/>
                </a:solidFill>
              </a:defRPr>
            </a:lvl7pPr>
            <a:lvl8pPr indent="-342900" lvl="7" marL="3657600" rtl="0">
              <a:spcBef>
                <a:spcPts val="1600"/>
              </a:spcBef>
              <a:spcAft>
                <a:spcPts val="0"/>
              </a:spcAft>
              <a:buClr>
                <a:srgbClr val="37C6F4"/>
              </a:buClr>
              <a:buSzPts val="1800"/>
              <a:buChar char="○"/>
              <a:defRPr>
                <a:solidFill>
                  <a:srgbClr val="37C6F4"/>
                </a:solidFill>
              </a:defRPr>
            </a:lvl8pPr>
            <a:lvl9pPr indent="-342900" lvl="8" marL="4114800" rtl="0">
              <a:spcBef>
                <a:spcPts val="1600"/>
              </a:spcBef>
              <a:spcAft>
                <a:spcPts val="1600"/>
              </a:spcAft>
              <a:buClr>
                <a:srgbClr val="008EC0"/>
              </a:buClr>
              <a:buSzPts val="1800"/>
              <a:buChar char="■"/>
              <a:defRPr>
                <a:solidFill>
                  <a:srgbClr val="008EC0"/>
                </a:solidFill>
              </a:defRPr>
            </a:lvl9pPr>
          </a:lstStyle>
          <a:p/>
        </p:txBody>
      </p:sp>
      <p:sp>
        <p:nvSpPr>
          <p:cNvPr id="75" name="Google Shape;75;g1c18f8944ac_9_63"/>
          <p:cNvSpPr txBox="1"/>
          <p:nvPr>
            <p:ph idx="12" type="sldNum"/>
          </p:nvPr>
        </p:nvSpPr>
        <p:spPr>
          <a:xfrm>
            <a:off x="182875" y="6167274"/>
            <a:ext cx="1219200" cy="457200"/>
          </a:xfrm>
          <a:prstGeom prst="rect">
            <a:avLst/>
          </a:prstGeom>
          <a:noFill/>
          <a:ln>
            <a:noFill/>
          </a:ln>
        </p:spPr>
        <p:txBody>
          <a:bodyPr anchorCtr="0" anchor="t" bIns="45700" lIns="91425" spcFirstLastPara="1" rIns="91425" wrap="square" tIns="45700">
            <a:normAutofit/>
          </a:bodyPr>
          <a:lstStyle>
            <a:lvl1pPr indent="0" lvl="0" marL="0" marR="0" rtl="0" algn="l">
              <a:spcBef>
                <a:spcPts val="0"/>
              </a:spcBef>
              <a:buNone/>
              <a:defRPr b="0" i="0" sz="1400" u="none" cap="none" strike="noStrike">
                <a:solidFill>
                  <a:schemeClr val="lt1"/>
                </a:solidFill>
                <a:latin typeface="Calibri"/>
                <a:ea typeface="Calibri"/>
                <a:cs typeface="Calibri"/>
                <a:sym typeface="Calibri"/>
              </a:defRPr>
            </a:lvl1pPr>
            <a:lvl2pPr indent="0" lvl="1" marL="0" marR="0" rtl="0" algn="l">
              <a:spcBef>
                <a:spcPts val="0"/>
              </a:spcBef>
              <a:buNone/>
              <a:defRPr b="0" i="0" sz="1400" u="none" cap="none" strike="noStrike">
                <a:solidFill>
                  <a:schemeClr val="lt1"/>
                </a:solidFill>
                <a:latin typeface="Calibri"/>
                <a:ea typeface="Calibri"/>
                <a:cs typeface="Calibri"/>
                <a:sym typeface="Calibri"/>
              </a:defRPr>
            </a:lvl2pPr>
            <a:lvl3pPr indent="0" lvl="2" marL="0" marR="0" rtl="0" algn="l">
              <a:spcBef>
                <a:spcPts val="0"/>
              </a:spcBef>
              <a:buNone/>
              <a:defRPr b="0" i="0" sz="1400" u="none" cap="none" strike="noStrike">
                <a:solidFill>
                  <a:schemeClr val="lt1"/>
                </a:solidFill>
                <a:latin typeface="Calibri"/>
                <a:ea typeface="Calibri"/>
                <a:cs typeface="Calibri"/>
                <a:sym typeface="Calibri"/>
              </a:defRPr>
            </a:lvl3pPr>
            <a:lvl4pPr indent="0" lvl="3" marL="0" marR="0" rtl="0" algn="l">
              <a:spcBef>
                <a:spcPts val="0"/>
              </a:spcBef>
              <a:buNone/>
              <a:defRPr b="0" i="0" sz="1400" u="none" cap="none" strike="noStrike">
                <a:solidFill>
                  <a:schemeClr val="lt1"/>
                </a:solidFill>
                <a:latin typeface="Calibri"/>
                <a:ea typeface="Calibri"/>
                <a:cs typeface="Calibri"/>
                <a:sym typeface="Calibri"/>
              </a:defRPr>
            </a:lvl4pPr>
            <a:lvl5pPr indent="0" lvl="4" marL="0" marR="0" rtl="0" algn="l">
              <a:spcBef>
                <a:spcPts val="0"/>
              </a:spcBef>
              <a:buNone/>
              <a:defRPr b="0" i="0" sz="1400" u="none" cap="none" strike="noStrike">
                <a:solidFill>
                  <a:schemeClr val="lt1"/>
                </a:solidFill>
                <a:latin typeface="Calibri"/>
                <a:ea typeface="Calibri"/>
                <a:cs typeface="Calibri"/>
                <a:sym typeface="Calibri"/>
              </a:defRPr>
            </a:lvl5pPr>
            <a:lvl6pPr indent="0" lvl="5" marL="0" marR="0" rtl="0" algn="l">
              <a:spcBef>
                <a:spcPts val="0"/>
              </a:spcBef>
              <a:buNone/>
              <a:defRPr b="0" i="0" sz="1400" u="none" cap="none" strike="noStrike">
                <a:solidFill>
                  <a:schemeClr val="lt1"/>
                </a:solidFill>
                <a:latin typeface="Calibri"/>
                <a:ea typeface="Calibri"/>
                <a:cs typeface="Calibri"/>
                <a:sym typeface="Calibri"/>
              </a:defRPr>
            </a:lvl6pPr>
            <a:lvl7pPr indent="0" lvl="6" marL="0" marR="0" rtl="0" algn="l">
              <a:spcBef>
                <a:spcPts val="0"/>
              </a:spcBef>
              <a:buNone/>
              <a:defRPr b="0" i="0" sz="1400" u="none" cap="none" strike="noStrike">
                <a:solidFill>
                  <a:schemeClr val="lt1"/>
                </a:solidFill>
                <a:latin typeface="Calibri"/>
                <a:ea typeface="Calibri"/>
                <a:cs typeface="Calibri"/>
                <a:sym typeface="Calibri"/>
              </a:defRPr>
            </a:lvl7pPr>
            <a:lvl8pPr indent="0" lvl="7" marL="0" marR="0" rtl="0" algn="l">
              <a:spcBef>
                <a:spcPts val="0"/>
              </a:spcBef>
              <a:buNone/>
              <a:defRPr b="0" i="0" sz="1400" u="none" cap="none" strike="noStrike">
                <a:solidFill>
                  <a:schemeClr val="lt1"/>
                </a:solidFill>
                <a:latin typeface="Calibri"/>
                <a:ea typeface="Calibri"/>
                <a:cs typeface="Calibri"/>
                <a:sym typeface="Calibri"/>
              </a:defRPr>
            </a:lvl8pPr>
            <a:lvl9pPr indent="0" lvl="8" marL="0" marR="0" rtl="0" algn="l">
              <a:spcBef>
                <a:spcPts val="0"/>
              </a:spcBef>
              <a:buNone/>
              <a:defRPr b="0" i="0" sz="14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76" name="Google Shape;76;g1c18f8944ac_9_63"/>
          <p:cNvPicPr preferRelativeResize="0"/>
          <p:nvPr/>
        </p:nvPicPr>
        <p:blipFill rotWithShape="1">
          <a:blip r:embed="rId2">
            <a:alphaModFix/>
          </a:blip>
          <a:srcRect b="0" l="0" r="0" t="0"/>
          <a:stretch/>
        </p:blipFill>
        <p:spPr>
          <a:xfrm>
            <a:off x="10599150" y="6167275"/>
            <a:ext cx="1470925" cy="570675"/>
          </a:xfrm>
          <a:prstGeom prst="rect">
            <a:avLst/>
          </a:prstGeom>
          <a:noFill/>
          <a:ln>
            <a:noFill/>
          </a:ln>
        </p:spPr>
      </p:pic>
      <p:sp>
        <p:nvSpPr>
          <p:cNvPr id="77" name="Google Shape;77;g1c18f8944ac_9_63"/>
          <p:cNvSpPr txBox="1"/>
          <p:nvPr>
            <p:ph idx="2" type="body"/>
          </p:nvPr>
        </p:nvSpPr>
        <p:spPr>
          <a:xfrm>
            <a:off x="6215775" y="1097275"/>
            <a:ext cx="5854500" cy="5070000"/>
          </a:xfrm>
          <a:prstGeom prst="rect">
            <a:avLst/>
          </a:prstGeom>
          <a:noFill/>
          <a:ln>
            <a:noFill/>
          </a:ln>
        </p:spPr>
        <p:txBody>
          <a:bodyPr anchorCtr="0" anchor="t" bIns="45700" lIns="91425" spcFirstLastPara="1" rIns="91425" wrap="square" tIns="45700">
            <a:normAutofit/>
          </a:bodyPr>
          <a:lstStyle>
            <a:lvl1pPr indent="-342900" lvl="0" marL="457200" rtl="0">
              <a:spcBef>
                <a:spcPts val="360"/>
              </a:spcBef>
              <a:spcAft>
                <a:spcPts val="0"/>
              </a:spcAft>
              <a:buClr>
                <a:schemeClr val="lt1"/>
              </a:buClr>
              <a:buSzPts val="1800"/>
              <a:buChar char="●"/>
              <a:defRPr>
                <a:solidFill>
                  <a:schemeClr val="lt1"/>
                </a:solidFill>
              </a:defRPr>
            </a:lvl1pPr>
            <a:lvl2pPr indent="-342900" lvl="1" marL="914400" rtl="0">
              <a:spcBef>
                <a:spcPts val="1600"/>
              </a:spcBef>
              <a:spcAft>
                <a:spcPts val="0"/>
              </a:spcAft>
              <a:buClr>
                <a:srgbClr val="888888"/>
              </a:buClr>
              <a:buSzPts val="1800"/>
              <a:buChar char="○"/>
              <a:defRPr>
                <a:solidFill>
                  <a:srgbClr val="888888"/>
                </a:solidFill>
              </a:defRPr>
            </a:lvl2pPr>
            <a:lvl3pPr indent="-342900" lvl="2" marL="1371600" rtl="0">
              <a:spcBef>
                <a:spcPts val="1600"/>
              </a:spcBef>
              <a:spcAft>
                <a:spcPts val="0"/>
              </a:spcAft>
              <a:buClr>
                <a:srgbClr val="9E9E9E"/>
              </a:buClr>
              <a:buSzPts val="1800"/>
              <a:buChar char="■"/>
              <a:defRPr>
                <a:solidFill>
                  <a:srgbClr val="9E9E9E"/>
                </a:solidFill>
              </a:defRPr>
            </a:lvl3pPr>
            <a:lvl4pPr indent="-342900" lvl="3" marL="1828800" rtl="0">
              <a:spcBef>
                <a:spcPts val="1600"/>
              </a:spcBef>
              <a:spcAft>
                <a:spcPts val="0"/>
              </a:spcAft>
              <a:buClr>
                <a:srgbClr val="DDDDDD"/>
              </a:buClr>
              <a:buSzPts val="1800"/>
              <a:buChar char="●"/>
              <a:defRPr>
                <a:solidFill>
                  <a:srgbClr val="DDDDDD"/>
                </a:solidFill>
              </a:defRPr>
            </a:lvl4pPr>
            <a:lvl5pPr indent="-342900" lvl="4" marL="2286000" rtl="0">
              <a:spcBef>
                <a:spcPts val="1600"/>
              </a:spcBef>
              <a:spcAft>
                <a:spcPts val="0"/>
              </a:spcAft>
              <a:buClr>
                <a:srgbClr val="DEDEDE"/>
              </a:buClr>
              <a:buSzPts val="1800"/>
              <a:buChar char="○"/>
              <a:defRPr>
                <a:solidFill>
                  <a:srgbClr val="DEDEDE"/>
                </a:solidFill>
              </a:defRPr>
            </a:lvl5pPr>
            <a:lvl6pPr indent="-342900" lvl="5" marL="2743200" rtl="0">
              <a:spcBef>
                <a:spcPts val="1600"/>
              </a:spcBef>
              <a:spcAft>
                <a:spcPts val="0"/>
              </a:spcAft>
              <a:buClr>
                <a:srgbClr val="F2F2F2"/>
              </a:buClr>
              <a:buSzPts val="1800"/>
              <a:buChar char="■"/>
              <a:defRPr>
                <a:solidFill>
                  <a:srgbClr val="F2F2F2"/>
                </a:solidFill>
              </a:defRPr>
            </a:lvl6pPr>
            <a:lvl7pPr indent="-342900" lvl="6" marL="3200400" rtl="0">
              <a:spcBef>
                <a:spcPts val="1600"/>
              </a:spcBef>
              <a:spcAft>
                <a:spcPts val="0"/>
              </a:spcAft>
              <a:buClr>
                <a:srgbClr val="45A9C4"/>
              </a:buClr>
              <a:buSzPts val="1800"/>
              <a:buChar char="●"/>
              <a:defRPr>
                <a:solidFill>
                  <a:srgbClr val="45A9C4"/>
                </a:solidFill>
              </a:defRPr>
            </a:lvl7pPr>
            <a:lvl8pPr indent="-342900" lvl="7" marL="3657600" rtl="0">
              <a:spcBef>
                <a:spcPts val="1600"/>
              </a:spcBef>
              <a:spcAft>
                <a:spcPts val="0"/>
              </a:spcAft>
              <a:buClr>
                <a:srgbClr val="37C6F4"/>
              </a:buClr>
              <a:buSzPts val="1800"/>
              <a:buChar char="○"/>
              <a:defRPr>
                <a:solidFill>
                  <a:srgbClr val="37C6F4"/>
                </a:solidFill>
              </a:defRPr>
            </a:lvl8pPr>
            <a:lvl9pPr indent="-342900" lvl="8" marL="4114800" rtl="0">
              <a:spcBef>
                <a:spcPts val="1600"/>
              </a:spcBef>
              <a:spcAft>
                <a:spcPts val="1600"/>
              </a:spcAft>
              <a:buClr>
                <a:srgbClr val="008EC0"/>
              </a:buClr>
              <a:buSzPts val="1800"/>
              <a:buChar char="■"/>
              <a:defRPr>
                <a:solidFill>
                  <a:srgbClr val="008EC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1_Picture with Caption">
    <p:bg>
      <p:bgPr>
        <a:solidFill>
          <a:srgbClr val="36454F"/>
        </a:solidFill>
      </p:bgPr>
    </p:bg>
    <p:spTree>
      <p:nvGrpSpPr>
        <p:cNvPr id="78" name="Shape 78"/>
        <p:cNvGrpSpPr/>
        <p:nvPr/>
      </p:nvGrpSpPr>
      <p:grpSpPr>
        <a:xfrm>
          <a:off x="0" y="0"/>
          <a:ext cx="0" cy="0"/>
          <a:chOff x="0" y="0"/>
          <a:chExt cx="0" cy="0"/>
        </a:xfrm>
      </p:grpSpPr>
      <p:sp>
        <p:nvSpPr>
          <p:cNvPr id="79" name="Google Shape;79;g1c18f8944ac_9_69"/>
          <p:cNvSpPr txBox="1"/>
          <p:nvPr/>
        </p:nvSpPr>
        <p:spPr>
          <a:xfrm>
            <a:off x="3810000" y="2810470"/>
            <a:ext cx="457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alibri"/>
                <a:ea typeface="Calibri"/>
                <a:cs typeface="Calibri"/>
                <a:sym typeface="Calibri"/>
              </a:rPr>
              <a:t>THANK YOU!</a:t>
            </a:r>
            <a:endParaRPr/>
          </a:p>
        </p:txBody>
      </p:sp>
      <p:sp>
        <p:nvSpPr>
          <p:cNvPr id="80" name="Google Shape;80;g1c18f8944ac_9_69"/>
          <p:cNvSpPr txBox="1"/>
          <p:nvPr/>
        </p:nvSpPr>
        <p:spPr>
          <a:xfrm>
            <a:off x="914400" y="5575680"/>
            <a:ext cx="4038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info@crestdatasys.com</a:t>
            </a:r>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http://www.crestdatasys.com/</a:t>
            </a:r>
            <a:endParaRPr/>
          </a:p>
        </p:txBody>
      </p:sp>
      <p:grpSp>
        <p:nvGrpSpPr>
          <p:cNvPr id="81" name="Google Shape;81;g1c18f8944ac_9_69"/>
          <p:cNvGrpSpPr/>
          <p:nvPr/>
        </p:nvGrpSpPr>
        <p:grpSpPr>
          <a:xfrm>
            <a:off x="685800" y="5663079"/>
            <a:ext cx="228600" cy="533089"/>
            <a:chOff x="716280" y="5655303"/>
            <a:chExt cx="228600" cy="533089"/>
          </a:xfrm>
        </p:grpSpPr>
        <p:pic>
          <p:nvPicPr>
            <p:cNvPr id="82" name="Google Shape;82;g1c18f8944ac_9_69"/>
            <p:cNvPicPr preferRelativeResize="0"/>
            <p:nvPr/>
          </p:nvPicPr>
          <p:blipFill rotWithShape="1">
            <a:blip r:embed="rId2">
              <a:alphaModFix/>
            </a:blip>
            <a:srcRect b="0" l="0" r="0" t="0"/>
            <a:stretch/>
          </p:blipFill>
          <p:spPr>
            <a:xfrm flipH="1">
              <a:off x="716280" y="5655303"/>
              <a:ext cx="228600" cy="228600"/>
            </a:xfrm>
            <a:prstGeom prst="rect">
              <a:avLst/>
            </a:prstGeom>
            <a:noFill/>
            <a:ln>
              <a:noFill/>
            </a:ln>
          </p:spPr>
        </p:pic>
        <p:pic>
          <p:nvPicPr>
            <p:cNvPr id="83" name="Google Shape;83;g1c18f8944ac_9_69"/>
            <p:cNvPicPr preferRelativeResize="0"/>
            <p:nvPr/>
          </p:nvPicPr>
          <p:blipFill rotWithShape="1">
            <a:blip r:embed="rId3">
              <a:alphaModFix/>
            </a:blip>
            <a:srcRect b="0" l="0" r="0" t="0"/>
            <a:stretch/>
          </p:blipFill>
          <p:spPr>
            <a:xfrm>
              <a:off x="716280" y="5959792"/>
              <a:ext cx="228600" cy="228600"/>
            </a:xfrm>
            <a:prstGeom prst="rect">
              <a:avLst/>
            </a:prstGeom>
            <a:noFill/>
            <a:ln>
              <a:noFill/>
            </a:ln>
          </p:spPr>
        </p:pic>
      </p:grpSp>
      <p:pic>
        <p:nvPicPr>
          <p:cNvPr id="84" name="Google Shape;84;g1c18f8944ac_9_69"/>
          <p:cNvPicPr preferRelativeResize="0"/>
          <p:nvPr/>
        </p:nvPicPr>
        <p:blipFill rotWithShape="1">
          <a:blip r:embed="rId4">
            <a:alphaModFix/>
          </a:blip>
          <a:srcRect b="0" l="0" r="0" t="0"/>
          <a:stretch/>
        </p:blipFill>
        <p:spPr>
          <a:xfrm>
            <a:off x="10178200" y="6035040"/>
            <a:ext cx="1828799" cy="6400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c18f8944ac_9_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1c18f8944ac_9_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c18f8944ac_9_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c18f8944ac_9_1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1c18f8944ac_9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c18f8944ac_9_1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1c18f8944ac_9_1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1c18f8944ac_9_1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c18f8944ac_9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c18f8944ac_9_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1c18f8944ac_9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c18f8944ac_9_2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1c18f8944ac_9_2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c18f8944ac_9_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c18f8944ac_9_2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1c18f8944ac_9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c18f8944ac_9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1c18f8944ac_9_3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1c18f8944ac_9_3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c18f8944ac_9_3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1c18f8944ac_9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c18f8944ac_9_3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1c18f8944ac_9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c18f8944ac_9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1c18f8944ac_9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1c18f8944ac_9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advClick="0" spd="slow">
    <p:wipe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0" Type="http://schemas.openxmlformats.org/officeDocument/2006/relationships/hyperlink" Target="https://www.netjstech.com/2015/06/isalive-and-join-method-in-java-multi.html" TargetMode="External"/><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hyperlink" Target="https://www.javatpoint.com/multithreading-in-java" TargetMode="External"/><Relationship Id="rId4" Type="http://schemas.openxmlformats.org/officeDocument/2006/relationships/hyperlink" Target="http://tutorials.jenkov.com/java-concurrency/index.html" TargetMode="External"/><Relationship Id="rId9" Type="http://schemas.openxmlformats.org/officeDocument/2006/relationships/hyperlink" Target="https://www.netjstech.com/2015/07/why-wait-notify-and-notifyall-methods-in-object-class-java-multi-threading.html" TargetMode="External"/><Relationship Id="rId5" Type="http://schemas.openxmlformats.org/officeDocument/2006/relationships/hyperlink" Target="https://www.youtube.com/watch?v=TCd8QIS-2KI" TargetMode="External"/><Relationship Id="rId6" Type="http://schemas.openxmlformats.org/officeDocument/2006/relationships/hyperlink" Target="https://www.netjstech.com/2015/06/race-condition-in-java-multi-threading.html" TargetMode="External"/><Relationship Id="rId7" Type="http://schemas.openxmlformats.org/officeDocument/2006/relationships/hyperlink" Target="https://www.netjstech.com/2015/06/synchronization-in-java-multithreading-synchronizing-thread.html" TargetMode="External"/><Relationship Id="rId8" Type="http://schemas.openxmlformats.org/officeDocument/2006/relationships/hyperlink" Target="https://www.netjstech.com/2015/07/inter-thread-communiction-wait-notify-java-multi-thread.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hyperlink" Target="https://www.baeldung.com/java-8-functional-interfaces" TargetMode="External"/><Relationship Id="rId4" Type="http://schemas.openxmlformats.org/officeDocument/2006/relationships/hyperlink" Target="https://www.geeksforgeeks.org/functional-interfaces-java/" TargetMode="External"/><Relationship Id="rId5" Type="http://schemas.openxmlformats.org/officeDocument/2006/relationships/hyperlink" Target="https://4comprehension.com/busy-developers-guide-to-java-9-10-11-12-13-and-above/" TargetMode="External"/><Relationship Id="rId6" Type="http://schemas.openxmlformats.org/officeDocument/2006/relationships/hyperlink" Target="https://dev.to/therajsaxena/java-9-to-java-13-top-features-362l" TargetMode="External"/><Relationship Id="rId7" Type="http://schemas.openxmlformats.org/officeDocument/2006/relationships/hyperlink" Target="https://www.javatpoint.com/java-9-features" TargetMode="External"/><Relationship Id="rId8" Type="http://schemas.openxmlformats.org/officeDocument/2006/relationships/hyperlink" Target="https://www.journaldev.com/13121/java-9-features-with-examples"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hyperlink" Target="https://www.oracle.com/java/technologies/javase/codeconventions-fileorganization.html#182"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5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5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48.png"/><Relationship Id="rId4" Type="http://schemas.openxmlformats.org/officeDocument/2006/relationships/image" Target="../media/image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1.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59.png"/><Relationship Id="rId4" Type="http://schemas.openxmlformats.org/officeDocument/2006/relationships/image" Target="../media/image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5.png"/><Relationship Id="rId4"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60.png"/><Relationship Id="rId4" Type="http://schemas.openxmlformats.org/officeDocument/2006/relationships/image" Target="../media/image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5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49.png"/><Relationship Id="rId4" Type="http://schemas.openxmlformats.org/officeDocument/2006/relationships/image" Target="../media/image6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58.png"/><Relationship Id="rId4" Type="http://schemas.openxmlformats.org/officeDocument/2006/relationships/image" Target="../media/image65.png"/><Relationship Id="rId5" Type="http://schemas.openxmlformats.org/officeDocument/2006/relationships/image" Target="../media/image6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hyperlink" Target="https://www.oracle.com/java/technologies/javase/codeconventions-codeexample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hyperlink" Target="https://www.codejava.net/coding/10-java-core-best-practices-every-java-programmer-should-know" TargetMode="External"/></Relationships>
</file>

<file path=ppt/slides/_rels/slide151.xml.rels><?xml version="1.0" encoding="UTF-8" standalone="yes"?><Relationships xmlns="http://schemas.openxmlformats.org/package/2006/relationships"><Relationship Id="rId10" Type="http://schemas.openxmlformats.org/officeDocument/2006/relationships/hyperlink" Target="https://gist.github.com/wojteklu/73c6914cc446146b8b533c0988cf8d29" TargetMode="External"/><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hyperlink" Target="https://medium.com/@rhamedy/a-short-summary-of-java-coding-best-practices-31283d0167d3" TargetMode="External"/><Relationship Id="rId4" Type="http://schemas.openxmlformats.org/officeDocument/2006/relationships/hyperlink" Target="https://medium.com/@rhamedy/a-short-summary-of-java-coding-best-practices-31283d0167d3" TargetMode="External"/><Relationship Id="rId9" Type="http://schemas.openxmlformats.org/officeDocument/2006/relationships/hyperlink" Target="https://gist.github.com/wojteklu/73c6914cc446146b8b533c0988cf8d29" TargetMode="External"/><Relationship Id="rId5" Type="http://schemas.openxmlformats.org/officeDocument/2006/relationships/hyperlink" Target="https://x-team.com/blog/principles-clean-code/" TargetMode="External"/><Relationship Id="rId6" Type="http://schemas.openxmlformats.org/officeDocument/2006/relationships/hyperlink" Target="https://x-team.com/blog/principles-clean-code/" TargetMode="External"/><Relationship Id="rId7" Type="http://schemas.openxmlformats.org/officeDocument/2006/relationships/hyperlink" Target="https://dzone.com/articles/5-best-practices-for-writing-bug-free-java-code" TargetMode="External"/><Relationship Id="rId8" Type="http://schemas.openxmlformats.org/officeDocument/2006/relationships/hyperlink" Target="https://dzone.com/articles/5-best-practices-for-writing-bug-free-java-code"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hyperlink" Target="https://github.com/junit-team/junit4/wiki/Download-and-Install" TargetMode="External"/><Relationship Id="rId4" Type="http://schemas.openxmlformats.org/officeDocument/2006/relationships/hyperlink" Target="https://www.javatpoint.com/src/junit/junit4jars.zip"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1.xml"/><Relationship Id="rId3" Type="http://schemas.openxmlformats.org/officeDocument/2006/relationships/image" Target="../media/image7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hyperlink" Target="https://10.0.1.212:8443/download/attachments/168337085/Junit.zip?version=1&amp;modificationDate=1637564912631&amp;api=v2"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hyperlink" Target="https://howtodoinjava.com/best-practices/unit-testing-best-practices-junit-reference-guide/"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7.xml"/><Relationship Id="rId3" Type="http://schemas.openxmlformats.org/officeDocument/2006/relationships/image" Target="../media/image7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 Id="rId3" Type="http://schemas.openxmlformats.org/officeDocument/2006/relationships/hyperlink" Target="https://10.0.1.212:8443/download/attachments/168337085/mockitosample.zip?version=1&amp;modificationDate=1637564958928&amp;api=v2"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hyperlink" Target="https://www.vogella.com/tutorials/Mockito/article.html" TargetMode="External"/><Relationship Id="rId4" Type="http://schemas.openxmlformats.org/officeDocument/2006/relationships/hyperlink" Target="https://www.tutorialspoint.com/mockito/index.htm" TargetMode="External"/><Relationship Id="rId5" Type="http://schemas.openxmlformats.org/officeDocument/2006/relationships/hyperlink" Target="https://www.baeldung.com/mockito-series"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6.xml"/><Relationship Id="rId3" Type="http://schemas.openxmlformats.org/officeDocument/2006/relationships/image" Target="../media/image8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7.xml"/><Relationship Id="rId3"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8.xml"/><Relationship Id="rId3" Type="http://schemas.openxmlformats.org/officeDocument/2006/relationships/image" Target="../media/image7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image" Target="../media/image6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 Id="rId3" Type="http://schemas.openxmlformats.org/officeDocument/2006/relationships/hyperlink" Target="https://www.perfecto.io/blog/what-is-test-automation" TargetMode="External"/><Relationship Id="rId4" Type="http://schemas.openxmlformats.org/officeDocument/2006/relationships/hyperlink" Target="https://blog.vsoftconsulting.com/blog/open-source-vs-commercial-test-automation-tools" TargetMode="External"/><Relationship Id="rId9" Type="http://schemas.openxmlformats.org/officeDocument/2006/relationships/hyperlink" Target="https://www.javatpoint.com/selenium-ide" TargetMode="External"/><Relationship Id="rId5" Type="http://schemas.openxmlformats.org/officeDocument/2006/relationships/hyperlink" Target="https://www.indiumsoftware.com/blog/selenium-test-automation/#:~:text=Selenium%20has%20a%20large%20and,choice%20for%20many%20testing%20projects." TargetMode="External"/><Relationship Id="rId6" Type="http://schemas.openxmlformats.org/officeDocument/2006/relationships/hyperlink" Target="https://www.javatpoint.com/selenium-webdriver" TargetMode="External"/><Relationship Id="rId7" Type="http://schemas.openxmlformats.org/officeDocument/2006/relationships/hyperlink" Target="https://www.javatpoint.com/selenium-webdriver-installation" TargetMode="External"/><Relationship Id="rId8" Type="http://schemas.openxmlformats.org/officeDocument/2006/relationships/hyperlink" Target="https://www.javatpoint.com/selenium-grid"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7.xml"/><Relationship Id="rId3" Type="http://schemas.openxmlformats.org/officeDocument/2006/relationships/image" Target="../media/image6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hyperlink" Target="https://chrome.google.com/webstore/detail/selenium-ide/mooikfkahbdckldjjndioackbalphokd?hl=en"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1.xml"/><Relationship Id="rId3" Type="http://schemas.openxmlformats.org/officeDocument/2006/relationships/image" Target="../media/image7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4.xml"/><Relationship Id="rId3" Type="http://schemas.openxmlformats.org/officeDocument/2006/relationships/image" Target="../media/image8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hyperlink" Target="https://www.jetbrains.com/idea/download/#section=Windows" TargetMode="External"/><Relationship Id="rId4" Type="http://schemas.openxmlformats.org/officeDocument/2006/relationships/hyperlink" Target="https://chromedriver.chromium.org/downloads" TargetMode="External"/><Relationship Id="rId5" Type="http://schemas.openxmlformats.org/officeDocument/2006/relationships/hyperlink" Target="https://github.com/mozilla/geckodriver/releases" TargetMode="External"/><Relationship Id="rId6" Type="http://schemas.openxmlformats.org/officeDocument/2006/relationships/hyperlink" Target="https://www.selenium.dev/downloads/"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hyperlink" Target="https://www.youtube.com/watch?v=Ogh-dDhM_hw" TargetMode="External"/><Relationship Id="rId4" Type="http://schemas.openxmlformats.org/officeDocument/2006/relationships/hyperlink" Target="https://ecommerceplex.com/how-to-use-firebug/" TargetMode="External"/><Relationship Id="rId5" Type="http://schemas.openxmlformats.org/officeDocument/2006/relationships/hyperlink" Target="https://www.toolsqa.com/selenium-webdriver/xpath-in-selenium/"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codesdope.com/practice/java-know-data-types/" TargetMode="External"/><Relationship Id="rId4" Type="http://schemas.openxmlformats.org/officeDocument/2006/relationships/hyperlink" Target="https://www.codesdope.com/practice/java-operators/" TargetMode="External"/><Relationship Id="rId5" Type="http://schemas.openxmlformats.org/officeDocument/2006/relationships/hyperlink" Target="https://www.codesdope.com/practice/java-decide-if-or-else/" TargetMode="External"/><Relationship Id="rId6" Type="http://schemas.openxmlformats.org/officeDocument/2006/relationships/hyperlink" Target="https://www.codesdope.com/practice/java-loop-loop-loop/"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 Id="rId3" Type="http://schemas.openxmlformats.org/officeDocument/2006/relationships/image" Target="../media/image7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 Id="rId3" Type="http://schemas.openxmlformats.org/officeDocument/2006/relationships/hyperlink" Target="http://demo.guru99.com/test/selenium-xpath.html" TargetMode="External"/><Relationship Id="rId4" Type="http://schemas.openxmlformats.org/officeDocument/2006/relationships/hyperlink" Target="https://www.jtable.org/" TargetMode="External"/><Relationship Id="rId5" Type="http://schemas.openxmlformats.org/officeDocument/2006/relationships/hyperlink" Target="https://demoqa.com/automation-practice-form" TargetMode="Externa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 Id="rId3" Type="http://schemas.openxmlformats.org/officeDocument/2006/relationships/hyperlink" Target="https://www.guru99.com/locators-in-selenium-ide.html" TargetMode="External"/><Relationship Id="rId4" Type="http://schemas.openxmlformats.org/officeDocument/2006/relationships/hyperlink" Target="https://www.toolsqa.com/selenium-webdriver/xpath-helper/" TargetMode="External"/><Relationship Id="rId5" Type="http://schemas.openxmlformats.org/officeDocument/2006/relationships/hyperlink" Target="https://medium.com/@lgusers123456789/pom-builder-v0-9-2-guideline-459d8ff4c5d3"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7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 Id="rId3" Type="http://schemas.openxmlformats.org/officeDocument/2006/relationships/image" Target="../media/image7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7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 Id="rId3" Type="http://schemas.openxmlformats.org/officeDocument/2006/relationships/image" Target="../media/image8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8.xml"/><Relationship Id="rId3" Type="http://schemas.openxmlformats.org/officeDocument/2006/relationships/image" Target="../media/image8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 Id="rId3" Type="http://schemas.openxmlformats.org/officeDocument/2006/relationships/image" Target="../media/image8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2.xml"/><Relationship Id="rId3" Type="http://schemas.openxmlformats.org/officeDocument/2006/relationships/image" Target="../media/image8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3.xml"/><Relationship Id="rId3"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4.xml"/><Relationship Id="rId3" Type="http://schemas.openxmlformats.org/officeDocument/2006/relationships/image" Target="../media/image10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5.xml"/><Relationship Id="rId3" Type="http://schemas.openxmlformats.org/officeDocument/2006/relationships/image" Target="../media/image8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6.xml"/><Relationship Id="rId3" Type="http://schemas.openxmlformats.org/officeDocument/2006/relationships/image" Target="../media/image9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7.xml"/><Relationship Id="rId3" Type="http://schemas.openxmlformats.org/officeDocument/2006/relationships/image" Target="../media/image9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8.xml"/><Relationship Id="rId3" Type="http://schemas.openxmlformats.org/officeDocument/2006/relationships/image" Target="../media/image9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9.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 Id="rId3" Type="http://schemas.openxmlformats.org/officeDocument/2006/relationships/hyperlink" Target="http://demo.guru99.com/test/selenium-xpath.html"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2.xml"/><Relationship Id="rId3" Type="http://schemas.openxmlformats.org/officeDocument/2006/relationships/hyperlink" Target="https://www.guru99.com/xpath-selenium.html" TargetMode="External"/><Relationship Id="rId4" Type="http://schemas.openxmlformats.org/officeDocument/2006/relationships/hyperlink" Target="https://drive.google.com/file/d/1Hu94U3shd4yatIcBzz8flH3sflHg052W/view?usp=sharing"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8.xml"/><Relationship Id="rId3" Type="http://schemas.openxmlformats.org/officeDocument/2006/relationships/image" Target="../media/image127.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www.javatpoint.com/java-constructor" TargetMode="External"/><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0.xml"/><Relationship Id="rId3" Type="http://schemas.openxmlformats.org/officeDocument/2006/relationships/image" Target="../media/image9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9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1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7.xml"/><Relationship Id="rId3" Type="http://schemas.openxmlformats.org/officeDocument/2006/relationships/image" Target="../media/image97.png"/><Relationship Id="rId4" Type="http://schemas.openxmlformats.org/officeDocument/2006/relationships/image" Target="../media/image9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Relationship Id="rId3" Type="http://schemas.openxmlformats.org/officeDocument/2006/relationships/hyperlink" Target="http://www.practiceselenium.com/" TargetMode="External"/><Relationship Id="rId4" Type="http://schemas.openxmlformats.org/officeDocument/2006/relationships/hyperlink" Target="https://www.saucedemo.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www.javatpoint.com/abstract-class-in-java" TargetMode="External"/><Relationship Id="rId4" Type="http://schemas.openxmlformats.org/officeDocument/2006/relationships/hyperlink" Target="https://www.javatpoint.com/inheritance-in-java" TargetMode="External"/><Relationship Id="rId5" Type="http://schemas.openxmlformats.org/officeDocument/2006/relationships/image" Target="../media/image1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3.xml"/><Relationship Id="rId3" Type="http://schemas.openxmlformats.org/officeDocument/2006/relationships/image" Target="../media/image10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4.xml"/><Relationship Id="rId3" Type="http://schemas.openxmlformats.org/officeDocument/2006/relationships/image" Target="../media/image12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7.xml"/><Relationship Id="rId3" Type="http://schemas.openxmlformats.org/officeDocument/2006/relationships/image" Target="../media/image10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9.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10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2.xml"/><Relationship Id="rId3" Type="http://schemas.openxmlformats.org/officeDocument/2006/relationships/image" Target="../media/image10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 Id="rId3" Type="http://schemas.openxmlformats.org/officeDocument/2006/relationships/hyperlink" Target="https://www.globalsqa.com/demo-site/draganddrop/" TargetMode="Externa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 Id="rId3" Type="http://schemas.openxmlformats.org/officeDocument/2006/relationships/image" Target="../media/image10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hyperlink" Target="https://www.guru99.com/excel-tutorials.html" TargetMode="External"/><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1.png"/><Relationship Id="rId4" Type="http://schemas.openxmlformats.org/officeDocument/2006/relationships/image" Target="../media/image10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 Id="rId3" Type="http://schemas.openxmlformats.org/officeDocument/2006/relationships/image" Target="../media/image115.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3.xml"/><Relationship Id="rId3" Type="http://schemas.openxmlformats.org/officeDocument/2006/relationships/image" Target="../media/image11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08.png"/><Relationship Id="rId4" Type="http://schemas.openxmlformats.org/officeDocument/2006/relationships/image" Target="../media/image11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6.xml"/><Relationship Id="rId3" Type="http://schemas.openxmlformats.org/officeDocument/2006/relationships/image" Target="../media/image114.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 Id="rId3" Type="http://schemas.openxmlformats.org/officeDocument/2006/relationships/image" Target="../media/image13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9.xml"/><Relationship Id="rId3" Type="http://schemas.openxmlformats.org/officeDocument/2006/relationships/hyperlink" Target="https://www.browserstack.com/guide/hybrid-framework-in-selenium" TargetMode="External"/><Relationship Id="rId4" Type="http://schemas.openxmlformats.org/officeDocument/2006/relationships/hyperlink" Target="https://www.browserstack.com/guide/keyword-driven-framework-in-selenium" TargetMode="External"/><Relationship Id="rId5" Type="http://schemas.openxmlformats.org/officeDocument/2006/relationships/hyperlink" Target="https://www.browserstack.com/guide/data-driven-framework-in-selenium" TargetMode="External"/><Relationship Id="rId6" Type="http://schemas.openxmlformats.org/officeDocument/2006/relationships/hyperlink" Target="https://www.guru99.com/creating-keyword-hybrid-frameworks-with-selenium.ht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4.xml"/><Relationship Id="rId3" Type="http://schemas.openxmlformats.org/officeDocument/2006/relationships/image" Target="../media/image124.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7.xml"/><Relationship Id="rId3" Type="http://schemas.openxmlformats.org/officeDocument/2006/relationships/image" Target="../media/image12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8.xml"/><Relationship Id="rId3" Type="http://schemas.openxmlformats.org/officeDocument/2006/relationships/image" Target="../media/image12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 Id="rId3" Type="http://schemas.openxmlformats.org/officeDocument/2006/relationships/image" Target="../media/image1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codesdope.com/practice/java-abstract-class/" TargetMode="External"/><Relationship Id="rId4" Type="http://schemas.openxmlformats.org/officeDocument/2006/relationships/hyperlink" Target="https://www.tutorialspoint.com/when-to-use-an-abstract-class-and-when-to-use-an-interface-in-java"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1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18.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 Id="rId3" Type="http://schemas.openxmlformats.org/officeDocument/2006/relationships/image" Target="../media/image12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2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7.xml"/><Relationship Id="rId3" Type="http://schemas.openxmlformats.org/officeDocument/2006/relationships/image" Target="../media/image12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8.xml"/><Relationship Id="rId3" Type="http://schemas.openxmlformats.org/officeDocument/2006/relationships/image" Target="../media/image121.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 Id="rId3" Type="http://schemas.openxmlformats.org/officeDocument/2006/relationships/hyperlink" Target="https://www.guru99.com/your-first-cucumber-script.html" TargetMode="Externa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codesdope.com/practice/java-characters-and-st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www.youtube.com/watch?v=ZhQxRyyqiI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www.codesdope.com/practice/java-array/" TargetMode="External"/><Relationship Id="rId4" Type="http://schemas.openxmlformats.org/officeDocument/2006/relationships/hyperlink" Target="https://www.codesdope.com/practice/java-array-of-objects/" TargetMode="External"/><Relationship Id="rId5" Type="http://schemas.openxmlformats.org/officeDocument/2006/relationships/hyperlink" Target="https://www.w3resource.com/java-exercises/collection/index.php"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courses.cs.washington.edu/courses/cse341/12au/java/mini1.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javarevisited.blogspot.com/2011/09/generics-java-example-tutorial.html" TargetMode="External"/><Relationship Id="rId4" Type="http://schemas.openxmlformats.org/officeDocument/2006/relationships/hyperlink" Target="https://docs.oracle.com/javase/tutorial/java/generics/types.html" TargetMode="External"/><Relationship Id="rId5" Type="http://schemas.openxmlformats.org/officeDocument/2006/relationships/hyperlink" Target="https://www.geeksforgeeks.org/generics-in-java/" TargetMode="External"/><Relationship Id="rId6" Type="http://schemas.openxmlformats.org/officeDocument/2006/relationships/hyperlink" Target="https://www.javatpoint.com/enum-in-jav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javatpoint.com/exception-handling-in-java" TargetMode="External"/><Relationship Id="rId4" Type="http://schemas.openxmlformats.org/officeDocument/2006/relationships/hyperlink" Target="https://www.javatpoint.com/finally-block-in-exception-handling" TargetMode="External"/><Relationship Id="rId5" Type="http://schemas.openxmlformats.org/officeDocument/2006/relationships/hyperlink" Target="https://www.javatpoint.com/custom-exceptio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ww.codesdope.com/practice/java-subclas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s://drive.google.com/drive/folders/12R1Ozkh_-VX8CnmBOSsLL6WHYeJkCrxV?usp=shar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hyperlink" Target="https://www.codesdope.com/java-file-io/"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1" Type="http://schemas.openxmlformats.org/officeDocument/2006/relationships/hyperlink" Target="https://www.geeksforgeeks.org/constructor-chaining-java-examples/#:~:text=Constructor%20chaining%20is%20the%20process,for%20constructors%20in%20same%20class" TargetMode="External"/><Relationship Id="rId10" Type="http://schemas.openxmlformats.org/officeDocument/2006/relationships/hyperlink" Target="https://www.geeksforgeeks.org/methods-in-java/" TargetMode="External"/><Relationship Id="rId13" Type="http://schemas.openxmlformats.org/officeDocument/2006/relationships/hyperlink" Target="https://www.geeksforgeeks.org/difference-between-method-overloading-and-method-overriding-in-python/#:~:text=1.,same%20name%20and%20same%20signatures.&amp;text=Method%20overloading%20is%20a%20example%20of%20compile%20time%20polymorphism." TargetMode="External"/><Relationship Id="rId12" Type="http://schemas.openxmlformats.org/officeDocument/2006/relationships/hyperlink" Target="https://www.geeksforgeeks.org/constructor-chaining-java-examples/#:~:text=Constructor%20chaining%20is%20the%20process,for%20constructors%20in%20same%20class" TargetMode="External"/><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www.javatpoint.com/java-basics" TargetMode="External"/><Relationship Id="rId4" Type="http://schemas.openxmlformats.org/officeDocument/2006/relationships/hyperlink" Target="https://beginnersbook.com/java-tutorial-for-beginners-with-examples/" TargetMode="External"/><Relationship Id="rId9" Type="http://schemas.openxmlformats.org/officeDocument/2006/relationships/hyperlink" Target="https://www.javatpoint.com/java-constructor" TargetMode="External"/><Relationship Id="rId15" Type="http://schemas.openxmlformats.org/officeDocument/2006/relationships/hyperlink" Target="https://www.javatpoint.com/java-oops-concepts" TargetMode="External"/><Relationship Id="rId14" Type="http://schemas.openxmlformats.org/officeDocument/2006/relationships/hyperlink" Target="https://www.geeksforgeeks.org/difference-between-method-overloading-and-method-overriding-in-python/#:~:text=1.,same%20name%20and%20same%20signatures.&amp;text=Method%20overloading%20is%20a%20example%20of%20compile%20time%20polymorphism." TargetMode="External"/><Relationship Id="rId17" Type="http://schemas.openxmlformats.org/officeDocument/2006/relationships/hyperlink" Target="http://www.btechsmartclass.com/java/java-oop-concepts.html" TargetMode="External"/><Relationship Id="rId16" Type="http://schemas.openxmlformats.org/officeDocument/2006/relationships/hyperlink" Target="https://www.javatpoint.com/java-oops-concepts" TargetMode="External"/><Relationship Id="rId5" Type="http://schemas.openxmlformats.org/officeDocument/2006/relationships/hyperlink" Target="https://www.edureka.co/blog/cheatsheets/java-cheat-sheet/" TargetMode="External"/><Relationship Id="rId6" Type="http://schemas.openxmlformats.org/officeDocument/2006/relationships/hyperlink" Target="https://www.edureka.co/blog/cheatsheets/java-cheat-sheet/" TargetMode="External"/><Relationship Id="rId18" Type="http://schemas.openxmlformats.org/officeDocument/2006/relationships/hyperlink" Target="http://www.btechsmartclass.com/java/java-oop-concepts.html" TargetMode="External"/><Relationship Id="rId7" Type="http://schemas.openxmlformats.org/officeDocument/2006/relationships/hyperlink" Target="https://docs.oracle.com/javase/9/install/installation-jdk-and-jre-linux-platforms.htm#JSJIG-GUID-737A84E4-2EFF-4D38-8E60-3E29D1B884B8" TargetMode="External"/><Relationship Id="rId8" Type="http://schemas.openxmlformats.org/officeDocument/2006/relationships/hyperlink" Target="https://docs.oracle.com/javase/9/install/installation-jdk-and-jre-linux-platforms.htm#JSJIG-GUID-737A84E4-2EFF-4D38-8E60-3E29D1B884B8"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44.png"/><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4.png"/><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54F"/>
        </a:solidFill>
      </p:bgPr>
    </p:bg>
    <p:spTree>
      <p:nvGrpSpPr>
        <p:cNvPr id="89" name="Shape 89"/>
        <p:cNvGrpSpPr/>
        <p:nvPr/>
      </p:nvGrpSpPr>
      <p:grpSpPr>
        <a:xfrm>
          <a:off x="0" y="0"/>
          <a:ext cx="0" cy="0"/>
          <a:chOff x="0" y="0"/>
          <a:chExt cx="0" cy="0"/>
        </a:xfrm>
      </p:grpSpPr>
      <p:sp>
        <p:nvSpPr>
          <p:cNvPr id="90" name="Google Shape;90;p1"/>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Java</a:t>
            </a:r>
            <a:endParaRPr sz="5200"/>
          </a:p>
        </p:txBody>
      </p:sp>
    </p:spTree>
  </p:cSld>
  <p:clrMapOvr>
    <a:masterClrMapping/>
  </p:clrMapOvr>
  <p:transition advClick="0" spd="slow">
    <p:wipe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Data Type and Operators</a:t>
            </a:r>
            <a:endParaRPr sz="5200"/>
          </a:p>
        </p:txBody>
      </p:sp>
      <p:sp>
        <p:nvSpPr>
          <p:cNvPr id="165" name="Google Shape;165;p6"/>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Data Types and Operators</a:t>
            </a:r>
            <a:endParaRPr/>
          </a:p>
          <a:p>
            <a:pPr indent="-381000" lvl="0" marL="457200" rtl="0" algn="l">
              <a:spcBef>
                <a:spcPts val="0"/>
              </a:spcBef>
              <a:spcAft>
                <a:spcPts val="0"/>
              </a:spcAft>
              <a:buSzPts val="2400"/>
              <a:buFont typeface="Calibri"/>
              <a:buChar char="●"/>
            </a:pPr>
            <a:r>
              <a:rPr lang="en-US"/>
              <a:t>Auto-boxing and Unboxing</a:t>
            </a:r>
            <a:endParaRPr/>
          </a:p>
          <a:p>
            <a:pPr indent="-381000" lvl="0" marL="457200" rtl="0" algn="l">
              <a:spcBef>
                <a:spcPts val="0"/>
              </a:spcBef>
              <a:spcAft>
                <a:spcPts val="0"/>
              </a:spcAft>
              <a:buSzPts val="2400"/>
              <a:buFont typeface="Calibri"/>
              <a:buChar char="●"/>
            </a:pPr>
            <a:r>
              <a:rPr lang="en-US"/>
              <a:t>Wrapper Classes</a:t>
            </a:r>
            <a:endParaRPr/>
          </a:p>
          <a:p>
            <a:pPr indent="-381000" lvl="0" marL="457200" rtl="0" algn="l">
              <a:spcBef>
                <a:spcPts val="0"/>
              </a:spcBef>
              <a:spcAft>
                <a:spcPts val="0"/>
              </a:spcAft>
              <a:buSzPts val="2400"/>
              <a:buFont typeface="Calibri"/>
              <a:buChar char="●"/>
            </a:pPr>
            <a:r>
              <a:rPr lang="en-US"/>
              <a:t>Control Flow - conditions, Loops</a:t>
            </a:r>
            <a:endParaRPr/>
          </a:p>
          <a:p>
            <a:pPr indent="-381000" lvl="0" marL="457200" rtl="0" algn="l">
              <a:spcBef>
                <a:spcPts val="0"/>
              </a:spcBef>
              <a:spcAft>
                <a:spcPts val="0"/>
              </a:spcAft>
              <a:buSzPts val="2400"/>
              <a:buFont typeface="Calibri"/>
              <a:buChar char="●"/>
            </a:pPr>
            <a:r>
              <a:rPr lang="en-US"/>
              <a:t>Keywords - final, static etc</a:t>
            </a:r>
            <a:endParaRPr/>
          </a:p>
        </p:txBody>
      </p:sp>
    </p:spTree>
  </p:cSld>
  <p:clrMapOvr>
    <a:masterClrMapping/>
  </p:clrMapOvr>
  <p:transition advClick="0" spd="slow">
    <p:wipe dir="r"/>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10336a77381_0_164"/>
          <p:cNvSpPr txBox="1"/>
          <p:nvPr>
            <p:ph type="ctrTitle"/>
          </p:nvPr>
        </p:nvSpPr>
        <p:spPr>
          <a:xfrm>
            <a:off x="152405"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Java 8+ Features</a:t>
            </a:r>
            <a:endParaRPr sz="5200"/>
          </a:p>
        </p:txBody>
      </p:sp>
      <p:sp>
        <p:nvSpPr>
          <p:cNvPr id="895" name="Google Shape;895;g10336a77381_0_164"/>
          <p:cNvSpPr txBox="1"/>
          <p:nvPr>
            <p:ph idx="1" type="subTitle"/>
          </p:nvPr>
        </p:nvSpPr>
        <p:spPr>
          <a:xfrm>
            <a:off x="152400" y="3761200"/>
            <a:ext cx="11887200" cy="2176200"/>
          </a:xfrm>
          <a:prstGeom prst="rect">
            <a:avLst/>
          </a:prstGeom>
          <a:noFill/>
          <a:ln>
            <a:noFill/>
          </a:ln>
        </p:spPr>
        <p:txBody>
          <a:bodyPr anchorCtr="0" anchor="t" bIns="45700" lIns="91425" spcFirstLastPara="1" rIns="91425" wrap="square" tIns="45700">
            <a:noAutofit/>
          </a:bodyPr>
          <a:lstStyle/>
          <a:p>
            <a:pPr indent="-349250" lvl="0" marL="457200" rtl="0" algn="l">
              <a:spcBef>
                <a:spcPts val="0"/>
              </a:spcBef>
              <a:spcAft>
                <a:spcPts val="0"/>
              </a:spcAft>
              <a:buSzPts val="1900"/>
              <a:buFont typeface="Calibri"/>
              <a:buChar char="●"/>
            </a:pPr>
            <a:r>
              <a:rPr lang="en-US" sz="1900"/>
              <a:t>Lambda Expression</a:t>
            </a:r>
            <a:endParaRPr sz="1900"/>
          </a:p>
          <a:p>
            <a:pPr indent="-349250" lvl="0" marL="457200" rtl="0" algn="l">
              <a:spcBef>
                <a:spcPts val="0"/>
              </a:spcBef>
              <a:spcAft>
                <a:spcPts val="0"/>
              </a:spcAft>
              <a:buSzPts val="1900"/>
              <a:buFont typeface="Calibri"/>
              <a:buChar char="●"/>
            </a:pPr>
            <a:r>
              <a:rPr lang="en-US" sz="1900"/>
              <a:t>Functional Interface</a:t>
            </a:r>
            <a:endParaRPr sz="1900"/>
          </a:p>
          <a:p>
            <a:pPr indent="-349250" lvl="0" marL="457200" rtl="0" algn="l">
              <a:spcBef>
                <a:spcPts val="0"/>
              </a:spcBef>
              <a:spcAft>
                <a:spcPts val="0"/>
              </a:spcAft>
              <a:buSzPts val="1900"/>
              <a:buFont typeface="Calibri"/>
              <a:buChar char="●"/>
            </a:pPr>
            <a:r>
              <a:rPr lang="en-US" sz="1900"/>
              <a:t>Stream API</a:t>
            </a:r>
            <a:endParaRPr sz="1900"/>
          </a:p>
          <a:p>
            <a:pPr indent="-349250" lvl="0" marL="457200" rtl="0" algn="l">
              <a:spcBef>
                <a:spcPts val="0"/>
              </a:spcBef>
              <a:spcAft>
                <a:spcPts val="0"/>
              </a:spcAft>
              <a:buSzPts val="1900"/>
              <a:buFont typeface="Calibri"/>
              <a:buChar char="●"/>
            </a:pPr>
            <a:r>
              <a:rPr lang="en-US" sz="1900"/>
              <a:t>Date/Time new features</a:t>
            </a:r>
            <a:endParaRPr sz="1900"/>
          </a:p>
          <a:p>
            <a:pPr indent="-349250" lvl="0" marL="457200" rtl="0" algn="l">
              <a:spcBef>
                <a:spcPts val="0"/>
              </a:spcBef>
              <a:spcAft>
                <a:spcPts val="0"/>
              </a:spcAft>
              <a:buSzPts val="1900"/>
              <a:buFont typeface="Calibri"/>
              <a:buChar char="●"/>
            </a:pPr>
            <a:r>
              <a:rPr lang="en-US" sz="1900"/>
              <a:t>Optional</a:t>
            </a:r>
            <a:endParaRPr sz="1900"/>
          </a:p>
          <a:p>
            <a:pPr indent="-349250" lvl="0" marL="457200" rtl="0" algn="l">
              <a:spcBef>
                <a:spcPts val="0"/>
              </a:spcBef>
              <a:spcAft>
                <a:spcPts val="0"/>
              </a:spcAft>
              <a:buSzPts val="1900"/>
              <a:buFont typeface="Calibri"/>
              <a:buChar char="●"/>
            </a:pPr>
            <a:r>
              <a:rPr lang="en-US" sz="1900"/>
              <a:t>To touch base on the new features</a:t>
            </a:r>
            <a:endParaRPr sz="1900"/>
          </a:p>
          <a:p>
            <a:pPr indent="-349250" lvl="0" marL="457200" rtl="0" algn="l">
              <a:spcBef>
                <a:spcPts val="0"/>
              </a:spcBef>
              <a:spcAft>
                <a:spcPts val="0"/>
              </a:spcAft>
              <a:buSzPts val="1900"/>
              <a:buFont typeface="Calibri"/>
              <a:buChar char="●"/>
            </a:pPr>
            <a:r>
              <a:rPr lang="en-US" sz="1900"/>
              <a:t>Java 9 Features</a:t>
            </a:r>
            <a:endParaRPr sz="19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104bc9032f8_8_481"/>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en-US"/>
              <a:t>Reference Links</a:t>
            </a:r>
            <a:endParaRPr/>
          </a:p>
        </p:txBody>
      </p:sp>
      <p:sp>
        <p:nvSpPr>
          <p:cNvPr id="902" name="Google Shape;902;g104bc9032f8_8_481"/>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lt1"/>
              </a:buClr>
              <a:buSzPts val="1400"/>
              <a:buFont typeface="Calibri"/>
              <a:buChar char="●"/>
            </a:pPr>
            <a:r>
              <a:rPr lang="en-US" sz="1400">
                <a:uFill>
                  <a:noFill/>
                </a:uFill>
                <a:hlinkClick r:id="rId3"/>
              </a:rPr>
              <a:t>https://www.javatpoint.com/multithreading-in-java</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4"/>
              </a:rPr>
              <a:t>http://tutorials.jenkov.com/java-concurrency/index.html</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5"/>
              </a:rPr>
              <a:t>https://www.youtube.com/watch?v=TCd8QIS-2KI</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6"/>
              </a:rPr>
              <a:t>https://www.netjstech.com/2015/06/race-condition-in-java-multi-threading.html</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7"/>
              </a:rPr>
              <a:t>https://www.netjstech.com/2015/06/synchronization-in-java-multithreading-synchronizing-thread.html</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8"/>
              </a:rPr>
              <a:t>https://www.netjstech.com/2015/07/inter-thread-communiction-wait-notify-java-multi-thread.html</a:t>
            </a:r>
            <a:endParaRPr sz="1400"/>
          </a:p>
          <a:p>
            <a:pPr indent="-317500" lvl="0" marL="457200" rtl="0" algn="l">
              <a:spcBef>
                <a:spcPts val="1600"/>
              </a:spcBef>
              <a:spcAft>
                <a:spcPts val="0"/>
              </a:spcAft>
              <a:buClr>
                <a:schemeClr val="lt1"/>
              </a:buClr>
              <a:buSzPts val="1400"/>
              <a:buFont typeface="Calibri"/>
              <a:buChar char="●"/>
            </a:pPr>
            <a:r>
              <a:rPr lang="en-US" sz="1400">
                <a:uFill>
                  <a:noFill/>
                </a:uFill>
                <a:hlinkClick r:id="rId9"/>
              </a:rPr>
              <a:t>https://www.netjstech.com/2015/07/why-wait-notify-and-notifyall-methods-in-object-class-java-multi-threading.html</a:t>
            </a:r>
            <a:endParaRPr sz="1400"/>
          </a:p>
          <a:p>
            <a:pPr indent="-317500" lvl="0" marL="457200" rtl="0" algn="l">
              <a:spcBef>
                <a:spcPts val="1600"/>
              </a:spcBef>
              <a:spcAft>
                <a:spcPts val="1600"/>
              </a:spcAft>
              <a:buClr>
                <a:schemeClr val="lt1"/>
              </a:buClr>
              <a:buSzPts val="1400"/>
              <a:buFont typeface="Calibri"/>
              <a:buChar char="●"/>
            </a:pPr>
            <a:r>
              <a:rPr lang="en-US" sz="1400">
                <a:uFill>
                  <a:noFill/>
                </a:uFill>
                <a:hlinkClick r:id="rId10"/>
              </a:rPr>
              <a:t>https://www.netjstech.com/2015/06/isalive-and-join-method-in-java-multi.html</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0336a77381_0_157"/>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7"/>
                  </a:ext>
                </a:extLst>
              </a:rPr>
              <a:t>Day - 10</a:t>
            </a:r>
            <a:endParaRPr/>
          </a:p>
        </p:txBody>
      </p:sp>
      <p:sp>
        <p:nvSpPr>
          <p:cNvPr id="909" name="Google Shape;909;g10336a77381_0_157"/>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t>Java 8+ Features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10c1268684a_0_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Lambda Expression : Java8</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16" name="Google Shape;916;g10c1268684a_0_0"/>
          <p:cNvSpPr txBox="1"/>
          <p:nvPr>
            <p:ph idx="1" type="body"/>
          </p:nvPr>
        </p:nvSpPr>
        <p:spPr>
          <a:xfrm>
            <a:off x="182875" y="1097275"/>
            <a:ext cx="4739700" cy="5070000"/>
          </a:xfrm>
          <a:prstGeom prst="rect">
            <a:avLst/>
          </a:prstGeom>
        </p:spPr>
        <p:txBody>
          <a:bodyPr anchorCtr="0" anchor="t" bIns="45700" lIns="91425" spcFirstLastPara="1" rIns="91425" wrap="square" tIns="45700">
            <a:normAutofit fontScale="62500" lnSpcReduction="20000"/>
          </a:bodyPr>
          <a:lstStyle/>
          <a:p>
            <a:pPr indent="0" lvl="0" marL="0" rtl="0" algn="l">
              <a:spcBef>
                <a:spcPts val="360"/>
              </a:spcBef>
              <a:spcAft>
                <a:spcPts val="0"/>
              </a:spcAft>
              <a:buNone/>
            </a:pPr>
            <a:r>
              <a:rPr lang="en-US"/>
              <a:t>I</a:t>
            </a:r>
            <a:r>
              <a:rPr lang="en-US"/>
              <a:t>t provides a clear and concise way to represent one method interface using an expression. It is very useful in collection library. It helps to iterate, filter and extract data from collection.</a:t>
            </a:r>
            <a:br>
              <a:rPr lang="en-US"/>
            </a:br>
            <a:br>
              <a:rPr lang="en-US"/>
            </a:br>
            <a:r>
              <a:rPr lang="en-US"/>
              <a:t>The Lambda expression is used to provide the implementation of an interface which has functional interface. It saves a lot of code. In case of lambda expression, we don't need to define the method again for providing the implementation. Here, we just write the implementation code.</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None/>
            </a:pPr>
            <a:r>
              <a:rPr lang="en-US"/>
              <a:t>Java lambda expression is treated as a function, so compiler does not create .class file.</a:t>
            </a:r>
            <a:br>
              <a:rPr lang="en-US"/>
            </a:br>
            <a:br>
              <a:rPr lang="en-US"/>
            </a:br>
            <a:r>
              <a:rPr lang="en-US"/>
              <a:t>Main Usage is : To provide the implementation of Functional interface and Less coding.</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1600"/>
              </a:spcAft>
              <a:buNone/>
            </a:pPr>
            <a:r>
              <a:t/>
            </a:r>
            <a:endParaRPr/>
          </a:p>
        </p:txBody>
      </p:sp>
      <p:sp>
        <p:nvSpPr>
          <p:cNvPr id="917" name="Google Shape;917;g10c1268684a_0_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18" name="Google Shape;918;g10c1268684a_0_0"/>
          <p:cNvSpPr txBox="1"/>
          <p:nvPr/>
        </p:nvSpPr>
        <p:spPr>
          <a:xfrm>
            <a:off x="4975600" y="1184225"/>
            <a:ext cx="3000000" cy="3201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Java Lambda Expression Syntax</a:t>
            </a:r>
            <a:endParaRPr b="1"/>
          </a:p>
          <a:p>
            <a:pPr indent="0" lvl="0" marL="0" rtl="0" algn="l">
              <a:spcBef>
                <a:spcPts val="0"/>
              </a:spcBef>
              <a:spcAft>
                <a:spcPts val="0"/>
              </a:spcAft>
              <a:buNone/>
            </a:pPr>
            <a:br>
              <a:rPr b="1" lang="en-US">
                <a:latin typeface="Courier New"/>
                <a:ea typeface="Courier New"/>
                <a:cs typeface="Courier New"/>
                <a:sym typeface="Courier New"/>
              </a:rPr>
            </a:br>
            <a:r>
              <a:rPr b="1" lang="en-US">
                <a:latin typeface="Courier New"/>
                <a:ea typeface="Courier New"/>
                <a:cs typeface="Courier New"/>
                <a:sym typeface="Courier New"/>
              </a:rPr>
              <a:t>(argument-list) -&gt; {body}  </a:t>
            </a:r>
            <a:endParaRPr b="1">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1) Argument-list: </a:t>
            </a:r>
            <a:r>
              <a:rPr lang="en-US"/>
              <a:t>It can be empty or non-empty as well.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2) Arrow-token: </a:t>
            </a:r>
            <a:r>
              <a:rPr lang="en-US"/>
              <a:t>It is used to link arguments-list and body of expression.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3) Body: </a:t>
            </a:r>
            <a:r>
              <a:rPr lang="en-US"/>
              <a:t>It contains expressions and statements for lambda expression.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10c1268684a_0_5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25" name="Google Shape;925;g10c1268684a_0_55"/>
          <p:cNvSpPr txBox="1"/>
          <p:nvPr/>
        </p:nvSpPr>
        <p:spPr>
          <a:xfrm>
            <a:off x="92650" y="114900"/>
            <a:ext cx="5488200" cy="57135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Without Lambda Expression</a:t>
            </a:r>
            <a:endParaRPr sz="1900">
              <a:solidFill>
                <a:srgbClr val="610B38"/>
              </a:solidFill>
              <a:highlight>
                <a:srgbClr val="FFFFFF"/>
              </a:highlight>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Drawable{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draw();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width=</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//without lambda, Drawable implementation using anonymous class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Drawable 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Drawable(){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draw(){System.out.println(</a:t>
            </a:r>
            <a:r>
              <a:rPr lang="en-US" sz="1200">
                <a:solidFill>
                  <a:srgbClr val="0000FF"/>
                </a:solidFill>
                <a:latin typeface="Roboto"/>
                <a:ea typeface="Roboto"/>
                <a:cs typeface="Roboto"/>
                <a:sym typeface="Roboto"/>
              </a:rPr>
              <a:t>"Drawing "</a:t>
            </a:r>
            <a:r>
              <a:rPr lang="en-US" sz="1200">
                <a:solidFill>
                  <a:schemeClr val="dk1"/>
                </a:solidFill>
                <a:latin typeface="Roboto"/>
                <a:ea typeface="Roboto"/>
                <a:cs typeface="Roboto"/>
                <a:sym typeface="Roboto"/>
              </a:rPr>
              <a:t>+width);}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d.draw();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926" name="Google Shape;926;g10c1268684a_0_55"/>
          <p:cNvSpPr txBox="1"/>
          <p:nvPr/>
        </p:nvSpPr>
        <p:spPr>
          <a:xfrm>
            <a:off x="5691425" y="114900"/>
            <a:ext cx="6380700" cy="61176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Java Lambda Expression Example</a:t>
            </a:r>
            <a:endParaRPr sz="1900">
              <a:solidFill>
                <a:srgbClr val="610B38"/>
              </a:solidFill>
              <a:highlight>
                <a:srgbClr val="FFFFFF"/>
              </a:highlight>
            </a:endParaRPr>
          </a:p>
          <a:p>
            <a:pPr indent="0" lvl="0" marL="0" rtl="0" algn="l">
              <a:lnSpc>
                <a:spcPct val="156250"/>
              </a:lnSpc>
              <a:spcBef>
                <a:spcPts val="900"/>
              </a:spcBef>
              <a:spcAft>
                <a:spcPts val="0"/>
              </a:spcAft>
              <a:buNone/>
            </a:pPr>
            <a:r>
              <a:rPr lang="en-US" sz="1200">
                <a:solidFill>
                  <a:srgbClr val="646464"/>
                </a:solidFill>
                <a:latin typeface="Roboto"/>
                <a:ea typeface="Roboto"/>
                <a:cs typeface="Roboto"/>
                <a:sym typeface="Roboto"/>
              </a:rPr>
              <a:t>@FunctionalInterface</a:t>
            </a: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//It is optional</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Drawable{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draw();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LambdaExpressionExample2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width=</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//with lambda</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Drawable d2=()-&gt;{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"Drawing "</a:t>
            </a:r>
            <a:r>
              <a:rPr lang="en-US" sz="1200">
                <a:solidFill>
                  <a:schemeClr val="dk1"/>
                </a:solidFill>
                <a:latin typeface="Roboto"/>
                <a:ea typeface="Roboto"/>
                <a:cs typeface="Roboto"/>
                <a:sym typeface="Roboto"/>
              </a:rPr>
              <a:t>+width);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d2.draw();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g10c1268684a_0_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33" name="Google Shape;933;g10c1268684a_0_68"/>
          <p:cNvSpPr txBox="1"/>
          <p:nvPr/>
        </p:nvSpPr>
        <p:spPr>
          <a:xfrm>
            <a:off x="114875" y="106050"/>
            <a:ext cx="5700300" cy="49056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Java Lambda Expression Example: No Parameter</a:t>
            </a:r>
            <a:endParaRPr sz="1900">
              <a:solidFill>
                <a:srgbClr val="610B38"/>
              </a:solidFill>
              <a:highlight>
                <a:srgbClr val="FFFFFF"/>
              </a:highlight>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Sayable{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String say();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LambdaExpressionExample3{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Sayable s=()-&gt;{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t>
            </a:r>
            <a:r>
              <a:rPr lang="en-US" sz="1200">
                <a:solidFill>
                  <a:srgbClr val="0000FF"/>
                </a:solidFill>
                <a:latin typeface="Roboto"/>
                <a:ea typeface="Roboto"/>
                <a:cs typeface="Roboto"/>
                <a:sym typeface="Roboto"/>
              </a:rPr>
              <a:t>"I have nothing to say."</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System.out.println(s.say());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934" name="Google Shape;934;g10c1268684a_0_68"/>
          <p:cNvSpPr txBox="1"/>
          <p:nvPr/>
        </p:nvSpPr>
        <p:spPr>
          <a:xfrm>
            <a:off x="5912400" y="106050"/>
            <a:ext cx="4763400" cy="63477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Java Lambda Expression Example: Single Parameter</a:t>
            </a:r>
            <a:endParaRPr sz="1900">
              <a:solidFill>
                <a:srgbClr val="610B38"/>
              </a:solidFill>
              <a:highlight>
                <a:srgbClr val="FFFFFF"/>
              </a:highlight>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Sayable{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String say(String name);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LambdaExpressionExample4{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Lambda expression with single parameter.</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Sayable s1=(name)-&gt;{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t>
            </a:r>
            <a:r>
              <a:rPr lang="en-US" sz="1200">
                <a:solidFill>
                  <a:srgbClr val="0000FF"/>
                </a:solidFill>
                <a:latin typeface="Roboto"/>
                <a:ea typeface="Roboto"/>
                <a:cs typeface="Roboto"/>
                <a:sym typeface="Roboto"/>
              </a:rPr>
              <a:t>"Hello, "</a:t>
            </a:r>
            <a:r>
              <a:rPr lang="en-US" sz="1200">
                <a:solidFill>
                  <a:schemeClr val="dk1"/>
                </a:solidFill>
                <a:latin typeface="Roboto"/>
                <a:ea typeface="Roboto"/>
                <a:cs typeface="Roboto"/>
                <a:sym typeface="Roboto"/>
              </a:rPr>
              <a:t>+name;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System.out.println(s1.say(</a:t>
            </a:r>
            <a:r>
              <a:rPr lang="en-US" sz="1200">
                <a:solidFill>
                  <a:srgbClr val="0000FF"/>
                </a:solidFill>
                <a:latin typeface="Roboto"/>
                <a:ea typeface="Roboto"/>
                <a:cs typeface="Roboto"/>
                <a:sym typeface="Roboto"/>
              </a:rPr>
              <a:t>"Sonoo"</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You can omit function parentheses  </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Sayable s2= name -&gt;{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return</a:t>
            </a:r>
            <a:r>
              <a:rPr lang="en-US" sz="1200">
                <a:solidFill>
                  <a:schemeClr val="dk1"/>
                </a:solidFill>
                <a:latin typeface="Roboto"/>
                <a:ea typeface="Roboto"/>
                <a:cs typeface="Roboto"/>
                <a:sym typeface="Roboto"/>
              </a:rPr>
              <a:t> </a:t>
            </a:r>
            <a:r>
              <a:rPr lang="en-US" sz="1200">
                <a:solidFill>
                  <a:srgbClr val="0000FF"/>
                </a:solidFill>
                <a:latin typeface="Roboto"/>
                <a:ea typeface="Roboto"/>
                <a:cs typeface="Roboto"/>
                <a:sym typeface="Roboto"/>
              </a:rPr>
              <a:t>"Hello, "</a:t>
            </a:r>
            <a:r>
              <a:rPr lang="en-US" sz="1200">
                <a:solidFill>
                  <a:schemeClr val="dk1"/>
                </a:solidFill>
                <a:latin typeface="Roboto"/>
                <a:ea typeface="Roboto"/>
                <a:cs typeface="Roboto"/>
                <a:sym typeface="Roboto"/>
              </a:rPr>
              <a:t>+name;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System.out.println(s2.say(</a:t>
            </a:r>
            <a:r>
              <a:rPr lang="en-US" sz="1200">
                <a:solidFill>
                  <a:srgbClr val="0000FF"/>
                </a:solidFill>
                <a:latin typeface="Roboto"/>
                <a:ea typeface="Roboto"/>
                <a:cs typeface="Roboto"/>
                <a:sym typeface="Roboto"/>
              </a:rPr>
              <a:t>"Sonoo"</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g10c1268684a_0_8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41" name="Google Shape;941;g10c1268684a_0_84"/>
          <p:cNvSpPr txBox="1"/>
          <p:nvPr/>
        </p:nvSpPr>
        <p:spPr>
          <a:xfrm>
            <a:off x="79525" y="113225"/>
            <a:ext cx="7176000" cy="48708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Java Lambda Expression Example: Multiple Parameters</a:t>
            </a:r>
            <a:endParaRPr sz="1900">
              <a:solidFill>
                <a:srgbClr val="610B38"/>
              </a:solidFill>
              <a:highlight>
                <a:srgbClr val="FFFFFF"/>
              </a:highlight>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Addable{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add(</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LambdaExpressionExample5{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Multiple parameters in lambda expression</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Addable ad1=(a,b)-&gt;(a+b);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System.out.println(ad1.add(</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20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Multiple parameters with data type in lambda expression</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Addable ad2=(</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a,</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b)-&gt;(a+b);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System.out.println(ad2.add(</a:t>
            </a:r>
            <a:r>
              <a:rPr lang="en-US" sz="1200">
                <a:solidFill>
                  <a:srgbClr val="C00000"/>
                </a:solidFill>
                <a:latin typeface="Roboto"/>
                <a:ea typeface="Roboto"/>
                <a:cs typeface="Roboto"/>
                <a:sym typeface="Roboto"/>
              </a:rPr>
              <a:t>100</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200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5625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0c1268684a_0_9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48" name="Google Shape;948;g10c1268684a_0_94"/>
          <p:cNvSpPr txBox="1"/>
          <p:nvPr/>
        </p:nvSpPr>
        <p:spPr>
          <a:xfrm>
            <a:off x="311800" y="0"/>
            <a:ext cx="6725400" cy="66726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800"/>
              </a:spcBef>
              <a:spcAft>
                <a:spcPts val="0"/>
              </a:spcAft>
              <a:buNone/>
            </a:pPr>
            <a:r>
              <a:rPr lang="en-US" sz="1900">
                <a:solidFill>
                  <a:srgbClr val="610B38"/>
                </a:solidFill>
                <a:highlight>
                  <a:srgbClr val="FFFFFF"/>
                </a:highlight>
              </a:rPr>
              <a:t>Java Lambda Expression Example: Creating Thread</a:t>
            </a:r>
            <a:endParaRPr sz="1900">
              <a:solidFill>
                <a:srgbClr val="610B38"/>
              </a:solidFill>
              <a:highlight>
                <a:srgbClr val="FFFFFF"/>
              </a:highlight>
            </a:endParaRPr>
          </a:p>
          <a:p>
            <a:pPr indent="0" lvl="0" marL="0" rtl="0" algn="just">
              <a:lnSpc>
                <a:spcPct val="115000"/>
              </a:lnSpc>
              <a:spcBef>
                <a:spcPts val="1200"/>
              </a:spcBef>
              <a:spcAft>
                <a:spcPts val="0"/>
              </a:spcAft>
              <a:buNone/>
            </a:pPr>
            <a:r>
              <a:rPr lang="en-US" sz="1200">
                <a:solidFill>
                  <a:srgbClr val="333333"/>
                </a:solidFill>
                <a:highlight>
                  <a:srgbClr val="FFFFFF"/>
                </a:highlight>
                <a:latin typeface="Roboto"/>
                <a:ea typeface="Roboto"/>
                <a:cs typeface="Roboto"/>
                <a:sym typeface="Roboto"/>
              </a:rPr>
              <a:t>I</a:t>
            </a:r>
            <a:r>
              <a:rPr lang="en-US" sz="1200">
                <a:solidFill>
                  <a:srgbClr val="333333"/>
                </a:solidFill>
                <a:highlight>
                  <a:srgbClr val="FFFFFF"/>
                </a:highlight>
                <a:latin typeface="Roboto"/>
                <a:ea typeface="Roboto"/>
                <a:cs typeface="Roboto"/>
                <a:sym typeface="Roboto"/>
              </a:rPr>
              <a:t>mplementing run method by using lambda expression.</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LambdaExpressionExample9{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//Thread Example without lambda</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Runnable r1=</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Runnable(){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run(){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"Thread1 is running..."</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Thread t1=</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Thread(r1);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t1.start();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//Thread Example with lambda</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Runnable r2=()-&gt;{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"Thread2 is running..."</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Thread t2=</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Thread(r2);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t2.start();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0c1268684a_0_7"/>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Functional Interface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5" name="Google Shape;955;g10c1268684a_0_7"/>
          <p:cNvSpPr txBox="1"/>
          <p:nvPr>
            <p:ph idx="1" type="body"/>
          </p:nvPr>
        </p:nvSpPr>
        <p:spPr>
          <a:xfrm>
            <a:off x="182875" y="1097275"/>
            <a:ext cx="5623500" cy="5070000"/>
          </a:xfrm>
          <a:prstGeom prst="rect">
            <a:avLst/>
          </a:prstGeom>
        </p:spPr>
        <p:txBody>
          <a:bodyPr anchorCtr="0" anchor="t" bIns="45700" lIns="91425" spcFirstLastPara="1" rIns="91425" wrap="square" tIns="45700">
            <a:normAutofit fontScale="62500" lnSpcReduction="20000"/>
          </a:bodyPr>
          <a:lstStyle/>
          <a:p>
            <a:pPr indent="0" lvl="0" marL="0" rtl="0" algn="l">
              <a:spcBef>
                <a:spcPts val="360"/>
              </a:spcBef>
              <a:spcAft>
                <a:spcPts val="0"/>
              </a:spcAft>
              <a:buNone/>
            </a:pPr>
            <a:r>
              <a:rPr lang="en-US"/>
              <a:t>Lambda expression provides implementation of functional interface. An interface which has only one abstract method is called functional interface. Java provides an </a:t>
            </a:r>
            <a:r>
              <a:rPr lang="en-US"/>
              <a:t>annotation</a:t>
            </a:r>
            <a:r>
              <a:rPr lang="en-US"/>
              <a:t> @FunctionalInterface, which is used to declare an interface as functional interface.</a:t>
            </a:r>
            <a:br>
              <a:rPr lang="en-US"/>
            </a:br>
            <a:br>
              <a:rPr lang="en-US"/>
            </a:br>
            <a:r>
              <a:rPr lang="en-US"/>
              <a:t>Functional Interface is also known as Single Abstract Method Interfaces or SAM Interfaces. It is a new feature in Java, which helps to achieve functional programming approach.</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A functional interface can have methods of object class. See in the following example.</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1600"/>
              </a:spcAft>
              <a:buNone/>
            </a:pPr>
            <a:r>
              <a:t/>
            </a:r>
            <a:endParaRPr/>
          </a:p>
        </p:txBody>
      </p:sp>
      <p:sp>
        <p:nvSpPr>
          <p:cNvPr id="956" name="Google Shape;956;g10c1268684a_0_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57" name="Google Shape;957;g10c1268684a_0_7"/>
          <p:cNvSpPr txBox="1"/>
          <p:nvPr/>
        </p:nvSpPr>
        <p:spPr>
          <a:xfrm>
            <a:off x="5850500" y="97225"/>
            <a:ext cx="5355600" cy="3940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00000"/>
              </a:lnSpc>
              <a:spcBef>
                <a:spcPts val="300"/>
              </a:spcBef>
              <a:spcAft>
                <a:spcPts val="0"/>
              </a:spcAft>
              <a:buNone/>
            </a:pPr>
            <a:r>
              <a:rPr lang="en-US" sz="1200">
                <a:solidFill>
                  <a:srgbClr val="646464"/>
                </a:solidFill>
                <a:latin typeface="Roboto"/>
                <a:ea typeface="Roboto"/>
                <a:cs typeface="Roboto"/>
                <a:sym typeface="Roboto"/>
              </a:rPr>
              <a:t>@FunctionalInterface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b="1" lang="en-US" sz="1200">
                <a:solidFill>
                  <a:srgbClr val="006699"/>
                </a:solidFill>
                <a:latin typeface="Roboto"/>
                <a:ea typeface="Roboto"/>
                <a:cs typeface="Roboto"/>
                <a:sym typeface="Roboto"/>
              </a:rPr>
              <a:t>interface</a:t>
            </a:r>
            <a:r>
              <a:rPr lang="en-US" sz="1200">
                <a:solidFill>
                  <a:schemeClr val="dk1"/>
                </a:solidFill>
                <a:latin typeface="Roboto"/>
                <a:ea typeface="Roboto"/>
                <a:cs typeface="Roboto"/>
                <a:sym typeface="Roboto"/>
              </a:rPr>
              <a:t> sayable{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say(String msg);   </a:t>
            </a:r>
            <a:r>
              <a:rPr lang="en-US" sz="1200">
                <a:solidFill>
                  <a:srgbClr val="008200"/>
                </a:solidFill>
                <a:latin typeface="Roboto"/>
                <a:ea typeface="Roboto"/>
                <a:cs typeface="Roboto"/>
                <a:sym typeface="Roboto"/>
              </a:rPr>
              <a:t>// abstract method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It can contain any number of Object class methods.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hashCode();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String toString();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boolean</a:t>
            </a:r>
            <a:r>
              <a:rPr lang="en-US" sz="1200">
                <a:solidFill>
                  <a:schemeClr val="dk1"/>
                </a:solidFill>
                <a:latin typeface="Roboto"/>
                <a:ea typeface="Roboto"/>
                <a:cs typeface="Roboto"/>
                <a:sym typeface="Roboto"/>
              </a:rPr>
              <a:t> equals(Object obj);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FunctionalInterfaceExample2 </a:t>
            </a:r>
            <a:r>
              <a:rPr b="1" lang="en-US" sz="1200">
                <a:solidFill>
                  <a:srgbClr val="006699"/>
                </a:solidFill>
                <a:latin typeface="Roboto"/>
                <a:ea typeface="Roboto"/>
                <a:cs typeface="Roboto"/>
                <a:sym typeface="Roboto"/>
              </a:rPr>
              <a:t>implements</a:t>
            </a:r>
            <a:r>
              <a:rPr lang="en-US" sz="1200">
                <a:solidFill>
                  <a:schemeClr val="dk1"/>
                </a:solidFill>
                <a:latin typeface="Roboto"/>
                <a:ea typeface="Roboto"/>
                <a:cs typeface="Roboto"/>
                <a:sym typeface="Roboto"/>
              </a:rPr>
              <a:t> sayable{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say(String msg){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System.out.println(msg);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FunctionalInterfaceExample2 fie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FunctionalInterfaceExample2();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fie.say(</a:t>
            </a:r>
            <a:r>
              <a:rPr lang="en-US" sz="1200">
                <a:solidFill>
                  <a:srgbClr val="0000FF"/>
                </a:solidFill>
                <a:latin typeface="Roboto"/>
                <a:ea typeface="Roboto"/>
                <a:cs typeface="Roboto"/>
                <a:sym typeface="Roboto"/>
              </a:rPr>
              <a:t>"Hello there"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300"/>
              </a:spcBef>
              <a:spcAft>
                <a:spcPts val="0"/>
              </a:spcAft>
              <a:buNone/>
            </a:pPr>
            <a:r>
              <a:rPr lang="en-US"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10c1268684a_0_1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Stream API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64" name="Google Shape;964;g10c1268684a_0_1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70000" lnSpcReduction="20000"/>
          </a:bodyPr>
          <a:lstStyle/>
          <a:p>
            <a:pPr indent="-308610" lvl="0" marL="457200" rtl="0" algn="l">
              <a:spcBef>
                <a:spcPts val="360"/>
              </a:spcBef>
              <a:spcAft>
                <a:spcPts val="0"/>
              </a:spcAft>
              <a:buSzPct val="75000"/>
              <a:buChar char="●"/>
            </a:pPr>
            <a:r>
              <a:rPr lang="en-US"/>
              <a:t>java.util.stream. </a:t>
            </a:r>
            <a:endParaRPr/>
          </a:p>
          <a:p>
            <a:pPr indent="-308610" lvl="0" marL="457200" rtl="0" algn="l">
              <a:spcBef>
                <a:spcPts val="0"/>
              </a:spcBef>
              <a:spcAft>
                <a:spcPts val="0"/>
              </a:spcAft>
              <a:buSzPct val="75000"/>
              <a:buChar char="●"/>
            </a:pPr>
            <a:r>
              <a:rPr lang="en-US"/>
              <a:t>Consists of classes, interfaces and enum</a:t>
            </a:r>
            <a:endParaRPr/>
          </a:p>
          <a:p>
            <a:pPr indent="-308610" lvl="0" marL="457200" rtl="0" algn="l">
              <a:spcBef>
                <a:spcPts val="0"/>
              </a:spcBef>
              <a:spcAft>
                <a:spcPts val="0"/>
              </a:spcAft>
              <a:buSzPct val="75000"/>
              <a:buChar char="●"/>
            </a:pPr>
            <a:r>
              <a:rPr lang="en-US"/>
              <a:t>Allows functional-style operations on the elements. </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rPr lang="en-US"/>
              <a:t>Stream Features:</a:t>
            </a:r>
            <a:endParaRPr/>
          </a:p>
          <a:p>
            <a:pPr indent="0" lvl="0" marL="0" rtl="0" algn="l">
              <a:spcBef>
                <a:spcPts val="1600"/>
              </a:spcBef>
              <a:spcAft>
                <a:spcPts val="0"/>
              </a:spcAft>
              <a:buClr>
                <a:schemeClr val="dk1"/>
              </a:buClr>
              <a:buSzPct val="45833"/>
              <a:buFont typeface="Arial"/>
              <a:buNone/>
            </a:pPr>
            <a:r>
              <a:t/>
            </a:r>
            <a:endParaRPr/>
          </a:p>
          <a:p>
            <a:pPr indent="-308610" lvl="0" marL="457200" rtl="0" algn="l">
              <a:spcBef>
                <a:spcPts val="1600"/>
              </a:spcBef>
              <a:spcAft>
                <a:spcPts val="0"/>
              </a:spcAft>
              <a:buSzPct val="75000"/>
              <a:buChar char="●"/>
            </a:pPr>
            <a:r>
              <a:rPr lang="en-US"/>
              <a:t>Stream does not store elements. It simply conveys elements from a source such as a data structure, an array, or an I/O channel, through a pipeline of computational operations.</a:t>
            </a:r>
            <a:endParaRPr/>
          </a:p>
          <a:p>
            <a:pPr indent="-308610" lvl="0" marL="457200" rtl="0" algn="l">
              <a:spcBef>
                <a:spcPts val="0"/>
              </a:spcBef>
              <a:spcAft>
                <a:spcPts val="0"/>
              </a:spcAft>
              <a:buSzPct val="75000"/>
              <a:buChar char="●"/>
            </a:pPr>
            <a:r>
              <a:rPr lang="en-US"/>
              <a:t>Stream is functional in nature. Operations performed on a stream does not modify it's source. For example, filtering a Stream obtained from a collection produces a new Stream without the filtered elements, rather than removing elements from the source collection.</a:t>
            </a:r>
            <a:endParaRPr/>
          </a:p>
          <a:p>
            <a:pPr indent="-308610" lvl="0" marL="457200" rtl="0" algn="l">
              <a:spcBef>
                <a:spcPts val="0"/>
              </a:spcBef>
              <a:spcAft>
                <a:spcPts val="0"/>
              </a:spcAft>
              <a:buSzPct val="75000"/>
              <a:buChar char="●"/>
            </a:pPr>
            <a:r>
              <a:rPr lang="en-US"/>
              <a:t>Stream is lazy and evaluates code only when required.</a:t>
            </a:r>
            <a:endParaRPr/>
          </a:p>
          <a:p>
            <a:pPr indent="-308610" lvl="0" marL="457200" rtl="0" algn="l">
              <a:spcBef>
                <a:spcPts val="0"/>
              </a:spcBef>
              <a:spcAft>
                <a:spcPts val="0"/>
              </a:spcAft>
              <a:buSzPct val="75000"/>
              <a:buChar char="●"/>
            </a:pPr>
            <a:r>
              <a:rPr lang="en-US"/>
              <a:t>The elements of a stream are only visited once during the life of a stream. Like an Iterator, a new stream must be generated to revisit the same elements of the source.</a:t>
            </a:r>
            <a:endParaRPr/>
          </a:p>
          <a:p>
            <a:pPr indent="0" lvl="0" marL="0" rtl="0" algn="l">
              <a:spcBef>
                <a:spcPts val="1600"/>
              </a:spcBef>
              <a:spcAft>
                <a:spcPts val="1600"/>
              </a:spcAft>
              <a:buNone/>
            </a:pPr>
            <a:r>
              <a:t/>
            </a:r>
            <a:endParaRPr/>
          </a:p>
        </p:txBody>
      </p:sp>
      <p:sp>
        <p:nvSpPr>
          <p:cNvPr id="965" name="Google Shape;965;g10c1268684a_0_1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fc5095af6c_0_303"/>
          <p:cNvSpPr txBox="1"/>
          <p:nvPr>
            <p:ph type="title"/>
          </p:nvPr>
        </p:nvSpPr>
        <p:spPr>
          <a:xfrm>
            <a:off x="259080" y="3352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Operators</a:t>
            </a:r>
            <a:endParaRPr/>
          </a:p>
        </p:txBody>
      </p:sp>
      <p:sp>
        <p:nvSpPr>
          <p:cNvPr id="172" name="Google Shape;172;gfc5095af6c_0_303"/>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Java provides many types of operators which can be used according to the need. They are classified based on the functionality they provide.</a:t>
            </a:r>
            <a:endParaRPr/>
          </a:p>
        </p:txBody>
      </p:sp>
      <p:pic>
        <p:nvPicPr>
          <p:cNvPr id="173" name="Google Shape;173;gfc5095af6c_0_303"/>
          <p:cNvPicPr preferRelativeResize="0"/>
          <p:nvPr/>
        </p:nvPicPr>
        <p:blipFill>
          <a:blip r:embed="rId3">
            <a:alphaModFix/>
          </a:blip>
          <a:stretch>
            <a:fillRect/>
          </a:stretch>
        </p:blipFill>
        <p:spPr>
          <a:xfrm>
            <a:off x="510300" y="1976025"/>
            <a:ext cx="8120024" cy="4191250"/>
          </a:xfrm>
          <a:prstGeom prst="rect">
            <a:avLst/>
          </a:prstGeom>
          <a:noFill/>
          <a:ln>
            <a:noFill/>
          </a:ln>
        </p:spPr>
      </p:pic>
      <p:sp>
        <p:nvSpPr>
          <p:cNvPr id="174" name="Google Shape;174;gfc5095af6c_0_30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10c1268684a_0_11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72" name="Google Shape;972;g10c1268684a_0_113"/>
          <p:cNvSpPr txBox="1"/>
          <p:nvPr/>
        </p:nvSpPr>
        <p:spPr>
          <a:xfrm>
            <a:off x="733500" y="653975"/>
            <a:ext cx="5859300" cy="5910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200">
                <a:solidFill>
                  <a:srgbClr val="006699"/>
                </a:solidFill>
                <a:latin typeface="Roboto"/>
                <a:ea typeface="Roboto"/>
                <a:cs typeface="Roboto"/>
                <a:sym typeface="Roboto"/>
              </a:rPr>
              <a:t>import</a:t>
            </a:r>
            <a:r>
              <a:rPr lang="en-US" sz="1200">
                <a:solidFill>
                  <a:schemeClr val="dk1"/>
                </a:solidFill>
                <a:latin typeface="Roboto"/>
                <a:ea typeface="Roboto"/>
                <a:cs typeface="Roboto"/>
                <a:sym typeface="Roboto"/>
              </a:rPr>
              <a:t> java.util.*;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Product{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id;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String name;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float</a:t>
            </a:r>
            <a:r>
              <a:rPr lang="en-US" sz="1200">
                <a:solidFill>
                  <a:schemeClr val="dk1"/>
                </a:solidFill>
                <a:latin typeface="Roboto"/>
                <a:ea typeface="Roboto"/>
                <a:cs typeface="Roboto"/>
                <a:sym typeface="Roboto"/>
              </a:rPr>
              <a:t> price;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Product(</a:t>
            </a:r>
            <a:r>
              <a:rPr b="1" lang="en-US" sz="1200">
                <a:solidFill>
                  <a:srgbClr val="006699"/>
                </a:solidFill>
                <a:latin typeface="Roboto"/>
                <a:ea typeface="Roboto"/>
                <a:cs typeface="Roboto"/>
                <a:sym typeface="Roboto"/>
              </a:rPr>
              <a:t>int</a:t>
            </a:r>
            <a:r>
              <a:rPr lang="en-US" sz="1200">
                <a:solidFill>
                  <a:schemeClr val="dk1"/>
                </a:solidFill>
                <a:latin typeface="Roboto"/>
                <a:ea typeface="Roboto"/>
                <a:cs typeface="Roboto"/>
                <a:sym typeface="Roboto"/>
              </a:rPr>
              <a:t> id, String name, </a:t>
            </a:r>
            <a:r>
              <a:rPr b="1" lang="en-US" sz="1200">
                <a:solidFill>
                  <a:srgbClr val="006699"/>
                </a:solidFill>
                <a:latin typeface="Roboto"/>
                <a:ea typeface="Roboto"/>
                <a:cs typeface="Roboto"/>
                <a:sym typeface="Roboto"/>
              </a:rPr>
              <a:t>float</a:t>
            </a:r>
            <a:r>
              <a:rPr lang="en-US" sz="1200">
                <a:solidFill>
                  <a:schemeClr val="dk1"/>
                </a:solidFill>
                <a:latin typeface="Roboto"/>
                <a:ea typeface="Roboto"/>
                <a:cs typeface="Roboto"/>
                <a:sym typeface="Roboto"/>
              </a:rPr>
              <a:t> price)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this</a:t>
            </a:r>
            <a:r>
              <a:rPr lang="en-US" sz="1200">
                <a:solidFill>
                  <a:schemeClr val="dk1"/>
                </a:solidFill>
                <a:latin typeface="Roboto"/>
                <a:ea typeface="Roboto"/>
                <a:cs typeface="Roboto"/>
                <a:sym typeface="Roboto"/>
              </a:rPr>
              <a:t>.id = id;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this</a:t>
            </a:r>
            <a:r>
              <a:rPr lang="en-US" sz="1200">
                <a:solidFill>
                  <a:schemeClr val="dk1"/>
                </a:solidFill>
                <a:latin typeface="Roboto"/>
                <a:ea typeface="Roboto"/>
                <a:cs typeface="Roboto"/>
                <a:sym typeface="Roboto"/>
              </a:rPr>
              <a:t>.name = name;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this</a:t>
            </a:r>
            <a:r>
              <a:rPr lang="en-US" sz="1200">
                <a:solidFill>
                  <a:schemeClr val="dk1"/>
                </a:solidFill>
                <a:latin typeface="Roboto"/>
                <a:ea typeface="Roboto"/>
                <a:cs typeface="Roboto"/>
                <a:sym typeface="Roboto"/>
              </a:rPr>
              <a:t>.price = price;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JavaStreamExample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List&lt;Product&gt; productsList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ArrayList&lt;Product&gt;();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//Adding Products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productsList.add(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Product(</a:t>
            </a:r>
            <a:r>
              <a:rPr lang="en-US" sz="1200">
                <a:solidFill>
                  <a:srgbClr val="C00000"/>
                </a:solidFill>
                <a:latin typeface="Roboto"/>
                <a:ea typeface="Roboto"/>
                <a:cs typeface="Roboto"/>
                <a:sym typeface="Roboto"/>
              </a:rPr>
              <a:t>1</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"HP Laptop"</a:t>
            </a:r>
            <a:r>
              <a:rPr lang="en-US" sz="1200">
                <a:solidFill>
                  <a:schemeClr val="dk1"/>
                </a:solidFill>
                <a:latin typeface="Roboto"/>
                <a:ea typeface="Roboto"/>
                <a:cs typeface="Roboto"/>
                <a:sym typeface="Roboto"/>
              </a:rPr>
              <a:t>,25000f));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productsList.add(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Product(</a:t>
            </a:r>
            <a:r>
              <a:rPr lang="en-US" sz="1200">
                <a:solidFill>
                  <a:srgbClr val="C00000"/>
                </a:solidFill>
                <a:latin typeface="Roboto"/>
                <a:ea typeface="Roboto"/>
                <a:cs typeface="Roboto"/>
                <a:sym typeface="Roboto"/>
              </a:rPr>
              <a:t>2</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"Dell Laptop"</a:t>
            </a:r>
            <a:r>
              <a:rPr lang="en-US" sz="1200">
                <a:solidFill>
                  <a:schemeClr val="dk1"/>
                </a:solidFill>
                <a:latin typeface="Roboto"/>
                <a:ea typeface="Roboto"/>
                <a:cs typeface="Roboto"/>
                <a:sym typeface="Roboto"/>
              </a:rPr>
              <a:t>,30000f));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productsList.add(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Product(</a:t>
            </a:r>
            <a:r>
              <a:rPr lang="en-US" sz="1200">
                <a:solidFill>
                  <a:srgbClr val="C00000"/>
                </a:solidFill>
                <a:latin typeface="Roboto"/>
                <a:ea typeface="Roboto"/>
                <a:cs typeface="Roboto"/>
                <a:sym typeface="Roboto"/>
              </a:rPr>
              <a:t>3</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"Lenevo Laptop"</a:t>
            </a:r>
            <a:r>
              <a:rPr lang="en-US" sz="1200">
                <a:solidFill>
                  <a:schemeClr val="dk1"/>
                </a:solidFill>
                <a:latin typeface="Roboto"/>
                <a:ea typeface="Roboto"/>
                <a:cs typeface="Roboto"/>
                <a:sym typeface="Roboto"/>
              </a:rPr>
              <a:t>,28000f));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productsList.add(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Product(</a:t>
            </a:r>
            <a:r>
              <a:rPr lang="en-US" sz="1200">
                <a:solidFill>
                  <a:srgbClr val="C00000"/>
                </a:solidFill>
                <a:latin typeface="Roboto"/>
                <a:ea typeface="Roboto"/>
                <a:cs typeface="Roboto"/>
                <a:sym typeface="Roboto"/>
              </a:rPr>
              <a:t>4</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"Sony Laptop"</a:t>
            </a:r>
            <a:r>
              <a:rPr lang="en-US" sz="1200">
                <a:solidFill>
                  <a:schemeClr val="dk1"/>
                </a:solidFill>
                <a:latin typeface="Roboto"/>
                <a:ea typeface="Roboto"/>
                <a:cs typeface="Roboto"/>
                <a:sym typeface="Roboto"/>
              </a:rPr>
              <a:t>,28000f));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productsList.add(</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Product(</a:t>
            </a:r>
            <a:r>
              <a:rPr lang="en-US" sz="1200">
                <a:solidFill>
                  <a:srgbClr val="C00000"/>
                </a:solidFill>
                <a:latin typeface="Roboto"/>
                <a:ea typeface="Roboto"/>
                <a:cs typeface="Roboto"/>
                <a:sym typeface="Roboto"/>
              </a:rPr>
              <a:t>5</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"Apple Laptop"</a:t>
            </a:r>
            <a:r>
              <a:rPr lang="en-US" sz="1200">
                <a:solidFill>
                  <a:schemeClr val="dk1"/>
                </a:solidFill>
                <a:latin typeface="Roboto"/>
                <a:ea typeface="Roboto"/>
                <a:cs typeface="Roboto"/>
                <a:sym typeface="Roboto"/>
              </a:rPr>
              <a:t>,90000f));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List&lt;Float&gt; productPriceList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ArrayList&lt;Float&gt;();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for</a:t>
            </a:r>
            <a:r>
              <a:rPr lang="en-US" sz="1200">
                <a:solidFill>
                  <a:schemeClr val="dk1"/>
                </a:solidFill>
                <a:latin typeface="Roboto"/>
                <a:ea typeface="Roboto"/>
                <a:cs typeface="Roboto"/>
                <a:sym typeface="Roboto"/>
              </a:rPr>
              <a:t>(Product product: productsList){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lang="en-US" sz="1200">
                <a:solidFill>
                  <a:srgbClr val="008200"/>
                </a:solidFill>
                <a:latin typeface="Roboto"/>
                <a:ea typeface="Roboto"/>
                <a:cs typeface="Roboto"/>
                <a:sym typeface="Roboto"/>
              </a:rPr>
              <a:t>// filtering data of list</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if</a:t>
            </a:r>
            <a:r>
              <a:rPr lang="en-US" sz="1200">
                <a:solidFill>
                  <a:schemeClr val="dk1"/>
                </a:solidFill>
                <a:latin typeface="Roboto"/>
                <a:ea typeface="Roboto"/>
                <a:cs typeface="Roboto"/>
                <a:sym typeface="Roboto"/>
              </a:rPr>
              <a:t>(product.price&lt;</a:t>
            </a:r>
            <a:r>
              <a:rPr lang="en-US" sz="1200">
                <a:solidFill>
                  <a:srgbClr val="C00000"/>
                </a:solidFill>
                <a:latin typeface="Roboto"/>
                <a:ea typeface="Roboto"/>
                <a:cs typeface="Roboto"/>
                <a:sym typeface="Roboto"/>
              </a:rPr>
              <a:t>30000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productPriceList.add(product.price);    </a:t>
            </a:r>
            <a:r>
              <a:rPr lang="en-US" sz="1200">
                <a:solidFill>
                  <a:srgbClr val="008200"/>
                </a:solidFill>
                <a:latin typeface="Roboto"/>
                <a:ea typeface="Roboto"/>
                <a:cs typeface="Roboto"/>
                <a:sym typeface="Roboto"/>
              </a:rPr>
              <a:t>// adding price to a productPriceList</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System.out.println(productPriceList);   </a:t>
            </a:r>
            <a:r>
              <a:rPr lang="en-US" sz="1200">
                <a:solidFill>
                  <a:srgbClr val="008200"/>
                </a:solidFill>
                <a:latin typeface="Roboto"/>
                <a:ea typeface="Roboto"/>
                <a:cs typeface="Roboto"/>
                <a:sym typeface="Roboto"/>
              </a:rPr>
              <a:t>// displaying data</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a:t>
            </a:r>
            <a:endParaRPr b="1" sz="1200">
              <a:solidFill>
                <a:srgbClr val="333333"/>
              </a:solidFill>
              <a:highlight>
                <a:srgbClr val="FFFFFF"/>
              </a:highlight>
              <a:latin typeface="Roboto"/>
              <a:ea typeface="Roboto"/>
              <a:cs typeface="Roboto"/>
              <a:sym typeface="Roboto"/>
            </a:endParaRPr>
          </a:p>
        </p:txBody>
      </p:sp>
      <p:sp>
        <p:nvSpPr>
          <p:cNvPr id="973" name="Google Shape;973;g10c1268684a_0_113"/>
          <p:cNvSpPr txBox="1"/>
          <p:nvPr/>
        </p:nvSpPr>
        <p:spPr>
          <a:xfrm>
            <a:off x="6592800" y="4038800"/>
            <a:ext cx="5382000" cy="1108200"/>
          </a:xfrm>
          <a:prstGeom prst="rect">
            <a:avLst/>
          </a:prstGeom>
          <a:solidFill>
            <a:schemeClr val="lt2"/>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List&lt;Float&gt; productPriceList2 =productsList.stream()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.filter(p -&gt; p.price &gt; </a:t>
            </a:r>
            <a:r>
              <a:rPr lang="en-US" sz="1200">
                <a:solidFill>
                  <a:srgbClr val="C00000"/>
                </a:solidFill>
                <a:latin typeface="Roboto"/>
                <a:ea typeface="Roboto"/>
                <a:cs typeface="Roboto"/>
                <a:sym typeface="Roboto"/>
              </a:rPr>
              <a:t>30000</a:t>
            </a:r>
            <a:r>
              <a:rPr lang="en-US" sz="1200">
                <a:solidFill>
                  <a:schemeClr val="dk1"/>
                </a:solidFill>
                <a:latin typeface="Roboto"/>
                <a:ea typeface="Roboto"/>
                <a:cs typeface="Roboto"/>
                <a:sym typeface="Roboto"/>
              </a:rPr>
              <a:t>)</a:t>
            </a:r>
            <a:r>
              <a:rPr lang="en-US" sz="1200">
                <a:solidFill>
                  <a:srgbClr val="008200"/>
                </a:solidFill>
                <a:latin typeface="Roboto"/>
                <a:ea typeface="Roboto"/>
                <a:cs typeface="Roboto"/>
                <a:sym typeface="Roboto"/>
              </a:rPr>
              <a:t>// filtering data</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.map(p-&gt;p.price)        </a:t>
            </a:r>
            <a:r>
              <a:rPr lang="en-US" sz="1200">
                <a:solidFill>
                  <a:srgbClr val="008200"/>
                </a:solidFill>
                <a:latin typeface="Roboto"/>
                <a:ea typeface="Roboto"/>
                <a:cs typeface="Roboto"/>
                <a:sym typeface="Roboto"/>
              </a:rPr>
              <a:t>// fetching price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.collect(Collectors.toList()); </a:t>
            </a:r>
            <a:r>
              <a:rPr lang="en-US" sz="1200">
                <a:solidFill>
                  <a:srgbClr val="008200"/>
                </a:solidFill>
                <a:latin typeface="Roboto"/>
                <a:ea typeface="Roboto"/>
                <a:cs typeface="Roboto"/>
                <a:sym typeface="Roboto"/>
              </a:rPr>
              <a:t>// collecting as list</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chemeClr val="dk1"/>
                </a:solidFill>
                <a:latin typeface="Roboto"/>
                <a:ea typeface="Roboto"/>
                <a:cs typeface="Roboto"/>
                <a:sym typeface="Roboto"/>
              </a:rPr>
              <a:t>        System.out.println(productPriceList2);  </a:t>
            </a:r>
            <a:endParaRPr sz="1200">
              <a:solidFill>
                <a:schemeClr val="dk1"/>
              </a:solidFill>
              <a:latin typeface="Roboto"/>
              <a:ea typeface="Roboto"/>
              <a:cs typeface="Roboto"/>
              <a:sym typeface="Robo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10c1268684a_0_2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Optional class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0" name="Google Shape;980;g10c1268684a_0_28"/>
          <p:cNvSpPr txBox="1"/>
          <p:nvPr>
            <p:ph idx="1" type="body"/>
          </p:nvPr>
        </p:nvSpPr>
        <p:spPr>
          <a:xfrm>
            <a:off x="182875" y="1097275"/>
            <a:ext cx="6887400" cy="1615800"/>
          </a:xfrm>
          <a:prstGeom prst="rect">
            <a:avLst/>
          </a:prstGeom>
        </p:spPr>
        <p:txBody>
          <a:bodyPr anchorCtr="0" anchor="t" bIns="45700" lIns="91425" spcFirstLastPara="1" rIns="91425" wrap="square" tIns="45700">
            <a:normAutofit fontScale="40000" lnSpcReduction="20000"/>
          </a:bodyPr>
          <a:lstStyle/>
          <a:p>
            <a:pPr indent="0" lvl="0" marL="0" rtl="0" algn="l">
              <a:spcBef>
                <a:spcPts val="360"/>
              </a:spcBef>
              <a:spcAft>
                <a:spcPts val="0"/>
              </a:spcAft>
              <a:buNone/>
            </a:pPr>
            <a:r>
              <a:rPr lang="en-US"/>
              <a:t>public final class from java.util package</a:t>
            </a:r>
            <a:endParaRPr/>
          </a:p>
          <a:p>
            <a:pPr indent="0" lvl="0" marL="0" rtl="0" algn="l">
              <a:spcBef>
                <a:spcPts val="1600"/>
              </a:spcBef>
              <a:spcAft>
                <a:spcPts val="0"/>
              </a:spcAft>
              <a:buNone/>
            </a:pPr>
            <a:r>
              <a:rPr lang="en-US"/>
              <a:t>used to deal with NullPointerException in Java application. </a:t>
            </a:r>
            <a:endParaRPr/>
          </a:p>
          <a:p>
            <a:pPr indent="0" lvl="0" marL="0" rtl="0" algn="l">
              <a:spcBef>
                <a:spcPts val="1600"/>
              </a:spcBef>
              <a:spcAft>
                <a:spcPts val="0"/>
              </a:spcAft>
              <a:buNone/>
            </a:pPr>
            <a:r>
              <a:rPr lang="en-US"/>
              <a:t>It provides methods which are used to check the presence of value for particular variable.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81" name="Google Shape;981;g10c1268684a_0_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82" name="Google Shape;982;g10c1268684a_0_28"/>
          <p:cNvSpPr txBox="1"/>
          <p:nvPr/>
        </p:nvSpPr>
        <p:spPr>
          <a:xfrm>
            <a:off x="97225" y="2828050"/>
            <a:ext cx="6972900" cy="30108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400"/>
              </a:spcBef>
              <a:spcAft>
                <a:spcPts val="0"/>
              </a:spcAft>
              <a:buNone/>
            </a:pPr>
            <a:r>
              <a:rPr lang="en-US" sz="1600">
                <a:solidFill>
                  <a:srgbClr val="610B4B"/>
                </a:solidFill>
                <a:highlight>
                  <a:srgbClr val="FFFFFF"/>
                </a:highlight>
              </a:rPr>
              <a:t>Example: Java Program without using Optional</a:t>
            </a:r>
            <a:endParaRPr sz="1600">
              <a:solidFill>
                <a:srgbClr val="610B4B"/>
              </a:solidFill>
              <a:highlight>
                <a:srgbClr val="FFFFFF"/>
              </a:highlight>
            </a:endParaRPr>
          </a:p>
          <a:p>
            <a:pPr indent="0" lvl="0" marL="0" rtl="0" algn="just">
              <a:lnSpc>
                <a:spcPct val="115000"/>
              </a:lnSpc>
              <a:spcBef>
                <a:spcPts val="1200"/>
              </a:spcBef>
              <a:spcAft>
                <a:spcPts val="0"/>
              </a:spcAft>
              <a:buNone/>
            </a:pPr>
            <a:r>
              <a:rPr lang="en-US" sz="1200">
                <a:solidFill>
                  <a:srgbClr val="333333"/>
                </a:solidFill>
                <a:highlight>
                  <a:srgbClr val="FFFFFF"/>
                </a:highlight>
                <a:latin typeface="Roboto"/>
                <a:ea typeface="Roboto"/>
                <a:cs typeface="Roboto"/>
                <a:sym typeface="Roboto"/>
              </a:rPr>
              <a:t>This program terminates abnormally and throws a nullPointerException.</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OptionalExample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String[] str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String[</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String lowercaseString = str[</a:t>
            </a:r>
            <a:r>
              <a:rPr lang="en-US" sz="1200">
                <a:solidFill>
                  <a:srgbClr val="C00000"/>
                </a:solidFill>
                <a:latin typeface="Roboto"/>
                <a:ea typeface="Roboto"/>
                <a:cs typeface="Roboto"/>
                <a:sym typeface="Roboto"/>
              </a:rPr>
              <a:t>5</a:t>
            </a:r>
            <a:r>
              <a:rPr lang="en-US" sz="1200">
                <a:solidFill>
                  <a:schemeClr val="dk1"/>
                </a:solidFill>
                <a:latin typeface="Roboto"/>
                <a:ea typeface="Roboto"/>
                <a:cs typeface="Roboto"/>
                <a:sym typeface="Roboto"/>
              </a:rPr>
              <a:t>].toLowerCase();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System.out.print(lowercaseString);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60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983" name="Google Shape;983;g10c1268684a_0_28"/>
          <p:cNvSpPr txBox="1"/>
          <p:nvPr/>
        </p:nvSpPr>
        <p:spPr>
          <a:xfrm>
            <a:off x="7149775" y="1023150"/>
            <a:ext cx="4920300" cy="48117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lnSpc>
                <a:spcPct val="130000"/>
              </a:lnSpc>
              <a:spcBef>
                <a:spcPts val="1400"/>
              </a:spcBef>
              <a:spcAft>
                <a:spcPts val="0"/>
              </a:spcAft>
              <a:buNone/>
            </a:pPr>
            <a:r>
              <a:rPr lang="en-US" sz="1600">
                <a:solidFill>
                  <a:srgbClr val="610B4B"/>
                </a:solidFill>
                <a:highlight>
                  <a:srgbClr val="FFFFFF"/>
                </a:highlight>
              </a:rPr>
              <a:t>Java Optional Example: If Value is not Present</a:t>
            </a:r>
            <a:endParaRPr sz="1600">
              <a:solidFill>
                <a:srgbClr val="610B4B"/>
              </a:solidFill>
              <a:highlight>
                <a:srgbClr val="FFFFFF"/>
              </a:highlight>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import</a:t>
            </a:r>
            <a:r>
              <a:rPr lang="en-US" sz="1200">
                <a:solidFill>
                  <a:schemeClr val="dk1"/>
                </a:solidFill>
                <a:latin typeface="Roboto"/>
                <a:ea typeface="Roboto"/>
                <a:cs typeface="Roboto"/>
                <a:sym typeface="Roboto"/>
              </a:rPr>
              <a:t> java.util.Optional;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OptionalExample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String[] str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String[</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Optional&lt;String&gt; checkNull = Optional.ofNullable(str[</a:t>
            </a:r>
            <a:r>
              <a:rPr lang="en-US" sz="1200">
                <a:solidFill>
                  <a:srgbClr val="C00000"/>
                </a:solidFill>
                <a:latin typeface="Roboto"/>
                <a:ea typeface="Roboto"/>
                <a:cs typeface="Roboto"/>
                <a:sym typeface="Roboto"/>
              </a:rPr>
              <a:t>5</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if</a:t>
            </a:r>
            <a:r>
              <a:rPr lang="en-US" sz="1200">
                <a:solidFill>
                  <a:schemeClr val="dk1"/>
                </a:solidFill>
                <a:latin typeface="Roboto"/>
                <a:ea typeface="Roboto"/>
                <a:cs typeface="Roboto"/>
                <a:sym typeface="Roboto"/>
              </a:rPr>
              <a:t>(checkNull.isPresent()){  </a:t>
            </a:r>
            <a:r>
              <a:rPr lang="en-US" sz="1200">
                <a:solidFill>
                  <a:srgbClr val="008200"/>
                </a:solidFill>
                <a:latin typeface="Roboto"/>
                <a:ea typeface="Roboto"/>
                <a:cs typeface="Roboto"/>
                <a:sym typeface="Roboto"/>
              </a:rPr>
              <a:t>// check for value is present or not</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String lowercaseString = str[</a:t>
            </a:r>
            <a:r>
              <a:rPr lang="en-US" sz="1200">
                <a:solidFill>
                  <a:srgbClr val="C00000"/>
                </a:solidFill>
                <a:latin typeface="Roboto"/>
                <a:ea typeface="Roboto"/>
                <a:cs typeface="Roboto"/>
                <a:sym typeface="Roboto"/>
              </a:rPr>
              <a:t>5</a:t>
            </a:r>
            <a:r>
              <a:rPr lang="en-US" sz="1200">
                <a:solidFill>
                  <a:schemeClr val="dk1"/>
                </a:solidFill>
                <a:latin typeface="Roboto"/>
                <a:ea typeface="Roboto"/>
                <a:cs typeface="Roboto"/>
                <a:sym typeface="Roboto"/>
              </a:rPr>
              <a:t>].toLowerCase();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System.out.print(lowercaseString);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else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"string value is not present"</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0" lvl="0" marL="0" rtl="0" algn="l">
              <a:lnSpc>
                <a:spcPct val="100000"/>
              </a:lnSpc>
              <a:spcBef>
                <a:spcPts val="9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just">
              <a:lnSpc>
                <a:spcPct val="115000"/>
              </a:lnSpc>
              <a:spcBef>
                <a:spcPts val="1200"/>
              </a:spcBef>
              <a:spcAft>
                <a:spcPts val="0"/>
              </a:spcAft>
              <a:buNone/>
            </a:pPr>
            <a:r>
              <a:rPr lang="en-US" sz="1200">
                <a:solidFill>
                  <a:srgbClr val="333333"/>
                </a:solidFill>
                <a:highlight>
                  <a:srgbClr val="FFFFFF"/>
                </a:highlight>
                <a:latin typeface="Roboto"/>
                <a:ea typeface="Roboto"/>
                <a:cs typeface="Roboto"/>
                <a:sym typeface="Roboto"/>
              </a:rPr>
              <a:t>Output:</a:t>
            </a:r>
            <a:endParaRPr sz="1200">
              <a:solidFill>
                <a:srgbClr val="333333"/>
              </a:solidFill>
              <a:highlight>
                <a:srgbClr val="FFFFFF"/>
              </a:highlight>
              <a:latin typeface="Roboto"/>
              <a:ea typeface="Roboto"/>
              <a:cs typeface="Roboto"/>
              <a:sym typeface="Roboto"/>
            </a:endParaRPr>
          </a:p>
          <a:p>
            <a:pPr indent="0" lvl="0" marL="50800" rtl="0" algn="just">
              <a:lnSpc>
                <a:spcPct val="115000"/>
              </a:lnSpc>
              <a:spcBef>
                <a:spcPts val="1200"/>
              </a:spcBef>
              <a:spcAft>
                <a:spcPts val="0"/>
              </a:spcAft>
              <a:buNone/>
            </a:pPr>
            <a:r>
              <a:rPr lang="en-US" sz="1200">
                <a:solidFill>
                  <a:srgbClr val="F9F9F9"/>
                </a:solidFill>
                <a:highlight>
                  <a:srgbClr val="1C1D1C"/>
                </a:highlight>
                <a:latin typeface="Roboto"/>
                <a:ea typeface="Roboto"/>
                <a:cs typeface="Roboto"/>
                <a:sym typeface="Roboto"/>
              </a:rPr>
              <a:t>string value is not present</a:t>
            </a:r>
            <a:endParaRPr sz="1200">
              <a:solidFill>
                <a:srgbClr val="F9F9F9"/>
              </a:solidFill>
              <a:highlight>
                <a:srgbClr val="1C1D1C"/>
              </a:highlight>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0c1268684a_0_12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Java Default Methods</a:t>
            </a:r>
            <a:endParaRPr/>
          </a:p>
        </p:txBody>
      </p:sp>
      <p:sp>
        <p:nvSpPr>
          <p:cNvPr id="990" name="Google Shape;990;g10c1268684a_0_126"/>
          <p:cNvSpPr txBox="1"/>
          <p:nvPr>
            <p:ph idx="1" type="body"/>
          </p:nvPr>
        </p:nvSpPr>
        <p:spPr>
          <a:xfrm>
            <a:off x="182875" y="1097275"/>
            <a:ext cx="4350900" cy="5070000"/>
          </a:xfrm>
          <a:prstGeom prst="rect">
            <a:avLst/>
          </a:prstGeom>
        </p:spPr>
        <p:txBody>
          <a:bodyPr anchorCtr="0" anchor="t" bIns="45700" lIns="91425" spcFirstLastPara="1" rIns="91425" wrap="square" tIns="45700">
            <a:normAutofit fontScale="47500" lnSpcReduction="20000"/>
          </a:bodyPr>
          <a:lstStyle/>
          <a:p>
            <a:pPr indent="0" lvl="0" marL="0" rtl="0" algn="l">
              <a:spcBef>
                <a:spcPts val="360"/>
              </a:spcBef>
              <a:spcAft>
                <a:spcPts val="0"/>
              </a:spcAft>
              <a:buNone/>
            </a:pPr>
            <a:r>
              <a:rPr lang="en-US"/>
              <a:t>C</a:t>
            </a:r>
            <a:r>
              <a:rPr lang="en-US"/>
              <a:t>reate default methods inside the interface. </a:t>
            </a:r>
            <a:endParaRPr/>
          </a:p>
          <a:p>
            <a:pPr indent="0" lvl="0" marL="0" rtl="0" algn="l">
              <a:spcBef>
                <a:spcPts val="1600"/>
              </a:spcBef>
              <a:spcAft>
                <a:spcPts val="0"/>
              </a:spcAft>
              <a:buNone/>
            </a:pPr>
            <a:r>
              <a:rPr lang="en-US"/>
              <a:t>Default Methods  </a:t>
            </a:r>
            <a:endParaRPr/>
          </a:p>
          <a:p>
            <a:pPr indent="-282892" lvl="0" marL="457200" rtl="0" algn="l">
              <a:spcBef>
                <a:spcPts val="1600"/>
              </a:spcBef>
              <a:spcAft>
                <a:spcPts val="0"/>
              </a:spcAft>
              <a:buSzPct val="75000"/>
              <a:buChar char="●"/>
            </a:pPr>
            <a:r>
              <a:rPr lang="en-US"/>
              <a:t>Defined inside the interface</a:t>
            </a:r>
            <a:endParaRPr/>
          </a:p>
          <a:p>
            <a:pPr indent="-282892" lvl="0" marL="457200" rtl="0" algn="l">
              <a:spcBef>
                <a:spcPts val="0"/>
              </a:spcBef>
              <a:spcAft>
                <a:spcPts val="0"/>
              </a:spcAft>
              <a:buSzPct val="75000"/>
              <a:buChar char="●"/>
            </a:pPr>
            <a:r>
              <a:rPr lang="en-US"/>
              <a:t>Tagged with default </a:t>
            </a:r>
            <a:endParaRPr/>
          </a:p>
          <a:p>
            <a:pPr indent="-282892" lvl="0" marL="457200" rtl="0" algn="l">
              <a:spcBef>
                <a:spcPts val="0"/>
              </a:spcBef>
              <a:spcAft>
                <a:spcPts val="0"/>
              </a:spcAft>
              <a:buSzPct val="75000"/>
              <a:buChar char="●"/>
            </a:pPr>
            <a:r>
              <a:rPr lang="en-US"/>
              <a:t>non-abstract methods.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You can also define static methods inside the interface. Static methods are used to define utility methods. </a:t>
            </a:r>
            <a:br>
              <a:rPr lang="en-US"/>
            </a:br>
            <a:endParaRPr/>
          </a:p>
          <a:p>
            <a:pPr indent="0" lvl="0" marL="0" rtl="0" algn="l">
              <a:spcBef>
                <a:spcPts val="1600"/>
              </a:spcBef>
              <a:spcAft>
                <a:spcPts val="0"/>
              </a:spcAft>
              <a:buNone/>
            </a:pPr>
            <a:br>
              <a:rPr lang="en-US"/>
            </a:br>
            <a:r>
              <a:rPr b="1" lang="en-US"/>
              <a:t>Abstract Class vs Java 8 Interface</a:t>
            </a:r>
            <a:br>
              <a:rPr b="1" lang="en-US"/>
            </a:br>
            <a:endParaRPr b="1"/>
          </a:p>
          <a:p>
            <a:pPr indent="0" lvl="0" marL="0" rtl="0" algn="l">
              <a:spcBef>
                <a:spcPts val="1600"/>
              </a:spcBef>
              <a:spcAft>
                <a:spcPts val="0"/>
              </a:spcAft>
              <a:buClr>
                <a:schemeClr val="dk1"/>
              </a:buClr>
              <a:buSzPct val="45833"/>
              <a:buFont typeface="Arial"/>
              <a:buNone/>
            </a:pPr>
            <a:r>
              <a:rPr lang="en-US"/>
              <a:t>From Java 8, interface and an abstract class is almost similar </a:t>
            </a:r>
            <a:br>
              <a:rPr lang="en-US"/>
            </a:br>
            <a:br>
              <a:rPr lang="en-US"/>
            </a:br>
            <a:r>
              <a:rPr lang="en-US"/>
              <a:t>The key difference is that we can create constructor in the abstract class.</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1600"/>
              </a:spcAft>
              <a:buNone/>
            </a:pPr>
            <a:r>
              <a:t/>
            </a:r>
            <a:endParaRPr/>
          </a:p>
        </p:txBody>
      </p:sp>
      <p:sp>
        <p:nvSpPr>
          <p:cNvPr id="991" name="Google Shape;991;g10c1268684a_0_12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92" name="Google Shape;992;g10c1268684a_0_126"/>
          <p:cNvSpPr txBox="1"/>
          <p:nvPr/>
        </p:nvSpPr>
        <p:spPr>
          <a:xfrm>
            <a:off x="4622075" y="1685275"/>
            <a:ext cx="7447800" cy="4163700"/>
          </a:xfrm>
          <a:prstGeom prst="rect">
            <a:avLst/>
          </a:prstGeom>
          <a:solidFill>
            <a:srgbClr val="FAEBD7"/>
          </a:solidFill>
          <a:ln>
            <a:noFill/>
          </a:ln>
        </p:spPr>
        <p:txBody>
          <a:bodyPr anchorCtr="0" anchor="t" bIns="91425" lIns="91425" spcFirstLastPara="1" rIns="91425" wrap="square" tIns="91425">
            <a:spAutoFit/>
          </a:bodyPr>
          <a:lstStyle/>
          <a:p>
            <a:pPr indent="0" lvl="0" marL="0" rtl="0" algn="l">
              <a:lnSpc>
                <a:spcPct val="100000"/>
              </a:lnSpc>
              <a:spcBef>
                <a:spcPts val="300"/>
              </a:spcBef>
              <a:spcAft>
                <a:spcPts val="0"/>
              </a:spcAft>
              <a:buNone/>
            </a:pPr>
            <a:r>
              <a:rPr b="1" lang="en-US" sz="1200">
                <a:solidFill>
                  <a:srgbClr val="006699"/>
                </a:solidFill>
                <a:latin typeface="Courier New"/>
                <a:ea typeface="Courier New"/>
                <a:cs typeface="Courier New"/>
                <a:sym typeface="Courier New"/>
              </a:rPr>
              <a:t>interface</a:t>
            </a:r>
            <a:r>
              <a:rPr b="1" lang="en-US" sz="1200">
                <a:solidFill>
                  <a:schemeClr val="dk1"/>
                </a:solidFill>
                <a:latin typeface="Courier New"/>
                <a:ea typeface="Courier New"/>
                <a:cs typeface="Courier New"/>
                <a:sym typeface="Courier New"/>
              </a:rPr>
              <a:t> Sayable{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8200"/>
                </a:solidFill>
                <a:latin typeface="Courier New"/>
                <a:ea typeface="Courier New"/>
                <a:cs typeface="Courier New"/>
                <a:sym typeface="Courier New"/>
              </a:rPr>
              <a:t>// Default method </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default</a:t>
            </a: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void</a:t>
            </a:r>
            <a:r>
              <a:rPr b="1" lang="en-US" sz="1200">
                <a:solidFill>
                  <a:schemeClr val="dk1"/>
                </a:solidFill>
                <a:latin typeface="Courier New"/>
                <a:ea typeface="Courier New"/>
                <a:cs typeface="Courier New"/>
                <a:sym typeface="Courier New"/>
              </a:rPr>
              <a:t> say(){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System.out.println(</a:t>
            </a:r>
            <a:r>
              <a:rPr b="1" lang="en-US" sz="1200">
                <a:solidFill>
                  <a:srgbClr val="0000FF"/>
                </a:solidFill>
                <a:latin typeface="Courier New"/>
                <a:ea typeface="Courier New"/>
                <a:cs typeface="Courier New"/>
                <a:sym typeface="Courier New"/>
              </a:rPr>
              <a:t>"Hello, this is default method"</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8200"/>
                </a:solidFill>
                <a:latin typeface="Courier New"/>
                <a:ea typeface="Courier New"/>
                <a:cs typeface="Courier New"/>
                <a:sym typeface="Courier New"/>
              </a:rPr>
              <a:t>// Abstract method</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void</a:t>
            </a:r>
            <a:r>
              <a:rPr b="1" lang="en-US" sz="1200">
                <a:solidFill>
                  <a:schemeClr val="dk1"/>
                </a:solidFill>
                <a:latin typeface="Courier New"/>
                <a:ea typeface="Courier New"/>
                <a:cs typeface="Courier New"/>
                <a:sym typeface="Courier New"/>
              </a:rPr>
              <a:t> sayMore(String msg);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rgbClr val="006699"/>
                </a:solidFill>
                <a:latin typeface="Courier New"/>
                <a:ea typeface="Courier New"/>
                <a:cs typeface="Courier New"/>
                <a:sym typeface="Courier New"/>
              </a:rPr>
              <a:t>public</a:t>
            </a: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class</a:t>
            </a:r>
            <a:r>
              <a:rPr b="1" lang="en-US" sz="1200">
                <a:solidFill>
                  <a:schemeClr val="dk1"/>
                </a:solidFill>
                <a:latin typeface="Courier New"/>
                <a:ea typeface="Courier New"/>
                <a:cs typeface="Courier New"/>
                <a:sym typeface="Courier New"/>
              </a:rPr>
              <a:t> DefaultMethods </a:t>
            </a:r>
            <a:r>
              <a:rPr b="1" lang="en-US" sz="1200">
                <a:solidFill>
                  <a:srgbClr val="006699"/>
                </a:solidFill>
                <a:latin typeface="Courier New"/>
                <a:ea typeface="Courier New"/>
                <a:cs typeface="Courier New"/>
                <a:sym typeface="Courier New"/>
              </a:rPr>
              <a:t>implements</a:t>
            </a:r>
            <a:r>
              <a:rPr b="1" lang="en-US" sz="1200">
                <a:solidFill>
                  <a:schemeClr val="dk1"/>
                </a:solidFill>
                <a:latin typeface="Courier New"/>
                <a:ea typeface="Courier New"/>
                <a:cs typeface="Courier New"/>
                <a:sym typeface="Courier New"/>
              </a:rPr>
              <a:t> Sayable{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public</a:t>
            </a: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void</a:t>
            </a:r>
            <a:r>
              <a:rPr b="1" lang="en-US" sz="1200">
                <a:solidFill>
                  <a:schemeClr val="dk1"/>
                </a:solidFill>
                <a:latin typeface="Courier New"/>
                <a:ea typeface="Courier New"/>
                <a:cs typeface="Courier New"/>
                <a:sym typeface="Courier New"/>
              </a:rPr>
              <a:t> sayMore(String msg){        </a:t>
            </a:r>
            <a:r>
              <a:rPr b="1" lang="en-US" sz="1200">
                <a:solidFill>
                  <a:srgbClr val="008200"/>
                </a:solidFill>
                <a:latin typeface="Courier New"/>
                <a:ea typeface="Courier New"/>
                <a:cs typeface="Courier New"/>
                <a:sym typeface="Courier New"/>
              </a:rPr>
              <a:t>//</a:t>
            </a:r>
            <a:r>
              <a:rPr b="1" lang="en-US" sz="1200">
                <a:solidFill>
                  <a:srgbClr val="008200"/>
                </a:solidFill>
                <a:latin typeface="Courier New"/>
                <a:ea typeface="Courier New"/>
                <a:cs typeface="Courier New"/>
                <a:sym typeface="Courier New"/>
              </a:rPr>
              <a:t> </a:t>
            </a:r>
            <a:r>
              <a:rPr b="1" lang="en-US" sz="1200">
                <a:solidFill>
                  <a:srgbClr val="008200"/>
                </a:solidFill>
                <a:latin typeface="Courier New"/>
                <a:ea typeface="Courier New"/>
                <a:cs typeface="Courier New"/>
                <a:sym typeface="Courier New"/>
              </a:rPr>
              <a:t>implementing abstract method </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System.out.println(msg);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public</a:t>
            </a: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static</a:t>
            </a:r>
            <a:r>
              <a:rPr b="1" lang="en-US" sz="1200">
                <a:solidFill>
                  <a:schemeClr val="dk1"/>
                </a:solidFill>
                <a:latin typeface="Courier New"/>
                <a:ea typeface="Courier New"/>
                <a:cs typeface="Courier New"/>
                <a:sym typeface="Courier New"/>
              </a:rPr>
              <a:t> </a:t>
            </a:r>
            <a:r>
              <a:rPr b="1" lang="en-US" sz="1200">
                <a:solidFill>
                  <a:srgbClr val="006699"/>
                </a:solidFill>
                <a:latin typeface="Courier New"/>
                <a:ea typeface="Courier New"/>
                <a:cs typeface="Courier New"/>
                <a:sym typeface="Courier New"/>
              </a:rPr>
              <a:t>void</a:t>
            </a:r>
            <a:r>
              <a:rPr b="1" lang="en-US" sz="1200">
                <a:solidFill>
                  <a:schemeClr val="dk1"/>
                </a:solidFill>
                <a:latin typeface="Courier New"/>
                <a:ea typeface="Courier New"/>
                <a:cs typeface="Courier New"/>
                <a:sym typeface="Courier New"/>
              </a:rPr>
              <a:t> main(String[] args) {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DefaultMethods dm = </a:t>
            </a:r>
            <a:r>
              <a:rPr b="1" lang="en-US" sz="1200">
                <a:solidFill>
                  <a:srgbClr val="006699"/>
                </a:solidFill>
                <a:latin typeface="Courier New"/>
                <a:ea typeface="Courier New"/>
                <a:cs typeface="Courier New"/>
                <a:sym typeface="Courier New"/>
              </a:rPr>
              <a:t>new</a:t>
            </a:r>
            <a:r>
              <a:rPr b="1" lang="en-US" sz="1200">
                <a:solidFill>
                  <a:schemeClr val="dk1"/>
                </a:solidFill>
                <a:latin typeface="Courier New"/>
                <a:ea typeface="Courier New"/>
                <a:cs typeface="Courier New"/>
                <a:sym typeface="Courier New"/>
              </a:rPr>
              <a:t> DefaultMethods();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dm.say();   </a:t>
            </a:r>
            <a:r>
              <a:rPr b="1" lang="en-US" sz="1200">
                <a:solidFill>
                  <a:srgbClr val="008200"/>
                </a:solidFill>
                <a:latin typeface="Courier New"/>
                <a:ea typeface="Courier New"/>
                <a:cs typeface="Courier New"/>
                <a:sym typeface="Courier New"/>
              </a:rPr>
              <a:t>// calling default method</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dm.sayMore(</a:t>
            </a:r>
            <a:r>
              <a:rPr b="1" lang="en-US" sz="1200">
                <a:solidFill>
                  <a:srgbClr val="0000FF"/>
                </a:solidFill>
                <a:latin typeface="Courier New"/>
                <a:ea typeface="Courier New"/>
                <a:cs typeface="Courier New"/>
                <a:sym typeface="Courier New"/>
              </a:rPr>
              <a:t>"Work is worship"</a:t>
            </a:r>
            <a:r>
              <a:rPr b="1" lang="en-US" sz="1200">
                <a:solidFill>
                  <a:schemeClr val="dk1"/>
                </a:solidFill>
                <a:latin typeface="Courier New"/>
                <a:ea typeface="Courier New"/>
                <a:cs typeface="Courier New"/>
                <a:sym typeface="Courier New"/>
              </a:rPr>
              <a:t>);  </a:t>
            </a:r>
            <a:r>
              <a:rPr b="1" lang="en-US" sz="1200">
                <a:solidFill>
                  <a:srgbClr val="008200"/>
                </a:solidFill>
                <a:latin typeface="Courier New"/>
                <a:ea typeface="Courier New"/>
                <a:cs typeface="Courier New"/>
                <a:sym typeface="Courier New"/>
              </a:rPr>
              <a:t>// calling abstract method</a:t>
            </a:r>
            <a:r>
              <a:rPr b="1" lang="en-US"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    }  </a:t>
            </a:r>
            <a:endParaRPr b="1" sz="1200">
              <a:solidFill>
                <a:schemeClr val="dk1"/>
              </a:solidFill>
              <a:latin typeface="Courier New"/>
              <a:ea typeface="Courier New"/>
              <a:cs typeface="Courier New"/>
              <a:sym typeface="Courier New"/>
            </a:endParaRPr>
          </a:p>
          <a:p>
            <a:pPr indent="0" lvl="0" marL="0" rtl="0" algn="l">
              <a:lnSpc>
                <a:spcPct val="100000"/>
              </a:lnSpc>
              <a:spcBef>
                <a:spcPts val="300"/>
              </a:spcBef>
              <a:spcAft>
                <a:spcPts val="0"/>
              </a:spcAft>
              <a:buNone/>
            </a:pPr>
            <a:r>
              <a:rPr b="1" lang="en-US"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10c1268684a_0_3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touch base on the new features</a:t>
            </a:r>
            <a:endParaRPr/>
          </a:p>
        </p:txBody>
      </p:sp>
      <p:sp>
        <p:nvSpPr>
          <p:cNvPr id="999" name="Google Shape;999;g10c1268684a_0_3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32500" lnSpcReduction="20000"/>
          </a:bodyPr>
          <a:lstStyle/>
          <a:p>
            <a:pPr indent="0" lvl="0" marL="0" rtl="0" algn="l">
              <a:spcBef>
                <a:spcPts val="360"/>
              </a:spcBef>
              <a:spcAft>
                <a:spcPts val="0"/>
              </a:spcAft>
              <a:buNone/>
            </a:pPr>
            <a:r>
              <a:rPr lang="en-US"/>
              <a:t>Method References</a:t>
            </a:r>
            <a:endParaRPr/>
          </a:p>
          <a:p>
            <a:pPr indent="0" lvl="0" marL="0" rtl="0" algn="l">
              <a:spcBef>
                <a:spcPts val="1600"/>
              </a:spcBef>
              <a:spcAft>
                <a:spcPts val="0"/>
              </a:spcAft>
              <a:buNone/>
            </a:pPr>
            <a:r>
              <a:rPr lang="en-US"/>
              <a:t>Stream Filter</a:t>
            </a:r>
            <a:endParaRPr/>
          </a:p>
          <a:p>
            <a:pPr indent="0" lvl="0" marL="0" rtl="0" algn="l">
              <a:spcBef>
                <a:spcPts val="1600"/>
              </a:spcBef>
              <a:spcAft>
                <a:spcPts val="0"/>
              </a:spcAft>
              <a:buNone/>
            </a:pPr>
            <a:r>
              <a:rPr lang="en-US"/>
              <a:t>Base64 Encode Decode</a:t>
            </a:r>
            <a:endParaRPr/>
          </a:p>
          <a:p>
            <a:pPr indent="0" lvl="0" marL="0" rtl="0" algn="l">
              <a:spcBef>
                <a:spcPts val="1600"/>
              </a:spcBef>
              <a:spcAft>
                <a:spcPts val="0"/>
              </a:spcAft>
              <a:buNone/>
            </a:pPr>
            <a:r>
              <a:rPr lang="en-US"/>
              <a:t>Default Methods</a:t>
            </a:r>
            <a:endParaRPr/>
          </a:p>
          <a:p>
            <a:pPr indent="0" lvl="0" marL="0" rtl="0" algn="l">
              <a:spcBef>
                <a:spcPts val="1600"/>
              </a:spcBef>
              <a:spcAft>
                <a:spcPts val="0"/>
              </a:spcAft>
              <a:buNone/>
            </a:pPr>
            <a:r>
              <a:rPr lang="en-US"/>
              <a:t>forEach() method</a:t>
            </a:r>
            <a:endParaRPr/>
          </a:p>
          <a:p>
            <a:pPr indent="0" lvl="0" marL="0" rtl="0" algn="l">
              <a:spcBef>
                <a:spcPts val="1600"/>
              </a:spcBef>
              <a:spcAft>
                <a:spcPts val="0"/>
              </a:spcAft>
              <a:buNone/>
            </a:pPr>
            <a:r>
              <a:rPr lang="en-US"/>
              <a:t>Collectors class</a:t>
            </a:r>
            <a:endParaRPr/>
          </a:p>
          <a:p>
            <a:pPr indent="0" lvl="0" marL="0" rtl="0" algn="l">
              <a:spcBef>
                <a:spcPts val="1600"/>
              </a:spcBef>
              <a:spcAft>
                <a:spcPts val="0"/>
              </a:spcAft>
              <a:buNone/>
            </a:pPr>
            <a:r>
              <a:rPr lang="en-US"/>
              <a:t>StringJoiner class</a:t>
            </a:r>
            <a:endParaRPr/>
          </a:p>
          <a:p>
            <a:pPr indent="0" lvl="0" marL="0" rtl="0" algn="l">
              <a:spcBef>
                <a:spcPts val="1600"/>
              </a:spcBef>
              <a:spcAft>
                <a:spcPts val="0"/>
              </a:spcAft>
              <a:buNone/>
            </a:pPr>
            <a:r>
              <a:rPr lang="en-US"/>
              <a:t>Optional class</a:t>
            </a:r>
            <a:endParaRPr/>
          </a:p>
          <a:p>
            <a:pPr indent="0" lvl="0" marL="0" rtl="0" algn="l">
              <a:spcBef>
                <a:spcPts val="1600"/>
              </a:spcBef>
              <a:spcAft>
                <a:spcPts val="0"/>
              </a:spcAft>
              <a:buNone/>
            </a:pPr>
            <a:r>
              <a:rPr lang="en-US"/>
              <a:t>JavaScript Nashorn</a:t>
            </a:r>
            <a:endParaRPr/>
          </a:p>
          <a:p>
            <a:pPr indent="0" lvl="0" marL="0" rtl="0" algn="l">
              <a:spcBef>
                <a:spcPts val="1600"/>
              </a:spcBef>
              <a:spcAft>
                <a:spcPts val="0"/>
              </a:spcAft>
              <a:buNone/>
            </a:pPr>
            <a:r>
              <a:rPr lang="en-US"/>
              <a:t>Parallel Array Sort</a:t>
            </a:r>
            <a:endParaRPr/>
          </a:p>
          <a:p>
            <a:pPr indent="0" lvl="0" marL="0" rtl="0" algn="l">
              <a:spcBef>
                <a:spcPts val="1600"/>
              </a:spcBef>
              <a:spcAft>
                <a:spcPts val="0"/>
              </a:spcAft>
              <a:buNone/>
            </a:pPr>
            <a:r>
              <a:rPr lang="en-US"/>
              <a:t>Type Inference</a:t>
            </a:r>
            <a:endParaRPr/>
          </a:p>
          <a:p>
            <a:pPr indent="0" lvl="0" marL="0" rtl="0" algn="l">
              <a:spcBef>
                <a:spcPts val="1600"/>
              </a:spcBef>
              <a:spcAft>
                <a:spcPts val="0"/>
              </a:spcAft>
              <a:buNone/>
            </a:pPr>
            <a:r>
              <a:rPr lang="en-US"/>
              <a:t>Parameter Reflection</a:t>
            </a:r>
            <a:endParaRPr/>
          </a:p>
          <a:p>
            <a:pPr indent="0" lvl="0" marL="0" rtl="0" algn="l">
              <a:spcBef>
                <a:spcPts val="1600"/>
              </a:spcBef>
              <a:spcAft>
                <a:spcPts val="0"/>
              </a:spcAft>
              <a:buNone/>
            </a:pPr>
            <a:r>
              <a:rPr lang="en-US"/>
              <a:t>Type Annotations</a:t>
            </a:r>
            <a:endParaRPr/>
          </a:p>
          <a:p>
            <a:pPr indent="0" lvl="0" marL="0" rtl="0" algn="l">
              <a:spcBef>
                <a:spcPts val="1600"/>
              </a:spcBef>
              <a:spcAft>
                <a:spcPts val="0"/>
              </a:spcAft>
              <a:buClr>
                <a:schemeClr val="dk1"/>
              </a:buClr>
              <a:buSzPct val="45833"/>
              <a:buFont typeface="Arial"/>
              <a:buNone/>
            </a:pPr>
            <a:r>
              <a:rPr lang="en-US"/>
              <a:t>JDBC Improvements</a:t>
            </a:r>
            <a:endParaRPr/>
          </a:p>
          <a:p>
            <a:pPr indent="0" lvl="0" marL="0" rtl="0" algn="l">
              <a:spcBef>
                <a:spcPts val="1600"/>
              </a:spcBef>
              <a:spcAft>
                <a:spcPts val="0"/>
              </a:spcAft>
              <a:buClr>
                <a:schemeClr val="dk1"/>
              </a:buClr>
              <a:buSzPct val="45833"/>
              <a:buFont typeface="Arial"/>
              <a:buNone/>
            </a:pPr>
            <a:r>
              <a:rPr lang="en-US"/>
              <a:t>Java 7 Features</a:t>
            </a:r>
            <a:endParaRPr/>
          </a:p>
          <a:p>
            <a:pPr indent="0" lvl="0" marL="0" rtl="0" algn="l">
              <a:spcBef>
                <a:spcPts val="1600"/>
              </a:spcBef>
              <a:spcAft>
                <a:spcPts val="1600"/>
              </a:spcAft>
              <a:buNone/>
            </a:pPr>
            <a:r>
              <a:t/>
            </a:r>
            <a:endParaRPr/>
          </a:p>
        </p:txBody>
      </p:sp>
      <p:sp>
        <p:nvSpPr>
          <p:cNvPr id="1000" name="Google Shape;1000;g10c1268684a_0_3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g104b3e0b3f5_0_4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Java 9 Features</a:t>
            </a:r>
            <a:endParaRPr/>
          </a:p>
        </p:txBody>
      </p:sp>
      <p:sp>
        <p:nvSpPr>
          <p:cNvPr id="1007" name="Google Shape;1007;g104b3e0b3f5_0_40"/>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Platform Module System (Project Jigsaw)</a:t>
            </a:r>
            <a:endParaRPr/>
          </a:p>
          <a:p>
            <a:pPr indent="-393700" lvl="0" marL="457200" rtl="0" algn="l">
              <a:spcBef>
                <a:spcPts val="0"/>
              </a:spcBef>
              <a:spcAft>
                <a:spcPts val="0"/>
              </a:spcAft>
              <a:buSzPts val="2600"/>
              <a:buFont typeface="Calibri"/>
              <a:buChar char="●"/>
            </a:pPr>
            <a:r>
              <a:rPr lang="en-US"/>
              <a:t>Interface Private Methods</a:t>
            </a:r>
            <a:endParaRPr/>
          </a:p>
          <a:p>
            <a:pPr indent="-393700" lvl="0" marL="457200" rtl="0" algn="l">
              <a:spcBef>
                <a:spcPts val="0"/>
              </a:spcBef>
              <a:spcAft>
                <a:spcPts val="0"/>
              </a:spcAft>
              <a:buSzPts val="2600"/>
              <a:buFont typeface="Calibri"/>
              <a:buChar char="●"/>
            </a:pPr>
            <a:r>
              <a:rPr lang="en-US"/>
              <a:t>Try-With Resources</a:t>
            </a:r>
            <a:endParaRPr/>
          </a:p>
          <a:p>
            <a:pPr indent="-393700" lvl="0" marL="457200" rtl="0" algn="l">
              <a:spcBef>
                <a:spcPts val="0"/>
              </a:spcBef>
              <a:spcAft>
                <a:spcPts val="0"/>
              </a:spcAft>
              <a:buSzPts val="2600"/>
              <a:buFont typeface="Calibri"/>
              <a:buChar char="●"/>
            </a:pPr>
            <a:r>
              <a:rPr lang="en-US"/>
              <a:t>Anonymous Classes</a:t>
            </a:r>
            <a:endParaRPr/>
          </a:p>
          <a:p>
            <a:pPr indent="-393700" lvl="0" marL="457200" rtl="0" algn="l">
              <a:spcBef>
                <a:spcPts val="0"/>
              </a:spcBef>
              <a:spcAft>
                <a:spcPts val="0"/>
              </a:spcAft>
              <a:buSzPts val="2600"/>
              <a:buFont typeface="Calibri"/>
              <a:buChar char="●"/>
            </a:pPr>
            <a:r>
              <a:rPr lang="en-US"/>
              <a:t>@SafeVarargs Annotation</a:t>
            </a:r>
            <a:endParaRPr/>
          </a:p>
          <a:p>
            <a:pPr indent="-393700" lvl="0" marL="457200" rtl="0" algn="l">
              <a:spcBef>
                <a:spcPts val="0"/>
              </a:spcBef>
              <a:spcAft>
                <a:spcPts val="0"/>
              </a:spcAft>
              <a:buSzPts val="2600"/>
              <a:buFont typeface="Calibri"/>
              <a:buChar char="●"/>
            </a:pPr>
            <a:r>
              <a:rPr lang="en-US"/>
              <a:t>Collection Factory Methods</a:t>
            </a:r>
            <a:endParaRPr/>
          </a:p>
          <a:p>
            <a:pPr indent="-393700" lvl="0" marL="457200" rtl="0" algn="l">
              <a:spcBef>
                <a:spcPts val="0"/>
              </a:spcBef>
              <a:spcAft>
                <a:spcPts val="0"/>
              </a:spcAft>
              <a:buSzPts val="2600"/>
              <a:buFont typeface="Calibri"/>
              <a:buChar char="●"/>
            </a:pPr>
            <a:r>
              <a:rPr lang="en-US"/>
              <a:t>Process API Improvement</a:t>
            </a:r>
            <a:endParaRPr/>
          </a:p>
          <a:p>
            <a:pPr indent="-393700" lvl="0" marL="457200" rtl="0" algn="l">
              <a:spcBef>
                <a:spcPts val="0"/>
              </a:spcBef>
              <a:spcAft>
                <a:spcPts val="0"/>
              </a:spcAft>
              <a:buSzPts val="2600"/>
              <a:buFont typeface="Calibri"/>
              <a:buChar char="●"/>
            </a:pPr>
            <a:r>
              <a:rPr lang="en-US"/>
              <a:t>New Version-String Scheme</a:t>
            </a:r>
            <a:endParaRPr/>
          </a:p>
          <a:p>
            <a:pPr indent="-393700" lvl="0" marL="457200" rtl="0" algn="l">
              <a:spcBef>
                <a:spcPts val="0"/>
              </a:spcBef>
              <a:spcAft>
                <a:spcPts val="0"/>
              </a:spcAft>
              <a:buSzPts val="2600"/>
              <a:buFont typeface="Calibri"/>
              <a:buChar char="●"/>
            </a:pPr>
            <a:r>
              <a:rPr lang="en-US"/>
              <a:t>JShell: The Java Shell (REPL)</a:t>
            </a:r>
            <a:endParaRPr/>
          </a:p>
          <a:p>
            <a:pPr indent="-393700" lvl="0" marL="457200" rtl="0" algn="l">
              <a:spcBef>
                <a:spcPts val="0"/>
              </a:spcBef>
              <a:spcAft>
                <a:spcPts val="0"/>
              </a:spcAft>
              <a:buSzPts val="2600"/>
              <a:buFont typeface="Calibri"/>
              <a:buChar char="●"/>
            </a:pPr>
            <a:r>
              <a:rPr lang="en-US"/>
              <a:t>Control Panel</a:t>
            </a:r>
            <a:endParaRPr/>
          </a:p>
          <a:p>
            <a:pPr indent="-393700" lvl="0" marL="457200" rtl="0" algn="l">
              <a:spcBef>
                <a:spcPts val="0"/>
              </a:spcBef>
              <a:spcAft>
                <a:spcPts val="0"/>
              </a:spcAft>
              <a:buSzPts val="2600"/>
              <a:buFont typeface="Calibri"/>
              <a:buChar char="●"/>
            </a:pPr>
            <a:r>
              <a:rPr lang="en-US"/>
              <a:t>Stream API Improvement</a:t>
            </a:r>
            <a:endParaRPr/>
          </a:p>
        </p:txBody>
      </p:sp>
      <p:sp>
        <p:nvSpPr>
          <p:cNvPr id="1008" name="Google Shape;1008;g104b3e0b3f5_0_4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g104b3e0b3f5_0_26"/>
          <p:cNvPicPr preferRelativeResize="0"/>
          <p:nvPr/>
        </p:nvPicPr>
        <p:blipFill>
          <a:blip r:embed="rId3">
            <a:alphaModFix/>
          </a:blip>
          <a:stretch>
            <a:fillRect/>
          </a:stretch>
        </p:blipFill>
        <p:spPr>
          <a:xfrm>
            <a:off x="182875" y="1097275"/>
            <a:ext cx="9458199" cy="5069999"/>
          </a:xfrm>
          <a:prstGeom prst="rect">
            <a:avLst/>
          </a:prstGeom>
          <a:noFill/>
          <a:ln>
            <a:noFill/>
          </a:ln>
        </p:spPr>
      </p:pic>
      <p:sp>
        <p:nvSpPr>
          <p:cNvPr id="1015" name="Google Shape;1015;g104b3e0b3f5_0_2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7C6F4"/>
              </a:buClr>
              <a:buSzPts val="4800"/>
              <a:buFont typeface="Arial"/>
              <a:buNone/>
            </a:pPr>
            <a:r>
              <a:rPr lang="en-US"/>
              <a:t>Java 8+ Features</a:t>
            </a:r>
            <a:endParaRPr/>
          </a:p>
        </p:txBody>
      </p:sp>
      <p:sp>
        <p:nvSpPr>
          <p:cNvPr id="1016" name="Google Shape;1016;g104b3e0b3f5_0_2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10336a77381_0_171"/>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023" name="Google Shape;1023;g10336a77381_0_171"/>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a:t>learn examples and test various features of all Java 8+ versions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10974d41e10_1_77"/>
          <p:cNvSpPr txBox="1"/>
          <p:nvPr>
            <p:ph type="ctrTitle"/>
          </p:nvPr>
        </p:nvSpPr>
        <p:spPr>
          <a:xfrm>
            <a:off x="304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030" name="Google Shape;1030;g10974d41e10_1_77"/>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68300" lvl="0" marL="457200" rtl="0" algn="l">
              <a:spcBef>
                <a:spcPts val="640"/>
              </a:spcBef>
              <a:spcAft>
                <a:spcPts val="0"/>
              </a:spcAft>
              <a:buSzPts val="2200"/>
              <a:buChar char="●"/>
            </a:pPr>
            <a:r>
              <a:rPr lang="en-US" sz="2200" u="sng">
                <a:solidFill>
                  <a:schemeClr val="hlink"/>
                </a:solidFill>
                <a:hlinkClick r:id="rId3"/>
              </a:rPr>
              <a:t>https://www.baeldung.com/java-8-functional-interfaces</a:t>
            </a:r>
            <a:endParaRPr sz="2200"/>
          </a:p>
          <a:p>
            <a:pPr indent="-368300" lvl="0" marL="457200" rtl="0" algn="l">
              <a:spcBef>
                <a:spcPts val="0"/>
              </a:spcBef>
              <a:spcAft>
                <a:spcPts val="0"/>
              </a:spcAft>
              <a:buSzPts val="2200"/>
              <a:buChar char="●"/>
            </a:pPr>
            <a:r>
              <a:rPr lang="en-US" sz="2200" u="sng">
                <a:solidFill>
                  <a:schemeClr val="hlink"/>
                </a:solidFill>
                <a:hlinkClick r:id="rId4"/>
              </a:rPr>
              <a:t>https://www.geeksforgeeks.org/functional-interfaces-java/</a:t>
            </a:r>
            <a:endParaRPr sz="2200"/>
          </a:p>
          <a:p>
            <a:pPr indent="-368300" lvl="0" marL="457200" rtl="0" algn="l">
              <a:spcBef>
                <a:spcPts val="0"/>
              </a:spcBef>
              <a:spcAft>
                <a:spcPts val="0"/>
              </a:spcAft>
              <a:buSzPts val="2200"/>
              <a:buChar char="●"/>
            </a:pPr>
            <a:r>
              <a:rPr lang="en-US" sz="2200" u="sng">
                <a:solidFill>
                  <a:schemeClr val="hlink"/>
                </a:solidFill>
                <a:hlinkClick r:id="rId5"/>
              </a:rPr>
              <a:t>https://4comprehension.com/busy-developers-guide-to-java-9-10-11-12-13-and-above/</a:t>
            </a:r>
            <a:endParaRPr sz="2200"/>
          </a:p>
          <a:p>
            <a:pPr indent="-368300" lvl="0" marL="457200" rtl="0" algn="l">
              <a:spcBef>
                <a:spcPts val="0"/>
              </a:spcBef>
              <a:spcAft>
                <a:spcPts val="0"/>
              </a:spcAft>
              <a:buSzPts val="2200"/>
              <a:buChar char="●"/>
            </a:pPr>
            <a:r>
              <a:rPr lang="en-US" sz="2200" u="sng">
                <a:solidFill>
                  <a:schemeClr val="hlink"/>
                </a:solidFill>
                <a:hlinkClick r:id="rId6"/>
              </a:rPr>
              <a:t>https://dev.to/therajsaxena/java-9-to-java-13-top-features-362l</a:t>
            </a:r>
            <a:endParaRPr sz="2200"/>
          </a:p>
          <a:p>
            <a:pPr indent="-368300" lvl="0" marL="457200" rtl="0" algn="l">
              <a:spcBef>
                <a:spcPts val="0"/>
              </a:spcBef>
              <a:spcAft>
                <a:spcPts val="0"/>
              </a:spcAft>
              <a:buSzPts val="2200"/>
              <a:buChar char="●"/>
            </a:pPr>
            <a:r>
              <a:rPr lang="en-US" sz="2200" u="sng">
                <a:solidFill>
                  <a:schemeClr val="hlink"/>
                </a:solidFill>
                <a:hlinkClick r:id="rId7"/>
              </a:rPr>
              <a:t>https://www.javatpoint.com/java-9-features</a:t>
            </a:r>
            <a:endParaRPr sz="2200"/>
          </a:p>
          <a:p>
            <a:pPr indent="-368300" lvl="0" marL="457200" rtl="0" algn="l">
              <a:spcBef>
                <a:spcPts val="0"/>
              </a:spcBef>
              <a:spcAft>
                <a:spcPts val="0"/>
              </a:spcAft>
              <a:buSzPts val="2200"/>
              <a:buChar char="●"/>
            </a:pPr>
            <a:r>
              <a:rPr lang="en-US" sz="2200" u="sng">
                <a:solidFill>
                  <a:schemeClr val="hlink"/>
                </a:solidFill>
                <a:hlinkClick r:id="rId8"/>
              </a:rPr>
              <a:t>https://www.journaldev.com/13121/java-9-features-with-examples</a:t>
            </a:r>
            <a:endParaRPr sz="22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g10336a77381_0_178"/>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- 11</a:t>
            </a:r>
            <a:endParaRPr sz="5200"/>
          </a:p>
        </p:txBody>
      </p:sp>
      <p:sp>
        <p:nvSpPr>
          <p:cNvPr id="1037" name="Google Shape;1037;g10336a77381_0_178"/>
          <p:cNvSpPr txBox="1"/>
          <p:nvPr>
            <p:ph idx="1" type="subTitle"/>
          </p:nvPr>
        </p:nvSpPr>
        <p:spPr>
          <a:xfrm>
            <a:off x="2611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t>Coding Standards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10336a77381_0_185"/>
          <p:cNvSpPr txBox="1"/>
          <p:nvPr>
            <p:ph idx="1" type="subTitle"/>
          </p:nvPr>
        </p:nvSpPr>
        <p:spPr>
          <a:xfrm>
            <a:off x="184950" y="3858925"/>
            <a:ext cx="2953500" cy="20871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Introduction</a:t>
            </a:r>
            <a:endParaRPr/>
          </a:p>
          <a:p>
            <a:pPr indent="-381000" lvl="0" marL="457200" rtl="0" algn="l">
              <a:spcBef>
                <a:spcPts val="0"/>
              </a:spcBef>
              <a:spcAft>
                <a:spcPts val="0"/>
              </a:spcAft>
              <a:buSzPts val="2400"/>
              <a:buFont typeface="Calibri"/>
              <a:buChar char="●"/>
            </a:pPr>
            <a:r>
              <a:rPr lang="en-US"/>
              <a:t>File Names</a:t>
            </a:r>
            <a:endParaRPr/>
          </a:p>
          <a:p>
            <a:pPr indent="-381000" lvl="0" marL="457200" rtl="0" algn="l">
              <a:spcBef>
                <a:spcPts val="0"/>
              </a:spcBef>
              <a:spcAft>
                <a:spcPts val="0"/>
              </a:spcAft>
              <a:buSzPts val="2400"/>
              <a:buFont typeface="Calibri"/>
              <a:buChar char="●"/>
            </a:pPr>
            <a:r>
              <a:rPr lang="en-US"/>
              <a:t>File Organization</a:t>
            </a:r>
            <a:endParaRPr/>
          </a:p>
          <a:p>
            <a:pPr indent="-381000" lvl="0" marL="457200" rtl="0" algn="l">
              <a:spcBef>
                <a:spcPts val="0"/>
              </a:spcBef>
              <a:spcAft>
                <a:spcPts val="0"/>
              </a:spcAft>
              <a:buSzPts val="2400"/>
              <a:buFont typeface="Calibri"/>
              <a:buChar char="●"/>
            </a:pPr>
            <a:r>
              <a:rPr lang="en-US"/>
              <a:t>Indentation</a:t>
            </a:r>
            <a:endParaRPr/>
          </a:p>
          <a:p>
            <a:pPr indent="-381000" lvl="0" marL="457200" rtl="0" algn="l">
              <a:spcBef>
                <a:spcPts val="0"/>
              </a:spcBef>
              <a:spcAft>
                <a:spcPts val="0"/>
              </a:spcAft>
              <a:buSzPts val="2400"/>
              <a:buFont typeface="Calibri"/>
              <a:buChar char="●"/>
            </a:pPr>
            <a:r>
              <a:rPr lang="en-US"/>
              <a:t>Comments</a:t>
            </a:r>
            <a:endParaRPr/>
          </a:p>
        </p:txBody>
      </p:sp>
      <p:sp>
        <p:nvSpPr>
          <p:cNvPr id="1044" name="Google Shape;1044;g10336a77381_0_18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Coding Standards</a:t>
            </a:r>
            <a:endParaRPr sz="5200"/>
          </a:p>
        </p:txBody>
      </p:sp>
      <p:sp>
        <p:nvSpPr>
          <p:cNvPr id="1045" name="Google Shape;1045;g10336a77381_0_185"/>
          <p:cNvSpPr txBox="1"/>
          <p:nvPr/>
        </p:nvSpPr>
        <p:spPr>
          <a:xfrm>
            <a:off x="3138450" y="3858925"/>
            <a:ext cx="3728400" cy="20871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Declarations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Statements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White Space</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Naming Conventions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Programming Practices</a:t>
            </a:r>
            <a:endParaRPr sz="2600">
              <a:solidFill>
                <a:schemeClr val="lt1"/>
              </a:solidFill>
              <a:latin typeface="Calibri"/>
              <a:ea typeface="Calibri"/>
              <a:cs typeface="Calibri"/>
              <a:sym typeface="Calibri"/>
            </a:endParaRPr>
          </a:p>
        </p:txBody>
      </p:sp>
      <p:sp>
        <p:nvSpPr>
          <p:cNvPr id="1046" name="Google Shape;1046;g10336a77381_0_185"/>
          <p:cNvSpPr txBox="1"/>
          <p:nvPr/>
        </p:nvSpPr>
        <p:spPr>
          <a:xfrm>
            <a:off x="6866850" y="3858925"/>
            <a:ext cx="3000000" cy="20871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Code Examples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g1bc7ac73c61_4_0"/>
          <p:cNvSpPr txBox="1"/>
          <p:nvPr>
            <p:ph type="title"/>
          </p:nvPr>
        </p:nvSpPr>
        <p:spPr>
          <a:xfrm>
            <a:off x="259080" y="3352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Operators</a:t>
            </a:r>
            <a:endParaRPr/>
          </a:p>
        </p:txBody>
      </p:sp>
      <p:sp>
        <p:nvSpPr>
          <p:cNvPr id="181" name="Google Shape;181;g1bc7ac73c61_4_0"/>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Java provides many types of operators which can be used according to the need. They are classified based on the functionality they provide.</a:t>
            </a:r>
            <a:endParaRPr/>
          </a:p>
        </p:txBody>
      </p:sp>
      <p:pic>
        <p:nvPicPr>
          <p:cNvPr id="182" name="Google Shape;182;g1bc7ac73c61_4_0"/>
          <p:cNvPicPr preferRelativeResize="0"/>
          <p:nvPr/>
        </p:nvPicPr>
        <p:blipFill>
          <a:blip r:embed="rId3">
            <a:alphaModFix/>
          </a:blip>
          <a:stretch>
            <a:fillRect/>
          </a:stretch>
        </p:blipFill>
        <p:spPr>
          <a:xfrm>
            <a:off x="510300" y="1976025"/>
            <a:ext cx="8120024" cy="4191250"/>
          </a:xfrm>
          <a:prstGeom prst="rect">
            <a:avLst/>
          </a:prstGeom>
          <a:noFill/>
          <a:ln>
            <a:noFill/>
          </a:ln>
        </p:spPr>
      </p:pic>
      <p:sp>
        <p:nvSpPr>
          <p:cNvPr id="183" name="Google Shape;183;g1bc7ac73c61_4_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cfd970bf0d_0_24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053" name="Google Shape;1053;gcfd970bf0d_0_24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Why Have Code Conventions?</a:t>
            </a:r>
            <a:endParaRPr/>
          </a:p>
          <a:p>
            <a:pPr indent="-342900" lvl="0" marL="457200" rtl="0" algn="l">
              <a:spcBef>
                <a:spcPts val="1600"/>
              </a:spcBef>
              <a:spcAft>
                <a:spcPts val="0"/>
              </a:spcAft>
              <a:buSzPts val="1800"/>
              <a:buChar char="●"/>
            </a:pPr>
            <a:r>
              <a:rPr lang="en-US"/>
              <a:t>Code conventions are important to programmers for a number of reasons:</a:t>
            </a:r>
            <a:endParaRPr/>
          </a:p>
          <a:p>
            <a:pPr indent="-342900" lvl="1" marL="914400" rtl="0" algn="l">
              <a:spcBef>
                <a:spcPts val="0"/>
              </a:spcBef>
              <a:spcAft>
                <a:spcPts val="0"/>
              </a:spcAft>
              <a:buSzPts val="1800"/>
              <a:buChar char="○"/>
            </a:pPr>
            <a:r>
              <a:rPr lang="en-US"/>
              <a:t>80% of the lifetime cost of a piece of software goes to maintenance.</a:t>
            </a:r>
            <a:endParaRPr/>
          </a:p>
          <a:p>
            <a:pPr indent="-342900" lvl="1" marL="914400" rtl="0" algn="l">
              <a:spcBef>
                <a:spcPts val="0"/>
              </a:spcBef>
              <a:spcAft>
                <a:spcPts val="0"/>
              </a:spcAft>
              <a:buSzPts val="1800"/>
              <a:buChar char="○"/>
            </a:pPr>
            <a:r>
              <a:rPr lang="en-US"/>
              <a:t>Hardly any software is maintained for its whole life by the original author.</a:t>
            </a:r>
            <a:endParaRPr/>
          </a:p>
          <a:p>
            <a:pPr indent="-342900" lvl="1" marL="914400" rtl="0" algn="l">
              <a:spcBef>
                <a:spcPts val="0"/>
              </a:spcBef>
              <a:spcAft>
                <a:spcPts val="0"/>
              </a:spcAft>
              <a:buSzPts val="1800"/>
              <a:buChar char="○"/>
            </a:pPr>
            <a:r>
              <a:rPr lang="en-US"/>
              <a:t>Code conventions improve the readability of the software, allowing engineers to understand new code more quickly and thoroughly.</a:t>
            </a:r>
            <a:endParaRPr/>
          </a:p>
          <a:p>
            <a:pPr indent="-342900" lvl="1" marL="914400" rtl="0" algn="l">
              <a:spcBef>
                <a:spcPts val="0"/>
              </a:spcBef>
              <a:spcAft>
                <a:spcPts val="0"/>
              </a:spcAft>
              <a:buSzPts val="1800"/>
              <a:buChar char="○"/>
            </a:pPr>
            <a:r>
              <a:rPr lang="en-US"/>
              <a:t>If you ship your source code as a product, you need to make sure it is as well packaged and clean as any other product you create.</a:t>
            </a:r>
            <a:endParaRPr/>
          </a:p>
        </p:txBody>
      </p:sp>
      <p:sp>
        <p:nvSpPr>
          <p:cNvPr id="1054" name="Google Shape;1054;gcfd970bf0d_0_24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cfd970bf0d_0_25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File Names</a:t>
            </a:r>
            <a:endParaRPr/>
          </a:p>
        </p:txBody>
      </p:sp>
      <p:sp>
        <p:nvSpPr>
          <p:cNvPr id="1061" name="Google Shape;1061;gcfd970bf0d_0_25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File Suffixes</a:t>
            </a:r>
            <a:endParaRPr/>
          </a:p>
          <a:p>
            <a:pPr indent="-342900" lvl="1" marL="914400" rtl="0" algn="l">
              <a:spcBef>
                <a:spcPts val="0"/>
              </a:spcBef>
              <a:spcAft>
                <a:spcPts val="0"/>
              </a:spcAft>
              <a:buSzPts val="1800"/>
              <a:buChar char="○"/>
            </a:pPr>
            <a:r>
              <a:rPr lang="en-US"/>
              <a:t>Java Software uses the following file suffixes:</a:t>
            </a:r>
            <a:endParaRPr/>
          </a:p>
          <a:p>
            <a:pPr indent="-342900" lvl="1" marL="914400" rtl="0" algn="l">
              <a:spcBef>
                <a:spcPts val="0"/>
              </a:spcBef>
              <a:spcAft>
                <a:spcPts val="0"/>
              </a:spcAft>
              <a:buSzPts val="1800"/>
              <a:buChar char="○"/>
            </a:pPr>
            <a:r>
              <a:rPr lang="en-US"/>
              <a:t>Java source= .java</a:t>
            </a:r>
            <a:endParaRPr/>
          </a:p>
          <a:p>
            <a:pPr indent="-342900" lvl="1" marL="914400" rtl="0" algn="l">
              <a:spcBef>
                <a:spcPts val="0"/>
              </a:spcBef>
              <a:spcAft>
                <a:spcPts val="0"/>
              </a:spcAft>
              <a:buSzPts val="1800"/>
              <a:buChar char="○"/>
            </a:pPr>
            <a:r>
              <a:rPr lang="en-US"/>
              <a:t>Java bytecode= .class</a:t>
            </a:r>
            <a:endParaRPr/>
          </a:p>
          <a:p>
            <a:pPr indent="-342900" lvl="0" marL="457200" rtl="0" algn="l">
              <a:spcBef>
                <a:spcPts val="0"/>
              </a:spcBef>
              <a:spcAft>
                <a:spcPts val="0"/>
              </a:spcAft>
              <a:buSzPts val="1800"/>
              <a:buChar char="●"/>
            </a:pPr>
            <a:r>
              <a:rPr lang="en-US"/>
              <a:t>Common File Names</a:t>
            </a:r>
            <a:endParaRPr/>
          </a:p>
          <a:p>
            <a:pPr indent="-342900" lvl="1" marL="914400" rtl="0" algn="l">
              <a:spcBef>
                <a:spcPts val="0"/>
              </a:spcBef>
              <a:spcAft>
                <a:spcPts val="0"/>
              </a:spcAft>
              <a:buSzPts val="1800"/>
              <a:buChar char="○"/>
            </a:pPr>
            <a:r>
              <a:rPr lang="en-US"/>
              <a:t>Frequently used file names include:</a:t>
            </a:r>
            <a:endParaRPr/>
          </a:p>
          <a:p>
            <a:pPr indent="-342900" lvl="1" marL="914400" rtl="0" algn="l">
              <a:spcBef>
                <a:spcPts val="0"/>
              </a:spcBef>
              <a:spcAft>
                <a:spcPts val="0"/>
              </a:spcAft>
              <a:buSzPts val="1800"/>
              <a:buChar char="○"/>
            </a:pPr>
            <a:r>
              <a:rPr b="1" lang="en-US"/>
              <a:t>GNUmakefile:</a:t>
            </a:r>
            <a:r>
              <a:rPr lang="en-US"/>
              <a:t> The preferred name for makefiles. We use gnumake to build our software.</a:t>
            </a:r>
            <a:endParaRPr/>
          </a:p>
          <a:p>
            <a:pPr indent="-342900" lvl="1" marL="914400" rtl="0" algn="l">
              <a:spcBef>
                <a:spcPts val="0"/>
              </a:spcBef>
              <a:spcAft>
                <a:spcPts val="0"/>
              </a:spcAft>
              <a:buSzPts val="1800"/>
              <a:buChar char="○"/>
            </a:pPr>
            <a:r>
              <a:rPr b="1" lang="en-US"/>
              <a:t>README:</a:t>
            </a:r>
            <a:r>
              <a:rPr lang="en-US"/>
              <a:t> The preferred name for the file that summarizes the contents of a particular directory.</a:t>
            </a:r>
            <a:endParaRPr/>
          </a:p>
        </p:txBody>
      </p:sp>
      <p:sp>
        <p:nvSpPr>
          <p:cNvPr id="1062" name="Google Shape;1062;gcfd970bf0d_0_25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gcfd970bf0d_0_28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File Organization</a:t>
            </a:r>
            <a:endParaRPr/>
          </a:p>
        </p:txBody>
      </p:sp>
      <p:sp>
        <p:nvSpPr>
          <p:cNvPr id="1069" name="Google Shape;1069;gcfd970bf0d_0_283"/>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A file consists of sections that should be separated by blank lines and an optional comment identifying each section.</a:t>
            </a:r>
            <a:endParaRPr/>
          </a:p>
          <a:p>
            <a:pPr indent="-342900" lvl="0" marL="457200" rtl="0" algn="l">
              <a:spcBef>
                <a:spcPts val="0"/>
              </a:spcBef>
              <a:spcAft>
                <a:spcPts val="0"/>
              </a:spcAft>
              <a:buSzPts val="1800"/>
              <a:buChar char="●"/>
            </a:pPr>
            <a:r>
              <a:rPr lang="en-US"/>
              <a:t>Files longer than 2000 lines are cumbersome and should be avoided.</a:t>
            </a:r>
            <a:endParaRPr/>
          </a:p>
          <a:p>
            <a:pPr indent="-342900" lvl="0" marL="457200" rtl="0" algn="l">
              <a:spcBef>
                <a:spcPts val="0"/>
              </a:spcBef>
              <a:spcAft>
                <a:spcPts val="0"/>
              </a:spcAft>
              <a:buSzPts val="1800"/>
              <a:buChar char="●"/>
            </a:pPr>
            <a:r>
              <a:rPr lang="en-US"/>
              <a:t>Reference for </a:t>
            </a:r>
            <a:r>
              <a:rPr lang="en-US" u="sng">
                <a:solidFill>
                  <a:schemeClr val="hlink"/>
                </a:solidFill>
                <a:hlinkClick r:id="rId3"/>
              </a:rPr>
              <a:t>example</a:t>
            </a:r>
            <a:r>
              <a:rPr lang="en-US"/>
              <a:t> java program</a:t>
            </a:r>
            <a:endParaRPr/>
          </a:p>
        </p:txBody>
      </p:sp>
      <p:sp>
        <p:nvSpPr>
          <p:cNvPr id="1070" name="Google Shape;1070;gcfd970bf0d_0_28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cfd970bf0d_0_29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Java Source Files</a:t>
            </a:r>
            <a:endParaRPr/>
          </a:p>
        </p:txBody>
      </p:sp>
      <p:sp>
        <p:nvSpPr>
          <p:cNvPr id="1077" name="Google Shape;1077;gcfd970bf0d_0_29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Each Java source file contains a single public class or interface. When private classes and interfaces are associated with a public class, you can put them in the same source file as the public class. The public class should be the first class or interface in the file.</a:t>
            </a:r>
            <a:endParaRPr/>
          </a:p>
          <a:p>
            <a:pPr indent="-342900" lvl="0" marL="457200" rtl="0" algn="l">
              <a:spcBef>
                <a:spcPts val="0"/>
              </a:spcBef>
              <a:spcAft>
                <a:spcPts val="0"/>
              </a:spcAft>
              <a:buSzPts val="1800"/>
              <a:buChar char="●"/>
            </a:pPr>
            <a:r>
              <a:rPr lang="en-US"/>
              <a:t>Java source files have the following ordering:</a:t>
            </a:r>
            <a:endParaRPr/>
          </a:p>
          <a:p>
            <a:pPr indent="-342900" lvl="1" marL="914400" rtl="0" algn="l">
              <a:spcBef>
                <a:spcPts val="0"/>
              </a:spcBef>
              <a:spcAft>
                <a:spcPts val="0"/>
              </a:spcAft>
              <a:buSzPts val="1800"/>
              <a:buChar char="○"/>
            </a:pPr>
            <a:r>
              <a:rPr lang="en-US"/>
              <a:t>Beginning comments</a:t>
            </a:r>
            <a:endParaRPr/>
          </a:p>
          <a:p>
            <a:pPr indent="-342900" lvl="1" marL="914400" rtl="0" algn="l">
              <a:spcBef>
                <a:spcPts val="0"/>
              </a:spcBef>
              <a:spcAft>
                <a:spcPts val="0"/>
              </a:spcAft>
              <a:buSzPts val="1800"/>
              <a:buChar char="○"/>
            </a:pPr>
            <a:r>
              <a:rPr lang="en-US"/>
              <a:t>Package and Import statements</a:t>
            </a:r>
            <a:endParaRPr/>
          </a:p>
          <a:p>
            <a:pPr indent="-342900" lvl="1" marL="914400" rtl="0" algn="l">
              <a:spcBef>
                <a:spcPts val="0"/>
              </a:spcBef>
              <a:spcAft>
                <a:spcPts val="0"/>
              </a:spcAft>
              <a:buSzPts val="1800"/>
              <a:buChar char="○"/>
            </a:pPr>
            <a:r>
              <a:rPr lang="en-US"/>
              <a:t>Class and interface declarations</a:t>
            </a:r>
            <a:endParaRPr/>
          </a:p>
        </p:txBody>
      </p:sp>
      <p:sp>
        <p:nvSpPr>
          <p:cNvPr id="1078" name="Google Shape;1078;gcfd970bf0d_0_29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cfd970bf0d_0_30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Beginning comments</a:t>
            </a:r>
            <a:endParaRPr/>
          </a:p>
        </p:txBody>
      </p:sp>
      <p:sp>
        <p:nvSpPr>
          <p:cNvPr id="1085" name="Google Shape;1085;gcfd970bf0d_0_30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All source files should begin with a c-style comment that lists the class name, version information, date, and copyright notice:</a:t>
            </a:r>
            <a:endParaRPr/>
          </a:p>
        </p:txBody>
      </p:sp>
      <p:sp>
        <p:nvSpPr>
          <p:cNvPr id="1086" name="Google Shape;1086;gcfd970bf0d_0_30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87" name="Google Shape;1087;gcfd970bf0d_0_304"/>
          <p:cNvPicPr preferRelativeResize="0"/>
          <p:nvPr/>
        </p:nvPicPr>
        <p:blipFill rotWithShape="1">
          <a:blip r:embed="rId3">
            <a:alphaModFix/>
          </a:blip>
          <a:srcRect b="0" l="0" r="4333" t="0"/>
          <a:stretch/>
        </p:blipFill>
        <p:spPr>
          <a:xfrm>
            <a:off x="182875" y="2136150"/>
            <a:ext cx="11887201" cy="2083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gcfd970bf0d_0_31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Package and Import Statements</a:t>
            </a:r>
            <a:endParaRPr/>
          </a:p>
        </p:txBody>
      </p:sp>
      <p:sp>
        <p:nvSpPr>
          <p:cNvPr id="1094" name="Google Shape;1094;gcfd970bf0d_0_31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The first non-comment line of most Java source files is a package statement. After that, import statements can follow. For example:</a:t>
            </a:r>
            <a:endParaRPr/>
          </a:p>
        </p:txBody>
      </p:sp>
      <p:sp>
        <p:nvSpPr>
          <p:cNvPr id="1095" name="Google Shape;1095;gcfd970bf0d_0_31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96" name="Google Shape;1096;gcfd970bf0d_0_315"/>
          <p:cNvPicPr preferRelativeResize="0"/>
          <p:nvPr/>
        </p:nvPicPr>
        <p:blipFill>
          <a:blip r:embed="rId3">
            <a:alphaModFix/>
          </a:blip>
          <a:stretch>
            <a:fillRect/>
          </a:stretch>
        </p:blipFill>
        <p:spPr>
          <a:xfrm>
            <a:off x="182875" y="2009400"/>
            <a:ext cx="11887089" cy="9577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cfd970bf0d_0_34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Indentation</a:t>
            </a:r>
            <a:endParaRPr/>
          </a:p>
        </p:txBody>
      </p:sp>
      <p:sp>
        <p:nvSpPr>
          <p:cNvPr id="1103" name="Google Shape;1103;gcfd970bf0d_0_34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Four spaces should be used as the unit of indentation. The exact construction of the indentation (spaces vs. tabs) is unspecified. Tabs must be set exactly every 8 spaces (not 4).</a:t>
            </a:r>
            <a:endParaRPr/>
          </a:p>
          <a:p>
            <a:pPr indent="-342900" lvl="0" marL="457200" rtl="0" algn="l">
              <a:spcBef>
                <a:spcPts val="0"/>
              </a:spcBef>
              <a:spcAft>
                <a:spcPts val="0"/>
              </a:spcAft>
              <a:buSzPts val="1800"/>
              <a:buChar char="●"/>
            </a:pPr>
            <a:r>
              <a:rPr lang="en-US"/>
              <a:t>Line Length</a:t>
            </a:r>
            <a:endParaRPr/>
          </a:p>
          <a:p>
            <a:pPr indent="-342900" lvl="1" marL="914400" rtl="0" algn="l">
              <a:spcBef>
                <a:spcPts val="0"/>
              </a:spcBef>
              <a:spcAft>
                <a:spcPts val="0"/>
              </a:spcAft>
              <a:buSzPts val="1800"/>
              <a:buChar char="○"/>
            </a:pPr>
            <a:r>
              <a:rPr lang="en-US"/>
              <a:t>Avoid lines longer than 80 characters, since they're not handled well by many terminals and tools.</a:t>
            </a:r>
            <a:endParaRPr/>
          </a:p>
          <a:p>
            <a:pPr indent="-342900" lvl="0" marL="457200" rtl="0" algn="l">
              <a:spcBef>
                <a:spcPts val="0"/>
              </a:spcBef>
              <a:spcAft>
                <a:spcPts val="0"/>
              </a:spcAft>
              <a:buSzPts val="1800"/>
              <a:buChar char="●"/>
            </a:pPr>
            <a:r>
              <a:rPr lang="en-US"/>
              <a:t>Wrapping Lines</a:t>
            </a:r>
            <a:endParaRPr/>
          </a:p>
          <a:p>
            <a:pPr indent="-342900" lvl="1" marL="914400" rtl="0" algn="l">
              <a:spcBef>
                <a:spcPts val="0"/>
              </a:spcBef>
              <a:spcAft>
                <a:spcPts val="0"/>
              </a:spcAft>
              <a:buSzPts val="1800"/>
              <a:buChar char="○"/>
            </a:pPr>
            <a:r>
              <a:rPr lang="en-US"/>
              <a:t>When an expression will not fit on a single line, break it according to these general principles:</a:t>
            </a:r>
            <a:endParaRPr/>
          </a:p>
          <a:p>
            <a:pPr indent="-342900" lvl="2" marL="1371600" rtl="0" algn="l">
              <a:spcBef>
                <a:spcPts val="0"/>
              </a:spcBef>
              <a:spcAft>
                <a:spcPts val="0"/>
              </a:spcAft>
              <a:buSzPts val="1800"/>
              <a:buChar char="■"/>
            </a:pPr>
            <a:r>
              <a:rPr lang="en-US"/>
              <a:t>Break after a comma.</a:t>
            </a:r>
            <a:endParaRPr/>
          </a:p>
          <a:p>
            <a:pPr indent="-342900" lvl="2" marL="1371600" rtl="0" algn="l">
              <a:spcBef>
                <a:spcPts val="0"/>
              </a:spcBef>
              <a:spcAft>
                <a:spcPts val="0"/>
              </a:spcAft>
              <a:buSzPts val="1800"/>
              <a:buChar char="■"/>
            </a:pPr>
            <a:r>
              <a:rPr lang="en-US"/>
              <a:t>Break before an operator.</a:t>
            </a:r>
            <a:endParaRPr/>
          </a:p>
          <a:p>
            <a:pPr indent="-342900" lvl="2" marL="1371600" rtl="0" algn="l">
              <a:spcBef>
                <a:spcPts val="0"/>
              </a:spcBef>
              <a:spcAft>
                <a:spcPts val="0"/>
              </a:spcAft>
              <a:buSzPts val="1800"/>
              <a:buChar char="■"/>
            </a:pPr>
            <a:r>
              <a:rPr lang="en-US"/>
              <a:t>Prefer higher-level breaks to lower-level breaks.</a:t>
            </a:r>
            <a:endParaRPr/>
          </a:p>
          <a:p>
            <a:pPr indent="-342900" lvl="2" marL="1371600" rtl="0" algn="l">
              <a:spcBef>
                <a:spcPts val="0"/>
              </a:spcBef>
              <a:spcAft>
                <a:spcPts val="0"/>
              </a:spcAft>
              <a:buSzPts val="1800"/>
              <a:buChar char="■"/>
            </a:pPr>
            <a:r>
              <a:rPr lang="en-US"/>
              <a:t>Align the new line with the beginning of the expression at the same level on the previous line.</a:t>
            </a:r>
            <a:endParaRPr/>
          </a:p>
          <a:p>
            <a:pPr indent="-342900" lvl="2" marL="1371600" rtl="0" algn="l">
              <a:spcBef>
                <a:spcPts val="0"/>
              </a:spcBef>
              <a:spcAft>
                <a:spcPts val="0"/>
              </a:spcAft>
              <a:buSzPts val="1800"/>
              <a:buChar char="■"/>
            </a:pPr>
            <a:r>
              <a:rPr lang="en-US"/>
              <a:t>If the above rules lead to confusing code or to code that's squished up against the right margin, just indent 8 spaces instead.</a:t>
            </a:r>
            <a:endParaRPr/>
          </a:p>
        </p:txBody>
      </p:sp>
      <p:sp>
        <p:nvSpPr>
          <p:cNvPr id="1104" name="Google Shape;1104;gcfd970bf0d_0_34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cfd970bf0d_0_36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Comments</a:t>
            </a:r>
            <a:endParaRPr/>
          </a:p>
        </p:txBody>
      </p:sp>
      <p:sp>
        <p:nvSpPr>
          <p:cNvPr id="1111" name="Google Shape;1111;gcfd970bf0d_0_362"/>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70000" lnSpcReduction="10000"/>
          </a:bodyPr>
          <a:lstStyle/>
          <a:p>
            <a:pPr indent="-308610" lvl="0" marL="457200" rtl="0" algn="l">
              <a:spcBef>
                <a:spcPts val="360"/>
              </a:spcBef>
              <a:spcAft>
                <a:spcPts val="0"/>
              </a:spcAft>
              <a:buSzPct val="75000"/>
              <a:buChar char="●"/>
            </a:pPr>
            <a:r>
              <a:rPr lang="en-US"/>
              <a:t>Java programs can have two kinds of comments: implementation comments and documentation comments. Implementation comments are those found in C++, which are delimited by /*...*/, and //. Documentation comments (known as "doc comments") are Java-only, and are delimited by /**...*/. Doc comments can be extracted to HTML files using the javadoc tool.</a:t>
            </a:r>
            <a:endParaRPr/>
          </a:p>
          <a:p>
            <a:pPr indent="-308610" lvl="0" marL="457200" rtl="0" algn="l">
              <a:spcBef>
                <a:spcPts val="0"/>
              </a:spcBef>
              <a:spcAft>
                <a:spcPts val="0"/>
              </a:spcAft>
              <a:buSzPct val="75000"/>
              <a:buChar char="●"/>
            </a:pPr>
            <a:r>
              <a:rPr lang="en-US"/>
              <a:t>Implementation comments are meant for commenting out code or for comments about the particular implementation. Doc comments are meant to describe the specification of the code, from an implementation-free perspective. to be read by developers who might not necessarily have the source code at hand.</a:t>
            </a:r>
            <a:endParaRPr/>
          </a:p>
          <a:p>
            <a:pPr indent="-308610" lvl="0" marL="457200" rtl="0" algn="l">
              <a:spcBef>
                <a:spcPts val="0"/>
              </a:spcBef>
              <a:spcAft>
                <a:spcPts val="0"/>
              </a:spcAft>
              <a:buSzPct val="75000"/>
              <a:buChar char="●"/>
            </a:pPr>
            <a:r>
              <a:rPr lang="en-US"/>
              <a:t>Comments should be used to give overviews of code and provide additional information that is not readily available in the code itself. Comments should contain only information that is relevant to reading and understanding the program. For example, information about how the corresponding package is built or in what directory it resides should not be included as a comment.</a:t>
            </a:r>
            <a:endParaRPr/>
          </a:p>
          <a:p>
            <a:pPr indent="-308610" lvl="0" marL="457200" rtl="0" algn="l">
              <a:spcBef>
                <a:spcPts val="0"/>
              </a:spcBef>
              <a:spcAft>
                <a:spcPts val="0"/>
              </a:spcAft>
              <a:buSzPct val="75000"/>
              <a:buChar char="●"/>
            </a:pPr>
            <a:r>
              <a:rPr lang="en-US"/>
              <a:t>Discussion of nontrivial or nonobvious design decisions is appropriate, but avoid duplicating information that is present in (and clear from) the code. It is too easy for redundant comments to get out of date. In general, avoid any comments that are likely to get out of date as the code evolves.</a:t>
            </a:r>
            <a:endParaRPr b="1"/>
          </a:p>
          <a:p>
            <a:pPr indent="-308610" lvl="0" marL="457200" rtl="0" algn="l">
              <a:spcBef>
                <a:spcPts val="0"/>
              </a:spcBef>
              <a:spcAft>
                <a:spcPts val="0"/>
              </a:spcAft>
              <a:buSzPct val="75000"/>
              <a:buChar char="●"/>
            </a:pPr>
            <a:r>
              <a:rPr lang="en-US"/>
              <a:t>Comments should not be enclosed in large boxes drawn with asterisks or other characters.</a:t>
            </a:r>
            <a:endParaRPr/>
          </a:p>
          <a:p>
            <a:pPr indent="-308610" lvl="0" marL="457200" rtl="0" algn="l">
              <a:spcBef>
                <a:spcPts val="0"/>
              </a:spcBef>
              <a:spcAft>
                <a:spcPts val="0"/>
              </a:spcAft>
              <a:buSzPct val="75000"/>
              <a:buChar char="●"/>
            </a:pPr>
            <a:r>
              <a:rPr lang="en-US"/>
              <a:t>Comments should never include special characters such as form-feed and backspace.</a:t>
            </a:r>
            <a:endParaRPr/>
          </a:p>
          <a:p>
            <a:pPr indent="-308610" lvl="0" marL="457200" rtl="0" algn="l">
              <a:spcBef>
                <a:spcPts val="0"/>
              </a:spcBef>
              <a:spcAft>
                <a:spcPts val="0"/>
              </a:spcAft>
              <a:buSzPct val="75000"/>
              <a:buChar char="●"/>
            </a:pPr>
            <a:r>
              <a:rPr b="1" lang="en-US"/>
              <a:t>Note:The frequency of comments sometimes reflects poor quality of code. When you feel compelled to add a comment, consider rewriting the code to make it clearer.</a:t>
            </a:r>
            <a:endParaRPr/>
          </a:p>
        </p:txBody>
      </p:sp>
      <p:sp>
        <p:nvSpPr>
          <p:cNvPr id="1112" name="Google Shape;1112;gcfd970bf0d_0_36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cfd970bf0d_0_37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Block Comments</a:t>
            </a:r>
            <a:endParaRPr/>
          </a:p>
        </p:txBody>
      </p:sp>
      <p:sp>
        <p:nvSpPr>
          <p:cNvPr id="1119" name="Google Shape;1119;gcfd970bf0d_0_372"/>
          <p:cNvSpPr txBox="1"/>
          <p:nvPr>
            <p:ph idx="1" type="body"/>
          </p:nvPr>
        </p:nvSpPr>
        <p:spPr>
          <a:xfrm>
            <a:off x="182875" y="1097275"/>
            <a:ext cx="11887200" cy="5070000"/>
          </a:xfrm>
          <a:prstGeom prst="rect">
            <a:avLst/>
          </a:prstGeom>
        </p:spPr>
        <p:txBody>
          <a:bodyPr anchorCtr="0" anchor="t" bIns="45700" lIns="91425" spcFirstLastPara="1" rIns="91425" wrap="square" tIns="45700">
            <a:noAutofit/>
          </a:bodyPr>
          <a:lstStyle/>
          <a:p>
            <a:pPr indent="0" lvl="0" marL="0" rtl="0" algn="l">
              <a:lnSpc>
                <a:spcPct val="80000"/>
              </a:lnSpc>
              <a:spcBef>
                <a:spcPts val="360"/>
              </a:spcBef>
              <a:spcAft>
                <a:spcPts val="0"/>
              </a:spcAft>
              <a:buSzPts val="1018"/>
              <a:buNone/>
            </a:pPr>
            <a:r>
              <a:rPr lang="en-US" sz="2135"/>
              <a:t>Block comments are used to provide descriptions of files, methods, data structures and algorithms. Block comments may be used at the beginning of each file and before each method. They can also be used in other places, such as within methods. Block comments inside a function or method should be indented to the same level as the code they describe.</a:t>
            </a:r>
            <a:endParaRPr sz="2135"/>
          </a:p>
          <a:p>
            <a:pPr indent="0" lvl="0" marL="0" rtl="0" algn="l">
              <a:lnSpc>
                <a:spcPct val="80000"/>
              </a:lnSpc>
              <a:spcBef>
                <a:spcPts val="1600"/>
              </a:spcBef>
              <a:spcAft>
                <a:spcPts val="0"/>
              </a:spcAft>
              <a:buSzPts val="1018"/>
              <a:buNone/>
            </a:pPr>
            <a:r>
              <a:rPr lang="en-US" sz="2135"/>
              <a:t>/*</a:t>
            </a:r>
            <a:endParaRPr sz="2135"/>
          </a:p>
          <a:p>
            <a:pPr indent="0" lvl="0" marL="0" rtl="0" algn="l">
              <a:lnSpc>
                <a:spcPct val="80000"/>
              </a:lnSpc>
              <a:spcBef>
                <a:spcPts val="1600"/>
              </a:spcBef>
              <a:spcAft>
                <a:spcPts val="0"/>
              </a:spcAft>
              <a:buSzPts val="1018"/>
              <a:buNone/>
            </a:pPr>
            <a:r>
              <a:rPr lang="en-US" sz="2135"/>
              <a:t> * Here is a block comment.</a:t>
            </a:r>
            <a:endParaRPr sz="2135"/>
          </a:p>
          <a:p>
            <a:pPr indent="0" lvl="0" marL="0" rtl="0" algn="l">
              <a:lnSpc>
                <a:spcPct val="80000"/>
              </a:lnSpc>
              <a:spcBef>
                <a:spcPts val="1600"/>
              </a:spcBef>
              <a:spcAft>
                <a:spcPts val="0"/>
              </a:spcAft>
              <a:buSzPts val="1018"/>
              <a:buNone/>
            </a:pPr>
            <a:r>
              <a:rPr lang="en-US" sz="2135"/>
              <a:t> */</a:t>
            </a:r>
            <a:endParaRPr sz="2135"/>
          </a:p>
          <a:p>
            <a:pPr indent="0" lvl="0" marL="0" rtl="0" algn="l">
              <a:lnSpc>
                <a:spcPct val="80000"/>
              </a:lnSpc>
              <a:spcBef>
                <a:spcPts val="1600"/>
              </a:spcBef>
              <a:spcAft>
                <a:spcPts val="0"/>
              </a:spcAft>
              <a:buSzPts val="1018"/>
              <a:buNone/>
            </a:pPr>
            <a:r>
              <a:t/>
            </a:r>
            <a:endParaRPr sz="2135"/>
          </a:p>
          <a:p>
            <a:pPr indent="0" lvl="0" marL="0" rtl="0" algn="l">
              <a:lnSpc>
                <a:spcPct val="80000"/>
              </a:lnSpc>
              <a:spcBef>
                <a:spcPts val="1600"/>
              </a:spcBef>
              <a:spcAft>
                <a:spcPts val="0"/>
              </a:spcAft>
              <a:buSzPts val="1018"/>
              <a:buNone/>
            </a:pPr>
            <a:r>
              <a:rPr b="1" lang="en-US" sz="2135"/>
              <a:t>Block comment with Indentation</a:t>
            </a:r>
            <a:endParaRPr b="1" sz="2135"/>
          </a:p>
          <a:p>
            <a:pPr indent="0" lvl="0" marL="0" rtl="0" algn="l">
              <a:lnSpc>
                <a:spcPct val="80000"/>
              </a:lnSpc>
              <a:spcBef>
                <a:spcPts val="1600"/>
              </a:spcBef>
              <a:spcAft>
                <a:spcPts val="0"/>
              </a:spcAft>
              <a:buClr>
                <a:schemeClr val="dk1"/>
              </a:buClr>
              <a:buSzPts val="1018"/>
              <a:buFont typeface="Arial"/>
              <a:buNone/>
            </a:pPr>
            <a:r>
              <a:rPr lang="en-US" sz="2135"/>
              <a:t>/*-</a:t>
            </a:r>
            <a:endParaRPr sz="2135"/>
          </a:p>
          <a:p>
            <a:pPr indent="0" lvl="0" marL="0" rtl="0" algn="l">
              <a:lnSpc>
                <a:spcPct val="80000"/>
              </a:lnSpc>
              <a:spcBef>
                <a:spcPts val="1600"/>
              </a:spcBef>
              <a:spcAft>
                <a:spcPts val="0"/>
              </a:spcAft>
              <a:buClr>
                <a:schemeClr val="dk1"/>
              </a:buClr>
              <a:buSzPts val="1018"/>
              <a:buFont typeface="Arial"/>
              <a:buNone/>
            </a:pPr>
            <a:r>
              <a:rPr lang="en-US" sz="2135"/>
              <a:t> * Here is a block comment with some very special</a:t>
            </a:r>
            <a:endParaRPr sz="2135"/>
          </a:p>
          <a:p>
            <a:pPr indent="0" lvl="0" marL="0" rtl="0" algn="l">
              <a:lnSpc>
                <a:spcPct val="80000"/>
              </a:lnSpc>
              <a:spcBef>
                <a:spcPts val="1600"/>
              </a:spcBef>
              <a:spcAft>
                <a:spcPts val="0"/>
              </a:spcAft>
              <a:buClr>
                <a:schemeClr val="dk1"/>
              </a:buClr>
              <a:buSzPts val="1018"/>
              <a:buFont typeface="Arial"/>
              <a:buNone/>
            </a:pPr>
            <a:r>
              <a:rPr lang="en-US" sz="2135"/>
              <a:t> * formatting that I want indent(1) to ignore.</a:t>
            </a:r>
            <a:endParaRPr sz="2135"/>
          </a:p>
          <a:p>
            <a:pPr indent="0" lvl="0" marL="0" rtl="0" algn="l">
              <a:lnSpc>
                <a:spcPct val="80000"/>
              </a:lnSpc>
              <a:spcBef>
                <a:spcPts val="1600"/>
              </a:spcBef>
              <a:spcAft>
                <a:spcPts val="0"/>
              </a:spcAft>
              <a:buClr>
                <a:schemeClr val="dk1"/>
              </a:buClr>
              <a:buSzPts val="1018"/>
              <a:buFont typeface="Arial"/>
              <a:buNone/>
            </a:pPr>
            <a:r>
              <a:rPr lang="en-US" sz="2135"/>
              <a:t> *</a:t>
            </a:r>
            <a:endParaRPr sz="2135"/>
          </a:p>
          <a:p>
            <a:pPr indent="0" lvl="0" marL="0" rtl="0" algn="l">
              <a:lnSpc>
                <a:spcPct val="80000"/>
              </a:lnSpc>
              <a:spcBef>
                <a:spcPts val="1600"/>
              </a:spcBef>
              <a:spcAft>
                <a:spcPts val="0"/>
              </a:spcAft>
              <a:buClr>
                <a:schemeClr val="dk1"/>
              </a:buClr>
              <a:buSzPts val="1018"/>
              <a:buFont typeface="Arial"/>
              <a:buNone/>
            </a:pPr>
            <a:r>
              <a:rPr lang="en-US" sz="2135"/>
              <a:t> *    one</a:t>
            </a:r>
            <a:endParaRPr sz="2135"/>
          </a:p>
          <a:p>
            <a:pPr indent="0" lvl="0" marL="0" rtl="0" algn="l">
              <a:lnSpc>
                <a:spcPct val="80000"/>
              </a:lnSpc>
              <a:spcBef>
                <a:spcPts val="1600"/>
              </a:spcBef>
              <a:spcAft>
                <a:spcPts val="0"/>
              </a:spcAft>
              <a:buClr>
                <a:schemeClr val="dk1"/>
              </a:buClr>
              <a:buSzPts val="1018"/>
              <a:buFont typeface="Arial"/>
              <a:buNone/>
            </a:pPr>
            <a:r>
              <a:rPr lang="en-US" sz="2135"/>
              <a:t> *        two</a:t>
            </a:r>
            <a:endParaRPr sz="2135"/>
          </a:p>
          <a:p>
            <a:pPr indent="0" lvl="0" marL="0" rtl="0" algn="l">
              <a:lnSpc>
                <a:spcPct val="80000"/>
              </a:lnSpc>
              <a:spcBef>
                <a:spcPts val="1600"/>
              </a:spcBef>
              <a:spcAft>
                <a:spcPts val="0"/>
              </a:spcAft>
              <a:buClr>
                <a:schemeClr val="dk1"/>
              </a:buClr>
              <a:buSzPts val="1018"/>
              <a:buFont typeface="Arial"/>
              <a:buNone/>
            </a:pPr>
            <a:r>
              <a:rPr lang="en-US" sz="2135"/>
              <a:t> *            three</a:t>
            </a:r>
            <a:endParaRPr sz="2135"/>
          </a:p>
          <a:p>
            <a:pPr indent="0" lvl="0" marL="0" rtl="0" algn="l">
              <a:lnSpc>
                <a:spcPct val="80000"/>
              </a:lnSpc>
              <a:spcBef>
                <a:spcPts val="1600"/>
              </a:spcBef>
              <a:spcAft>
                <a:spcPts val="1600"/>
              </a:spcAft>
              <a:buSzPts val="1018"/>
              <a:buNone/>
            </a:pPr>
            <a:r>
              <a:rPr lang="en-US" sz="2135"/>
              <a:t> */</a:t>
            </a:r>
            <a:endParaRPr sz="2135"/>
          </a:p>
        </p:txBody>
      </p:sp>
      <p:sp>
        <p:nvSpPr>
          <p:cNvPr id="1120" name="Google Shape;1120;gcfd970bf0d_0_37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gcfd970bf0d_0_32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 and Interface Declarations</a:t>
            </a:r>
            <a:endParaRPr/>
          </a:p>
        </p:txBody>
      </p:sp>
      <p:sp>
        <p:nvSpPr>
          <p:cNvPr id="1127" name="Google Shape;1127;gcfd970bf0d_0_32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1128" name="Google Shape;1128;gcfd970bf0d_0_325"/>
          <p:cNvGraphicFramePr/>
          <p:nvPr/>
        </p:nvGraphicFramePr>
        <p:xfrm>
          <a:off x="167100" y="1097275"/>
          <a:ext cx="3000000" cy="3000000"/>
        </p:xfrm>
        <a:graphic>
          <a:graphicData uri="http://schemas.openxmlformats.org/drawingml/2006/table">
            <a:tbl>
              <a:tblPr>
                <a:noFill/>
                <a:tableStyleId>{3ADD6AF9-F9EB-4685-A371-17CBED71F397}</a:tableStyleId>
              </a:tblPr>
              <a:tblGrid>
                <a:gridCol w="5087525"/>
                <a:gridCol w="6770275"/>
              </a:tblGrid>
              <a:tr h="396200">
                <a:tc>
                  <a:txBody>
                    <a:bodyPr/>
                    <a:lstStyle/>
                    <a:p>
                      <a:pPr indent="0" lvl="0" marL="0" rtl="0" algn="l">
                        <a:spcBef>
                          <a:spcPts val="0"/>
                        </a:spcBef>
                        <a:spcAft>
                          <a:spcPts val="0"/>
                        </a:spcAft>
                        <a:buNone/>
                      </a:pPr>
                      <a:r>
                        <a:rPr b="1" lang="en-US">
                          <a:solidFill>
                            <a:schemeClr val="lt1"/>
                          </a:solidFill>
                        </a:rPr>
                        <a:t>Part of Class/Interface Declaration	</a:t>
                      </a:r>
                      <a:endParaRPr b="1">
                        <a:solidFill>
                          <a:schemeClr val="lt1"/>
                        </a:solidFill>
                      </a:endParaRPr>
                    </a:p>
                  </a:txBody>
                  <a:tcPr marT="91425" marB="91425" marR="91425" marL="91425">
                    <a:lnR cap="flat" cmpd="sng" w="9525">
                      <a:solidFill>
                        <a:schemeClr val="lt1"/>
                      </a:solidFill>
                      <a:prstDash val="solid"/>
                      <a:round/>
                      <a:headEnd len="sm" w="sm" type="none"/>
                      <a:tailEnd len="sm" w="sm" type="none"/>
                    </a:lnR>
                  </a:tcPr>
                </a:tc>
                <a:tc>
                  <a:txBody>
                    <a:bodyPr/>
                    <a:lstStyle/>
                    <a:p>
                      <a:pPr indent="0" lvl="0" marL="0" rtl="0" algn="l">
                        <a:spcBef>
                          <a:spcPts val="0"/>
                        </a:spcBef>
                        <a:spcAft>
                          <a:spcPts val="0"/>
                        </a:spcAft>
                        <a:buNone/>
                      </a:pPr>
                      <a:r>
                        <a:rPr b="1" lang="en-US">
                          <a:solidFill>
                            <a:schemeClr val="lt1"/>
                          </a:solidFill>
                        </a:rPr>
                        <a:t>Notes</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Class/interface documentation comment (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class or interface statement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Class/interface implementation comment ( /*...*/), if necessary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This comment should contain any class-wide or interface-wide information that wasn't appropriate for the class/interface documentation comment.</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Class ( static) variables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First the public class variables, then the protected, then package level (no access modifier), and then the private.</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Instance variables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First public, then protected, then package level (no access modifier), and then private.</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Constructors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lt1"/>
                          </a:solidFill>
                        </a:rPr>
                        <a:t>Methods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These methods should be grouped by functionality rather than by scope or accessibility. For example, a private class method can be in between two public instance methods. The goal is to make reading and understanding the code easier.</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fc5095af6c_0_34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Generally the statements inside your java code are executed from top to bottom, in the order that they appear. Control flow statements, change or break the flow of execution by implementing decision making, looping, and branching your program to execute particular blocks of code based on the conditions.</a:t>
            </a:r>
            <a:endParaRPr/>
          </a:p>
        </p:txBody>
      </p:sp>
      <p:sp>
        <p:nvSpPr>
          <p:cNvPr id="190" name="Google Shape;190;gfc5095af6c_0_34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Control Flow - conditions, Loops</a:t>
            </a:r>
            <a:endParaRPr/>
          </a:p>
        </p:txBody>
      </p:sp>
      <p:pic>
        <p:nvPicPr>
          <p:cNvPr id="191" name="Google Shape;191;gfc5095af6c_0_349"/>
          <p:cNvPicPr preferRelativeResize="0"/>
          <p:nvPr/>
        </p:nvPicPr>
        <p:blipFill>
          <a:blip r:embed="rId3">
            <a:alphaModFix/>
          </a:blip>
          <a:stretch>
            <a:fillRect/>
          </a:stretch>
        </p:blipFill>
        <p:spPr>
          <a:xfrm>
            <a:off x="182875" y="2789700"/>
            <a:ext cx="7025199" cy="3377575"/>
          </a:xfrm>
          <a:prstGeom prst="rect">
            <a:avLst/>
          </a:prstGeom>
          <a:noFill/>
          <a:ln>
            <a:noFill/>
          </a:ln>
        </p:spPr>
      </p:pic>
      <p:sp>
        <p:nvSpPr>
          <p:cNvPr id="192" name="Google Shape;192;gfc5095af6c_0_34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cfd970bf0d_0_39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Single-Line Comments</a:t>
            </a:r>
            <a:endParaRPr/>
          </a:p>
        </p:txBody>
      </p:sp>
      <p:sp>
        <p:nvSpPr>
          <p:cNvPr id="1135" name="Google Shape;1135;gcfd970bf0d_0_393"/>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Short comments can appear on a single line indented to the level of the code that follows. If a comment can't be written in a single line, it should follow the block comment format. A single-line comment should be preceded by a blank line.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if (condition)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    /* Handle the condition. */</a:t>
            </a:r>
            <a:endParaRPr/>
          </a:p>
          <a:p>
            <a:pPr indent="0" lvl="0" marL="0" rtl="0" algn="l">
              <a:spcBef>
                <a:spcPts val="1600"/>
              </a:spcBef>
              <a:spcAft>
                <a:spcPts val="0"/>
              </a:spcAft>
              <a:buNone/>
            </a:pPr>
            <a:r>
              <a:rPr lang="en-US"/>
              <a:t>    ...</a:t>
            </a:r>
            <a:endParaRPr/>
          </a:p>
          <a:p>
            <a:pPr indent="0" lvl="0" marL="0" rtl="0" algn="l">
              <a:spcBef>
                <a:spcPts val="1600"/>
              </a:spcBef>
              <a:spcAft>
                <a:spcPts val="1600"/>
              </a:spcAft>
              <a:buNone/>
            </a:pPr>
            <a:r>
              <a:rPr lang="en-US"/>
              <a:t>}</a:t>
            </a:r>
            <a:endParaRPr/>
          </a:p>
        </p:txBody>
      </p:sp>
      <p:sp>
        <p:nvSpPr>
          <p:cNvPr id="1136" name="Google Shape;1136;gcfd970bf0d_0_39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cfd970bf0d_0_40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Trailing Comments</a:t>
            </a:r>
            <a:endParaRPr/>
          </a:p>
        </p:txBody>
      </p:sp>
      <p:sp>
        <p:nvSpPr>
          <p:cNvPr id="1143" name="Google Shape;1143;gcfd970bf0d_0_403"/>
          <p:cNvSpPr txBox="1"/>
          <p:nvPr>
            <p:ph idx="1" type="body"/>
          </p:nvPr>
        </p:nvSpPr>
        <p:spPr>
          <a:xfrm>
            <a:off x="152400" y="1378200"/>
            <a:ext cx="11887200" cy="50700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a:t>Very short comments can appear on the same line as the code they describe, but should be shifted far enough to separate them from the statements. If more than one short comment appears in a chunk of code, they should all be indented to the same tab setting.</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US"/>
              <a:t>if (a == 2) {</a:t>
            </a:r>
            <a:endParaRPr/>
          </a:p>
          <a:p>
            <a:pPr indent="0" lvl="0" marL="0" rtl="0" algn="l">
              <a:spcBef>
                <a:spcPts val="1600"/>
              </a:spcBef>
              <a:spcAft>
                <a:spcPts val="0"/>
              </a:spcAft>
              <a:buClr>
                <a:schemeClr val="dk1"/>
              </a:buClr>
              <a:buSzPts val="1100"/>
              <a:buFont typeface="Arial"/>
              <a:buNone/>
            </a:pPr>
            <a:r>
              <a:rPr lang="en-US"/>
              <a:t>    return TRUE;            /* special case */</a:t>
            </a:r>
            <a:endParaRPr/>
          </a:p>
          <a:p>
            <a:pPr indent="0" lvl="0" marL="0" rtl="0" algn="l">
              <a:spcBef>
                <a:spcPts val="1600"/>
              </a:spcBef>
              <a:spcAft>
                <a:spcPts val="0"/>
              </a:spcAft>
              <a:buClr>
                <a:schemeClr val="dk1"/>
              </a:buClr>
              <a:buSzPts val="1100"/>
              <a:buFont typeface="Arial"/>
              <a:buNone/>
            </a:pPr>
            <a:r>
              <a:rPr lang="en-US"/>
              <a:t>} else {</a:t>
            </a:r>
            <a:endParaRPr/>
          </a:p>
          <a:p>
            <a:pPr indent="0" lvl="0" marL="0" rtl="0" algn="l">
              <a:spcBef>
                <a:spcPts val="1600"/>
              </a:spcBef>
              <a:spcAft>
                <a:spcPts val="0"/>
              </a:spcAft>
              <a:buClr>
                <a:schemeClr val="dk1"/>
              </a:buClr>
              <a:buSzPts val="1100"/>
              <a:buFont typeface="Arial"/>
              <a:buNone/>
            </a:pPr>
            <a:r>
              <a:rPr lang="en-US"/>
              <a:t>    return isPrime(a);      /* works only for odd a */</a:t>
            </a:r>
            <a:endParaRPr/>
          </a:p>
          <a:p>
            <a:pPr indent="0" lvl="0" marL="0" rtl="0" algn="l">
              <a:spcBef>
                <a:spcPts val="1600"/>
              </a:spcBef>
              <a:spcAft>
                <a:spcPts val="1600"/>
              </a:spcAft>
              <a:buNone/>
            </a:pPr>
            <a:r>
              <a:rPr lang="en-US"/>
              <a:t>}</a:t>
            </a:r>
            <a:endParaRPr/>
          </a:p>
        </p:txBody>
      </p:sp>
      <p:sp>
        <p:nvSpPr>
          <p:cNvPr id="1144" name="Google Shape;1144;gcfd970bf0d_0_40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cfd970bf0d_0_41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End-Of-Line Comments</a:t>
            </a:r>
            <a:endParaRPr/>
          </a:p>
        </p:txBody>
      </p:sp>
      <p:sp>
        <p:nvSpPr>
          <p:cNvPr id="1151" name="Google Shape;1151;gcfd970bf0d_0_413"/>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25000" lnSpcReduction="20000"/>
          </a:bodyPr>
          <a:lstStyle/>
          <a:p>
            <a:pPr indent="0" lvl="0" marL="0" rtl="0" algn="l">
              <a:spcBef>
                <a:spcPts val="360"/>
              </a:spcBef>
              <a:spcAft>
                <a:spcPts val="0"/>
              </a:spcAft>
              <a:buNone/>
            </a:pPr>
            <a:r>
              <a:rPr lang="en-US" sz="3171"/>
              <a:t>The // comment delimiter can comment out a complete line or only a partial line. It shouldn't be used on consecutive multiple lines for text comments; however, it can be used in consecutive multiple lines for commenting out sections of code</a:t>
            </a:r>
            <a:endParaRPr sz="3171"/>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45833"/>
              <a:buFont typeface="Arial"/>
              <a:buNone/>
            </a:pPr>
            <a:r>
              <a:rPr lang="en-US"/>
              <a:t>if (foo &gt; 1) {</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rPr lang="en-US"/>
              <a:t>    // Do a double-flip.</a:t>
            </a:r>
            <a:endParaRPr/>
          </a:p>
          <a:p>
            <a:pPr indent="0" lvl="0" marL="0" rtl="0" algn="l">
              <a:spcBef>
                <a:spcPts val="1600"/>
              </a:spcBef>
              <a:spcAft>
                <a:spcPts val="0"/>
              </a:spcAft>
              <a:buClr>
                <a:schemeClr val="dk1"/>
              </a:buClr>
              <a:buSzPct val="45833"/>
              <a:buFont typeface="Arial"/>
              <a:buNone/>
            </a:pPr>
            <a:r>
              <a:rPr lang="en-US"/>
              <a:t>    ...</a:t>
            </a:r>
            <a:endParaRPr/>
          </a:p>
          <a:p>
            <a:pPr indent="0" lvl="0" marL="0" rtl="0" algn="l">
              <a:spcBef>
                <a:spcPts val="1600"/>
              </a:spcBef>
              <a:spcAft>
                <a:spcPts val="0"/>
              </a:spcAft>
              <a:buClr>
                <a:schemeClr val="dk1"/>
              </a:buClr>
              <a:buSzPct val="45833"/>
              <a:buFont typeface="Arial"/>
              <a:buNone/>
            </a:pPr>
            <a:r>
              <a:rPr lang="en-US"/>
              <a:t>}</a:t>
            </a:r>
            <a:endParaRPr/>
          </a:p>
          <a:p>
            <a:pPr indent="0" lvl="0" marL="0" rtl="0" algn="l">
              <a:spcBef>
                <a:spcPts val="1600"/>
              </a:spcBef>
              <a:spcAft>
                <a:spcPts val="0"/>
              </a:spcAft>
              <a:buClr>
                <a:schemeClr val="dk1"/>
              </a:buClr>
              <a:buSzPct val="45833"/>
              <a:buFont typeface="Arial"/>
              <a:buNone/>
            </a:pPr>
            <a:r>
              <a:rPr lang="en-US"/>
              <a:t>else {</a:t>
            </a:r>
            <a:endParaRPr/>
          </a:p>
          <a:p>
            <a:pPr indent="0" lvl="0" marL="0" rtl="0" algn="l">
              <a:spcBef>
                <a:spcPts val="1600"/>
              </a:spcBef>
              <a:spcAft>
                <a:spcPts val="0"/>
              </a:spcAft>
              <a:buClr>
                <a:schemeClr val="dk1"/>
              </a:buClr>
              <a:buSzPct val="45833"/>
              <a:buFont typeface="Arial"/>
              <a:buNone/>
            </a:pPr>
            <a:r>
              <a:rPr lang="en-US"/>
              <a:t>    return false;          // Explain why here.</a:t>
            </a:r>
            <a:endParaRPr/>
          </a:p>
          <a:p>
            <a:pPr indent="0" lvl="0" marL="0" rtl="0" algn="l">
              <a:spcBef>
                <a:spcPts val="1600"/>
              </a:spcBef>
              <a:spcAft>
                <a:spcPts val="0"/>
              </a:spcAft>
              <a:buClr>
                <a:schemeClr val="dk1"/>
              </a:buClr>
              <a:buSzPct val="45833"/>
              <a:buFont typeface="Arial"/>
              <a:buNone/>
            </a:pPr>
            <a:r>
              <a:rPr lang="en-US"/>
              <a:t>}</a:t>
            </a:r>
            <a:endParaRPr/>
          </a:p>
          <a:p>
            <a:pPr indent="0" lvl="0" marL="0" rtl="0" algn="l">
              <a:spcBef>
                <a:spcPts val="1600"/>
              </a:spcBef>
              <a:spcAft>
                <a:spcPts val="0"/>
              </a:spcAft>
              <a:buClr>
                <a:schemeClr val="dk1"/>
              </a:buClr>
              <a:buSzPct val="45833"/>
              <a:buFont typeface="Arial"/>
              <a:buNone/>
            </a:pPr>
            <a:r>
              <a:rPr lang="en-US"/>
              <a:t>//if (bar &gt; 1) {</a:t>
            </a:r>
            <a:endParaRPr/>
          </a:p>
          <a:p>
            <a:pPr indent="0" lvl="0" marL="0" rtl="0" algn="l">
              <a:spcBef>
                <a:spcPts val="1600"/>
              </a:spcBef>
              <a:spcAft>
                <a:spcPts val="0"/>
              </a:spcAft>
              <a:buClr>
                <a:schemeClr val="dk1"/>
              </a:buClr>
              <a:buSzPct val="45833"/>
              <a:buFont typeface="Arial"/>
              <a:buNone/>
            </a:pPr>
            <a:r>
              <a:rPr lang="en-US"/>
              <a:t>//</a:t>
            </a:r>
            <a:endParaRPr/>
          </a:p>
          <a:p>
            <a:pPr indent="0" lvl="0" marL="0" rtl="0" algn="l">
              <a:spcBef>
                <a:spcPts val="1600"/>
              </a:spcBef>
              <a:spcAft>
                <a:spcPts val="0"/>
              </a:spcAft>
              <a:buClr>
                <a:schemeClr val="dk1"/>
              </a:buClr>
              <a:buSzPct val="45833"/>
              <a:buFont typeface="Arial"/>
              <a:buNone/>
            </a:pPr>
            <a:r>
              <a:rPr lang="en-US"/>
              <a:t>//    // Do a triple-flip.</a:t>
            </a:r>
            <a:endParaRPr/>
          </a:p>
          <a:p>
            <a:pPr indent="0" lvl="0" marL="0" rtl="0" algn="l">
              <a:spcBef>
                <a:spcPts val="1600"/>
              </a:spcBef>
              <a:spcAft>
                <a:spcPts val="0"/>
              </a:spcAft>
              <a:buClr>
                <a:schemeClr val="dk1"/>
              </a:buClr>
              <a:buSzPct val="45833"/>
              <a:buFont typeface="Arial"/>
              <a:buNone/>
            </a:pPr>
            <a:r>
              <a:rPr lang="en-US"/>
              <a:t>//    ...</a:t>
            </a:r>
            <a:endParaRPr/>
          </a:p>
          <a:p>
            <a:pPr indent="0" lvl="0" marL="0" rtl="0" algn="l">
              <a:spcBef>
                <a:spcPts val="1600"/>
              </a:spcBef>
              <a:spcAft>
                <a:spcPts val="0"/>
              </a:spcAft>
              <a:buClr>
                <a:schemeClr val="dk1"/>
              </a:buClr>
              <a:buSzPct val="45833"/>
              <a:buFont typeface="Arial"/>
              <a:buNone/>
            </a:pPr>
            <a:r>
              <a:rPr lang="en-US"/>
              <a:t>//}</a:t>
            </a:r>
            <a:endParaRPr/>
          </a:p>
          <a:p>
            <a:pPr indent="0" lvl="0" marL="0" rtl="0" algn="l">
              <a:spcBef>
                <a:spcPts val="1600"/>
              </a:spcBef>
              <a:spcAft>
                <a:spcPts val="0"/>
              </a:spcAft>
              <a:buClr>
                <a:schemeClr val="dk1"/>
              </a:buClr>
              <a:buSzPct val="45833"/>
              <a:buFont typeface="Arial"/>
              <a:buNone/>
            </a:pPr>
            <a:r>
              <a:rPr lang="en-US"/>
              <a:t>//else {</a:t>
            </a:r>
            <a:endParaRPr/>
          </a:p>
          <a:p>
            <a:pPr indent="0" lvl="0" marL="0" rtl="0" algn="l">
              <a:spcBef>
                <a:spcPts val="1600"/>
              </a:spcBef>
              <a:spcAft>
                <a:spcPts val="0"/>
              </a:spcAft>
              <a:buClr>
                <a:schemeClr val="dk1"/>
              </a:buClr>
              <a:buSzPct val="45833"/>
              <a:buFont typeface="Arial"/>
              <a:buNone/>
            </a:pPr>
            <a:r>
              <a:rPr lang="en-US"/>
              <a:t>//    return false;</a:t>
            </a:r>
            <a:endParaRPr/>
          </a:p>
          <a:p>
            <a:pPr indent="0" lvl="0" marL="0" rtl="0" algn="l">
              <a:spcBef>
                <a:spcPts val="1600"/>
              </a:spcBef>
              <a:spcAft>
                <a:spcPts val="1600"/>
              </a:spcAft>
              <a:buNone/>
            </a:pPr>
            <a:r>
              <a:rPr lang="en-US"/>
              <a:t>//}</a:t>
            </a:r>
            <a:endParaRPr/>
          </a:p>
        </p:txBody>
      </p:sp>
      <p:sp>
        <p:nvSpPr>
          <p:cNvPr id="1152" name="Google Shape;1152;gcfd970bf0d_0_41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cfd970bf0d_0_38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Documentation Comments</a:t>
            </a:r>
            <a:endParaRPr/>
          </a:p>
        </p:txBody>
      </p:sp>
      <p:sp>
        <p:nvSpPr>
          <p:cNvPr id="1159" name="Google Shape;1159;gcfd970bf0d_0_38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Doc comments describe Java classes, interfaces, constructors, methods, and fields. Each doc comment is set inside the comment delimiters /**...*/, with one comment per class, interface, or member. This comment should appear just before the declaration:</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US"/>
              <a:t>/**</a:t>
            </a:r>
            <a:endParaRPr/>
          </a:p>
          <a:p>
            <a:pPr indent="0" lvl="0" marL="0" rtl="0" algn="l">
              <a:spcBef>
                <a:spcPts val="1600"/>
              </a:spcBef>
              <a:spcAft>
                <a:spcPts val="0"/>
              </a:spcAft>
              <a:buClr>
                <a:schemeClr val="dk1"/>
              </a:buClr>
              <a:buSzPts val="1100"/>
              <a:buFont typeface="Arial"/>
              <a:buNone/>
            </a:pPr>
            <a:r>
              <a:rPr lang="en-US"/>
              <a:t> * The Example class provides ...</a:t>
            </a:r>
            <a:endParaRPr/>
          </a:p>
          <a:p>
            <a:pPr indent="0" lvl="0" marL="0" rtl="0" algn="l">
              <a:spcBef>
                <a:spcPts val="1600"/>
              </a:spcBef>
              <a:spcAft>
                <a:spcPts val="0"/>
              </a:spcAft>
              <a:buClr>
                <a:schemeClr val="dk1"/>
              </a:buClr>
              <a:buSzPts val="1100"/>
              <a:buFont typeface="Arial"/>
              <a:buNone/>
            </a:pPr>
            <a:r>
              <a:rPr lang="en-US"/>
              <a:t> */</a:t>
            </a:r>
            <a:endParaRPr/>
          </a:p>
          <a:p>
            <a:pPr indent="0" lvl="0" marL="0" rtl="0" algn="l">
              <a:spcBef>
                <a:spcPts val="1600"/>
              </a:spcBef>
              <a:spcAft>
                <a:spcPts val="1600"/>
              </a:spcAft>
              <a:buNone/>
            </a:pPr>
            <a:r>
              <a:rPr lang="en-US"/>
              <a:t>public class Example { ...</a:t>
            </a:r>
            <a:endParaRPr/>
          </a:p>
        </p:txBody>
      </p:sp>
      <p:sp>
        <p:nvSpPr>
          <p:cNvPr id="1160" name="Google Shape;1160;gcfd970bf0d_0_38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cfd970bf0d_0_42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Declarations</a:t>
            </a:r>
            <a:endParaRPr/>
          </a:p>
        </p:txBody>
      </p:sp>
      <p:sp>
        <p:nvSpPr>
          <p:cNvPr id="1167" name="Google Shape;1167;gcfd970bf0d_0_426"/>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77500" lnSpcReduction="10000"/>
          </a:bodyPr>
          <a:lstStyle/>
          <a:p>
            <a:pPr indent="-317182" lvl="0" marL="457200" rtl="0" algn="l">
              <a:spcBef>
                <a:spcPts val="360"/>
              </a:spcBef>
              <a:spcAft>
                <a:spcPts val="0"/>
              </a:spcAft>
              <a:buSzPct val="75000"/>
              <a:buChar char="●"/>
            </a:pPr>
            <a:r>
              <a:rPr lang="en-US"/>
              <a:t>Number Per Line</a:t>
            </a:r>
            <a:endParaRPr/>
          </a:p>
          <a:p>
            <a:pPr indent="-317182" lvl="1" marL="914400" rtl="0" algn="l">
              <a:spcBef>
                <a:spcPts val="0"/>
              </a:spcBef>
              <a:spcAft>
                <a:spcPts val="0"/>
              </a:spcAft>
              <a:buSzPct val="94736"/>
              <a:buChar char="○"/>
            </a:pPr>
            <a:r>
              <a:rPr lang="en-US"/>
              <a:t>One declaration per line is recommended since it encourages commenting. In other words,</a:t>
            </a:r>
            <a:endParaRPr/>
          </a:p>
          <a:p>
            <a:pPr indent="-317182" lvl="2" marL="1371600" rtl="0" algn="l">
              <a:spcBef>
                <a:spcPts val="0"/>
              </a:spcBef>
              <a:spcAft>
                <a:spcPts val="0"/>
              </a:spcAft>
              <a:buSzPct val="94736"/>
              <a:buChar char="■"/>
            </a:pPr>
            <a:r>
              <a:rPr lang="en-US"/>
              <a:t>int     level;          // indentation level</a:t>
            </a:r>
            <a:endParaRPr/>
          </a:p>
          <a:p>
            <a:pPr indent="-317182" lvl="2" marL="1371600" rtl="0" algn="l">
              <a:spcBef>
                <a:spcPts val="0"/>
              </a:spcBef>
              <a:spcAft>
                <a:spcPts val="0"/>
              </a:spcAft>
              <a:buSzPct val="94736"/>
              <a:buChar char="■"/>
            </a:pPr>
            <a:r>
              <a:rPr lang="en-US"/>
              <a:t>int     size;            // size of table</a:t>
            </a:r>
            <a:endParaRPr/>
          </a:p>
          <a:p>
            <a:pPr indent="-317182" lvl="2" marL="1371600" rtl="0" algn="l">
              <a:spcBef>
                <a:spcPts val="0"/>
              </a:spcBef>
              <a:spcAft>
                <a:spcPts val="0"/>
              </a:spcAft>
              <a:buSzPct val="94736"/>
              <a:buChar char="■"/>
            </a:pPr>
            <a:r>
              <a:rPr lang="en-US"/>
              <a:t>Object  currentEntry;    // currently selected table entry</a:t>
            </a:r>
            <a:endParaRPr/>
          </a:p>
          <a:p>
            <a:pPr indent="-317182" lvl="0" marL="457200" rtl="0" algn="l">
              <a:spcBef>
                <a:spcPts val="0"/>
              </a:spcBef>
              <a:spcAft>
                <a:spcPts val="0"/>
              </a:spcAft>
              <a:buSzPct val="75000"/>
              <a:buChar char="●"/>
            </a:pPr>
            <a:r>
              <a:rPr lang="en-US"/>
              <a:t>Initialization</a:t>
            </a:r>
            <a:endParaRPr/>
          </a:p>
          <a:p>
            <a:pPr indent="-317182" lvl="1" marL="914400" rtl="0" algn="l">
              <a:spcBef>
                <a:spcPts val="0"/>
              </a:spcBef>
              <a:spcAft>
                <a:spcPts val="0"/>
              </a:spcAft>
              <a:buSzPct val="94736"/>
              <a:buChar char="○"/>
            </a:pPr>
            <a:r>
              <a:rPr lang="en-US"/>
              <a:t>Try to initialize local variables where they're declared. The only reason not to initialize a variable where it's declared is if the initial value depends on some computation occurring first.</a:t>
            </a:r>
            <a:endParaRPr/>
          </a:p>
          <a:p>
            <a:pPr indent="-317182" lvl="0" marL="457200" rtl="0" algn="l">
              <a:spcBef>
                <a:spcPts val="0"/>
              </a:spcBef>
              <a:spcAft>
                <a:spcPts val="0"/>
              </a:spcAft>
              <a:buSzPct val="75000"/>
              <a:buChar char="●"/>
            </a:pPr>
            <a:r>
              <a:rPr lang="en-US"/>
              <a:t>Placement</a:t>
            </a:r>
            <a:endParaRPr/>
          </a:p>
          <a:p>
            <a:pPr indent="-317182" lvl="1" marL="914400" rtl="0" algn="l">
              <a:spcBef>
                <a:spcPts val="0"/>
              </a:spcBef>
              <a:spcAft>
                <a:spcPts val="0"/>
              </a:spcAft>
              <a:buSzPct val="94736"/>
              <a:buChar char="○"/>
            </a:pPr>
            <a:r>
              <a:rPr lang="en-US"/>
              <a:t>Put declarations only at the beginning of blocks. (A block is any code surrounded by curly braces "{" and "}".) Don't wait to declare variables until their first use; it can confuse the unwary programmer and hamper code portability within the scope.</a:t>
            </a:r>
            <a:endParaRPr/>
          </a:p>
          <a:p>
            <a:pPr indent="-317182" lvl="1" marL="914400" rtl="0" algn="l">
              <a:spcBef>
                <a:spcPts val="0"/>
              </a:spcBef>
              <a:spcAft>
                <a:spcPts val="0"/>
              </a:spcAft>
              <a:buSzPct val="94736"/>
              <a:buChar char="○"/>
            </a:pPr>
            <a:r>
              <a:rPr lang="en-US"/>
              <a:t>void myMethod() {</a:t>
            </a:r>
            <a:endParaRPr/>
          </a:p>
          <a:p>
            <a:pPr indent="-317182" lvl="1" marL="914400" rtl="0" algn="l">
              <a:spcBef>
                <a:spcPts val="0"/>
              </a:spcBef>
              <a:spcAft>
                <a:spcPts val="0"/>
              </a:spcAft>
              <a:buSzPct val="94736"/>
              <a:buChar char="○"/>
            </a:pPr>
            <a:r>
              <a:rPr lang="en-US"/>
              <a:t>    int int1 = 0;         // beginning of method block</a:t>
            </a:r>
            <a:endParaRPr/>
          </a:p>
          <a:p>
            <a:pPr indent="-317182" lvl="1" marL="914400" rtl="0" algn="l">
              <a:spcBef>
                <a:spcPts val="0"/>
              </a:spcBef>
              <a:spcAft>
                <a:spcPts val="0"/>
              </a:spcAft>
              <a:buSzPct val="94736"/>
              <a:buChar char="○"/>
            </a:pPr>
            <a:r>
              <a:t/>
            </a:r>
            <a:endParaRPr/>
          </a:p>
          <a:p>
            <a:pPr indent="-317182" lvl="1" marL="914400" rtl="0" algn="l">
              <a:spcBef>
                <a:spcPts val="0"/>
              </a:spcBef>
              <a:spcAft>
                <a:spcPts val="0"/>
              </a:spcAft>
              <a:buSzPct val="94736"/>
              <a:buChar char="○"/>
            </a:pPr>
            <a:r>
              <a:rPr lang="en-US"/>
              <a:t>    if (condition) {</a:t>
            </a:r>
            <a:endParaRPr/>
          </a:p>
          <a:p>
            <a:pPr indent="-317182" lvl="1" marL="914400" rtl="0" algn="l">
              <a:spcBef>
                <a:spcPts val="0"/>
              </a:spcBef>
              <a:spcAft>
                <a:spcPts val="0"/>
              </a:spcAft>
              <a:buSzPct val="94736"/>
              <a:buChar char="○"/>
            </a:pPr>
            <a:r>
              <a:rPr lang="en-US"/>
              <a:t>        int int2 = 0;     // beginning of "if" block</a:t>
            </a:r>
            <a:endParaRPr/>
          </a:p>
          <a:p>
            <a:pPr indent="-317182" lvl="1" marL="914400" rtl="0" algn="l">
              <a:spcBef>
                <a:spcPts val="0"/>
              </a:spcBef>
              <a:spcAft>
                <a:spcPts val="0"/>
              </a:spcAft>
              <a:buSzPct val="94736"/>
              <a:buChar char="○"/>
            </a:pPr>
            <a:r>
              <a:rPr lang="en-US"/>
              <a:t>        ...</a:t>
            </a:r>
            <a:endParaRPr/>
          </a:p>
          <a:p>
            <a:pPr indent="-317182" lvl="1" marL="914400" rtl="0" algn="l">
              <a:spcBef>
                <a:spcPts val="0"/>
              </a:spcBef>
              <a:spcAft>
                <a:spcPts val="0"/>
              </a:spcAft>
              <a:buSzPct val="94736"/>
              <a:buChar char="○"/>
            </a:pPr>
            <a:r>
              <a:rPr lang="en-US"/>
              <a:t>    }</a:t>
            </a:r>
            <a:endParaRPr/>
          </a:p>
          <a:p>
            <a:pPr indent="-317182" lvl="1" marL="914400" rtl="0" algn="l">
              <a:spcBef>
                <a:spcPts val="0"/>
              </a:spcBef>
              <a:spcAft>
                <a:spcPts val="0"/>
              </a:spcAft>
              <a:buSzPct val="94736"/>
              <a:buChar char="○"/>
            </a:pPr>
            <a:r>
              <a:rPr lang="en-US"/>
              <a:t>}</a:t>
            </a:r>
            <a:endParaRPr/>
          </a:p>
          <a:p>
            <a:pPr indent="-317182" lvl="1" marL="914400" rtl="0" algn="l">
              <a:spcBef>
                <a:spcPts val="0"/>
              </a:spcBef>
              <a:spcAft>
                <a:spcPts val="0"/>
              </a:spcAft>
              <a:buSzPct val="94736"/>
              <a:buChar char="○"/>
            </a:pPr>
            <a:r>
              <a:rPr lang="en-US"/>
              <a:t>&lt;/blockquote&gt;</a:t>
            </a:r>
            <a:endParaRPr/>
          </a:p>
        </p:txBody>
      </p:sp>
      <p:sp>
        <p:nvSpPr>
          <p:cNvPr id="1168" name="Google Shape;1168;gcfd970bf0d_0_42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gcfd970bf0d_0_44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 and Interface Declarations</a:t>
            </a:r>
            <a:endParaRPr/>
          </a:p>
        </p:txBody>
      </p:sp>
      <p:sp>
        <p:nvSpPr>
          <p:cNvPr id="1175" name="Google Shape;1175;gcfd970bf0d_0_44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32500" lnSpcReduction="10000"/>
          </a:bodyPr>
          <a:lstStyle/>
          <a:p>
            <a:pPr indent="0" lvl="0" marL="0" rtl="0" algn="l">
              <a:spcBef>
                <a:spcPts val="360"/>
              </a:spcBef>
              <a:spcAft>
                <a:spcPts val="0"/>
              </a:spcAft>
              <a:buClr>
                <a:schemeClr val="dk1"/>
              </a:buClr>
              <a:buSzPct val="45833"/>
              <a:buFont typeface="Arial"/>
              <a:buNone/>
            </a:pPr>
            <a:r>
              <a:rPr lang="en-US"/>
              <a:t>When coding Java classes and interfaces, the following formatting rules should be followed:</a:t>
            </a:r>
            <a:endParaRPr/>
          </a:p>
          <a:p>
            <a:pPr indent="-265747" lvl="0" marL="457200" rtl="0" algn="l">
              <a:spcBef>
                <a:spcPts val="1600"/>
              </a:spcBef>
              <a:spcAft>
                <a:spcPts val="0"/>
              </a:spcAft>
              <a:buSzPct val="75000"/>
              <a:buChar char="●"/>
            </a:pPr>
            <a:r>
              <a:rPr lang="en-US"/>
              <a:t>No space between a method name and the parenthesis "(" starting its parameter list</a:t>
            </a:r>
            <a:endParaRPr/>
          </a:p>
          <a:p>
            <a:pPr indent="-265747" lvl="0" marL="457200" rtl="0" algn="l">
              <a:spcBef>
                <a:spcPts val="0"/>
              </a:spcBef>
              <a:spcAft>
                <a:spcPts val="0"/>
              </a:spcAft>
              <a:buSzPct val="75000"/>
              <a:buChar char="●"/>
            </a:pPr>
            <a:r>
              <a:rPr lang="en-US"/>
              <a:t>Open brace "{" appears at the end of the same line as the declaration statement</a:t>
            </a:r>
            <a:endParaRPr/>
          </a:p>
          <a:p>
            <a:pPr indent="-265747" lvl="0" marL="457200" rtl="0" algn="l">
              <a:spcBef>
                <a:spcPts val="0"/>
              </a:spcBef>
              <a:spcAft>
                <a:spcPts val="0"/>
              </a:spcAft>
              <a:buSzPct val="75000"/>
              <a:buChar char="●"/>
            </a:pPr>
            <a:r>
              <a:rPr lang="en-US"/>
              <a:t>Closing brace "}" starts a line by itself indented to match its corresponding opening statement, except when it is a null statement the "}" should appear immediately after the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class Sample extends Object {</a:t>
            </a:r>
            <a:endParaRPr/>
          </a:p>
          <a:p>
            <a:pPr indent="0" lvl="0" marL="0" rtl="0" algn="l">
              <a:spcBef>
                <a:spcPts val="1600"/>
              </a:spcBef>
              <a:spcAft>
                <a:spcPts val="0"/>
              </a:spcAft>
              <a:buNone/>
            </a:pPr>
            <a:r>
              <a:rPr lang="en-US"/>
              <a:t>    int ivar1;</a:t>
            </a:r>
            <a:endParaRPr/>
          </a:p>
          <a:p>
            <a:pPr indent="0" lvl="0" marL="0" rtl="0" algn="l">
              <a:spcBef>
                <a:spcPts val="1600"/>
              </a:spcBef>
              <a:spcAft>
                <a:spcPts val="0"/>
              </a:spcAft>
              <a:buNone/>
            </a:pPr>
            <a:r>
              <a:rPr lang="en-US"/>
              <a:t>    int ivar2;</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    Sample(int i, int j) {</a:t>
            </a:r>
            <a:endParaRPr/>
          </a:p>
          <a:p>
            <a:pPr indent="0" lvl="0" marL="0" rtl="0" algn="l">
              <a:spcBef>
                <a:spcPts val="1600"/>
              </a:spcBef>
              <a:spcAft>
                <a:spcPts val="0"/>
              </a:spcAft>
              <a:buNone/>
            </a:pPr>
            <a:r>
              <a:rPr lang="en-US"/>
              <a:t>        ivar1 = i;</a:t>
            </a:r>
            <a:endParaRPr/>
          </a:p>
          <a:p>
            <a:pPr indent="0" lvl="0" marL="0" rtl="0" algn="l">
              <a:spcBef>
                <a:spcPts val="1600"/>
              </a:spcBef>
              <a:spcAft>
                <a:spcPts val="0"/>
              </a:spcAft>
              <a:buNone/>
            </a:pPr>
            <a:r>
              <a:rPr lang="en-US"/>
              <a:t>        ivar2 = j;</a:t>
            </a:r>
            <a:endParaRPr/>
          </a:p>
          <a:p>
            <a:pPr indent="0" lvl="0" marL="0" rtl="0" algn="l">
              <a:spcBef>
                <a:spcPts val="1600"/>
              </a:spcBef>
              <a:spcAft>
                <a:spcPts val="0"/>
              </a:spcAft>
              <a:buNone/>
            </a:pPr>
            <a:r>
              <a:rPr lang="en-US"/>
              <a:t>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    int emptyMethod() {}</a:t>
            </a:r>
            <a:endParaRPr/>
          </a:p>
          <a:p>
            <a:pPr indent="0" lvl="0" marL="0" rtl="0" algn="l">
              <a:spcBef>
                <a:spcPts val="1600"/>
              </a:spcBef>
              <a:spcAft>
                <a:spcPts val="0"/>
              </a:spcAft>
              <a:buNone/>
            </a:pPr>
            <a:r>
              <a:rPr lang="en-US"/>
              <a:t>    ...</a:t>
            </a:r>
            <a:endParaRPr/>
          </a:p>
          <a:p>
            <a:pPr indent="0" lvl="0" marL="0" rtl="0" algn="l">
              <a:spcBef>
                <a:spcPts val="1600"/>
              </a:spcBef>
              <a:spcAft>
                <a:spcPts val="1600"/>
              </a:spcAft>
              <a:buNone/>
            </a:pPr>
            <a:r>
              <a:rPr lang="en-US"/>
              <a:t>}</a:t>
            </a:r>
            <a:endParaRPr/>
          </a:p>
        </p:txBody>
      </p:sp>
      <p:sp>
        <p:nvSpPr>
          <p:cNvPr id="1176" name="Google Shape;1176;gcfd970bf0d_0_44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cfd970bf0d_0_457"/>
          <p:cNvSpPr txBox="1"/>
          <p:nvPr>
            <p:ph type="title"/>
          </p:nvPr>
        </p:nvSpPr>
        <p:spPr>
          <a:xfrm>
            <a:off x="3352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183" name="Google Shape;1183;gcfd970bf0d_0_45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84" name="Google Shape;1184;gcfd970bf0d_0_457"/>
          <p:cNvPicPr preferRelativeResize="0"/>
          <p:nvPr/>
        </p:nvPicPr>
        <p:blipFill>
          <a:blip r:embed="rId3">
            <a:alphaModFix/>
          </a:blip>
          <a:stretch>
            <a:fillRect/>
          </a:stretch>
        </p:blipFill>
        <p:spPr>
          <a:xfrm>
            <a:off x="182925" y="2179925"/>
            <a:ext cx="11887089" cy="957700"/>
          </a:xfrm>
          <a:prstGeom prst="rect">
            <a:avLst/>
          </a:prstGeom>
          <a:noFill/>
          <a:ln>
            <a:noFill/>
          </a:ln>
        </p:spPr>
      </p:pic>
      <p:sp>
        <p:nvSpPr>
          <p:cNvPr id="1185" name="Google Shape;1185;gcfd970bf0d_0_457"/>
          <p:cNvSpPr txBox="1"/>
          <p:nvPr>
            <p:ph idx="1" type="body"/>
          </p:nvPr>
        </p:nvSpPr>
        <p:spPr>
          <a:xfrm>
            <a:off x="182875" y="3403975"/>
            <a:ext cx="11887200" cy="2763300"/>
          </a:xfrm>
          <a:prstGeom prst="rect">
            <a:avLst/>
          </a:prstGeom>
        </p:spPr>
        <p:txBody>
          <a:bodyPr anchorCtr="0" anchor="t" bIns="45700" lIns="91425" spcFirstLastPara="1" rIns="91425" wrap="square" tIns="45700">
            <a:normAutofit/>
          </a:bodyPr>
          <a:lstStyle/>
          <a:p>
            <a:pPr indent="-330200" lvl="0" marL="457200" rtl="0" algn="l">
              <a:lnSpc>
                <a:spcPct val="80000"/>
              </a:lnSpc>
              <a:spcBef>
                <a:spcPts val="360"/>
              </a:spcBef>
              <a:spcAft>
                <a:spcPts val="0"/>
              </a:spcAft>
              <a:buSzPts val="1600"/>
              <a:buChar char="●"/>
            </a:pPr>
            <a:r>
              <a:rPr lang="en-US" sz="2400"/>
              <a:t>Compound Statements</a:t>
            </a:r>
            <a:endParaRPr sz="2400"/>
          </a:p>
          <a:p>
            <a:pPr indent="-330200" lvl="1" marL="914400" rtl="0" algn="l">
              <a:lnSpc>
                <a:spcPct val="80000"/>
              </a:lnSpc>
              <a:spcBef>
                <a:spcPts val="0"/>
              </a:spcBef>
              <a:spcAft>
                <a:spcPts val="0"/>
              </a:spcAft>
              <a:buSzPts val="1600"/>
              <a:buChar char="○"/>
            </a:pPr>
            <a:r>
              <a:rPr lang="en-US" sz="2200"/>
              <a:t>Compound statements are statements that contain lists of statements enclosed in braces "{ statements }".</a:t>
            </a:r>
            <a:endParaRPr sz="2200"/>
          </a:p>
          <a:p>
            <a:pPr indent="-330200" lvl="2" marL="1371600" rtl="0" algn="l">
              <a:lnSpc>
                <a:spcPct val="80000"/>
              </a:lnSpc>
              <a:spcBef>
                <a:spcPts val="0"/>
              </a:spcBef>
              <a:spcAft>
                <a:spcPts val="0"/>
              </a:spcAft>
              <a:buSzPts val="1600"/>
              <a:buChar char="■"/>
            </a:pPr>
            <a:r>
              <a:rPr lang="en-US" sz="2000"/>
              <a:t>The enclosed statements should be indented one more level than the compound statement.</a:t>
            </a:r>
            <a:endParaRPr sz="2000"/>
          </a:p>
          <a:p>
            <a:pPr indent="-330200" lvl="2" marL="1371600" rtl="0" algn="l">
              <a:lnSpc>
                <a:spcPct val="80000"/>
              </a:lnSpc>
              <a:spcBef>
                <a:spcPts val="0"/>
              </a:spcBef>
              <a:spcAft>
                <a:spcPts val="0"/>
              </a:spcAft>
              <a:buSzPts val="1600"/>
              <a:buChar char="■"/>
            </a:pPr>
            <a:r>
              <a:rPr lang="en-US" sz="2000"/>
              <a:t>The opening brace should be at the end of the line that begins the compound statement; the closing brace should begin a line and be indented to the beginning of the compound statement.</a:t>
            </a:r>
            <a:endParaRPr sz="2000"/>
          </a:p>
          <a:p>
            <a:pPr indent="-330200" lvl="2" marL="1371600" rtl="0" algn="l">
              <a:lnSpc>
                <a:spcPct val="80000"/>
              </a:lnSpc>
              <a:spcBef>
                <a:spcPts val="0"/>
              </a:spcBef>
              <a:spcAft>
                <a:spcPts val="0"/>
              </a:spcAft>
              <a:buSzPts val="1600"/>
              <a:buChar char="■"/>
            </a:pPr>
            <a:r>
              <a:rPr lang="en-US" sz="2000"/>
              <a:t>Braces are used around all statements, even single statements, when they are part of a control structure, such as an if-else or for statement. This makes it easier to add statements without accidentally introducing bugs due to forgetting to add braces.</a:t>
            </a:r>
            <a:endParaRPr sz="2000"/>
          </a:p>
        </p:txBody>
      </p:sp>
      <p:sp>
        <p:nvSpPr>
          <p:cNvPr id="1186" name="Google Shape;1186;gcfd970bf0d_0_457"/>
          <p:cNvSpPr txBox="1"/>
          <p:nvPr>
            <p:ph idx="1" type="body"/>
          </p:nvPr>
        </p:nvSpPr>
        <p:spPr>
          <a:xfrm>
            <a:off x="182875" y="1097275"/>
            <a:ext cx="11887200" cy="8163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Simple Statements</a:t>
            </a:r>
            <a:endParaRPr sz="2400"/>
          </a:p>
          <a:p>
            <a:pPr indent="-368300" lvl="1" marL="914400" rtl="0" algn="l">
              <a:spcBef>
                <a:spcPts val="0"/>
              </a:spcBef>
              <a:spcAft>
                <a:spcPts val="0"/>
              </a:spcAft>
              <a:buSzPts val="2200"/>
              <a:buChar char="○"/>
            </a:pPr>
            <a:r>
              <a:rPr lang="en-US" sz="2200"/>
              <a:t>Each line should contain at most one statement.</a:t>
            </a:r>
            <a:endParaRPr sz="2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cfd970bf0d_0_48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193" name="Google Shape;1193;gcfd970bf0d_0_48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return Statements</a:t>
            </a:r>
            <a:endParaRPr/>
          </a:p>
          <a:p>
            <a:pPr indent="-342900" lvl="1" marL="914400" rtl="0" algn="l">
              <a:spcBef>
                <a:spcPts val="0"/>
              </a:spcBef>
              <a:spcAft>
                <a:spcPts val="0"/>
              </a:spcAft>
              <a:buSzPts val="1800"/>
              <a:buChar char="○"/>
            </a:pPr>
            <a:r>
              <a:rPr lang="en-US"/>
              <a:t>A return statement with a value should not use parentheses unless they make the return value more obvious in some way.</a:t>
            </a:r>
            <a:endParaRPr/>
          </a:p>
        </p:txBody>
      </p:sp>
      <p:sp>
        <p:nvSpPr>
          <p:cNvPr id="1194" name="Google Shape;1194;gcfd970bf0d_0_48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95" name="Google Shape;1195;gcfd970bf0d_0_484"/>
          <p:cNvPicPr preferRelativeResize="0"/>
          <p:nvPr/>
        </p:nvPicPr>
        <p:blipFill>
          <a:blip r:embed="rId3">
            <a:alphaModFix/>
          </a:blip>
          <a:stretch>
            <a:fillRect/>
          </a:stretch>
        </p:blipFill>
        <p:spPr>
          <a:xfrm>
            <a:off x="182925" y="2594850"/>
            <a:ext cx="11887089" cy="9577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gcfd970bf0d_0_49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202" name="Google Shape;1202;gcfd970bf0d_0_49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03" name="Google Shape;1203;gcfd970bf0d_0_495"/>
          <p:cNvPicPr preferRelativeResize="0"/>
          <p:nvPr/>
        </p:nvPicPr>
        <p:blipFill>
          <a:blip r:embed="rId3">
            <a:alphaModFix/>
          </a:blip>
          <a:stretch>
            <a:fillRect/>
          </a:stretch>
        </p:blipFill>
        <p:spPr>
          <a:xfrm>
            <a:off x="182875" y="1889575"/>
            <a:ext cx="11808200" cy="3238799"/>
          </a:xfrm>
          <a:prstGeom prst="rect">
            <a:avLst/>
          </a:prstGeom>
          <a:noFill/>
          <a:ln>
            <a:noFill/>
          </a:ln>
        </p:spPr>
      </p:pic>
      <p:sp>
        <p:nvSpPr>
          <p:cNvPr id="1204" name="Google Shape;1204;gcfd970bf0d_0_495"/>
          <p:cNvSpPr txBox="1"/>
          <p:nvPr>
            <p:ph idx="1" type="body"/>
          </p:nvPr>
        </p:nvSpPr>
        <p:spPr>
          <a:xfrm>
            <a:off x="182875" y="5128375"/>
            <a:ext cx="11808300" cy="457200"/>
          </a:xfrm>
          <a:prstGeom prst="rect">
            <a:avLst/>
          </a:prstGeom>
        </p:spPr>
        <p:txBody>
          <a:bodyPr anchorCtr="0" anchor="t" bIns="45700" lIns="91425" spcFirstLastPara="1" rIns="91425" wrap="square" tIns="45700">
            <a:normAutofit fontScale="92500"/>
          </a:bodyPr>
          <a:lstStyle/>
          <a:p>
            <a:pPr indent="-299561" lvl="0" marL="457200" rtl="0" algn="l">
              <a:lnSpc>
                <a:spcPct val="90000"/>
              </a:lnSpc>
              <a:spcBef>
                <a:spcPts val="360"/>
              </a:spcBef>
              <a:spcAft>
                <a:spcPts val="0"/>
              </a:spcAft>
              <a:buSzPct val="46321"/>
              <a:buChar char="●"/>
            </a:pPr>
            <a:r>
              <a:rPr lang="en-US" sz="2608"/>
              <a:t>Note: if statements always use braces, {}. Avoid the following error-prone form:</a:t>
            </a:r>
            <a:endParaRPr sz="2608"/>
          </a:p>
        </p:txBody>
      </p:sp>
      <p:sp>
        <p:nvSpPr>
          <p:cNvPr id="1205" name="Google Shape;1205;gcfd970bf0d_0_495"/>
          <p:cNvSpPr txBox="1"/>
          <p:nvPr>
            <p:ph idx="1" type="body"/>
          </p:nvPr>
        </p:nvSpPr>
        <p:spPr>
          <a:xfrm>
            <a:off x="182875" y="1097275"/>
            <a:ext cx="11856600" cy="792300"/>
          </a:xfrm>
          <a:prstGeom prst="rect">
            <a:avLst/>
          </a:prstGeom>
        </p:spPr>
        <p:txBody>
          <a:bodyPr anchorCtr="0" anchor="t" bIns="45700" lIns="91425" spcFirstLastPara="1" rIns="91425" wrap="square" tIns="45700">
            <a:normAutofit lnSpcReduction="20000"/>
          </a:bodyPr>
          <a:lstStyle/>
          <a:p>
            <a:pPr indent="-292100" lvl="0" marL="457200" rtl="0" algn="l">
              <a:spcBef>
                <a:spcPts val="360"/>
              </a:spcBef>
              <a:spcAft>
                <a:spcPts val="0"/>
              </a:spcAft>
              <a:buSzPts val="1000"/>
              <a:buChar char="●"/>
            </a:pPr>
            <a:r>
              <a:rPr lang="en-US" sz="2400"/>
              <a:t>if, if-else, if else-if else Statements</a:t>
            </a:r>
            <a:endParaRPr sz="2400"/>
          </a:p>
          <a:p>
            <a:pPr indent="-330200" lvl="1" marL="914400" rtl="0" algn="l">
              <a:spcBef>
                <a:spcPts val="0"/>
              </a:spcBef>
              <a:spcAft>
                <a:spcPts val="0"/>
              </a:spcAft>
              <a:buSzPts val="1600"/>
              <a:buChar char="○"/>
            </a:pPr>
            <a:r>
              <a:rPr lang="en-US" sz="2200"/>
              <a:t>The if-else class of statements should have the following form:</a:t>
            </a:r>
            <a:endParaRPr sz="2200"/>
          </a:p>
        </p:txBody>
      </p:sp>
      <p:pic>
        <p:nvPicPr>
          <p:cNvPr id="1206" name="Google Shape;1206;gcfd970bf0d_0_495"/>
          <p:cNvPicPr preferRelativeResize="0"/>
          <p:nvPr/>
        </p:nvPicPr>
        <p:blipFill>
          <a:blip r:embed="rId4">
            <a:alphaModFix/>
          </a:blip>
          <a:stretch>
            <a:fillRect/>
          </a:stretch>
        </p:blipFill>
        <p:spPr>
          <a:xfrm>
            <a:off x="182875" y="5585575"/>
            <a:ext cx="11808302" cy="4179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gcfd970bf0d_0_51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213" name="Google Shape;1213;gcfd970bf0d_0_510"/>
          <p:cNvSpPr txBox="1"/>
          <p:nvPr>
            <p:ph idx="1" type="body"/>
          </p:nvPr>
        </p:nvSpPr>
        <p:spPr>
          <a:xfrm>
            <a:off x="182875" y="1097275"/>
            <a:ext cx="11887200" cy="7536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SzPts val="2400"/>
              <a:buChar char="●"/>
            </a:pPr>
            <a:r>
              <a:rPr lang="en-US" sz="2400"/>
              <a:t>for Statements</a:t>
            </a:r>
            <a:endParaRPr sz="2400"/>
          </a:p>
          <a:p>
            <a:pPr indent="-368300" lvl="1" marL="914400" rtl="0" algn="l">
              <a:spcBef>
                <a:spcPts val="0"/>
              </a:spcBef>
              <a:spcAft>
                <a:spcPts val="0"/>
              </a:spcAft>
              <a:buSzPts val="2200"/>
              <a:buChar char="○"/>
            </a:pPr>
            <a:r>
              <a:rPr lang="en-US" sz="2200"/>
              <a:t>A for statement should have the following form:</a:t>
            </a:r>
            <a:endParaRPr sz="2200"/>
          </a:p>
        </p:txBody>
      </p:sp>
      <p:sp>
        <p:nvSpPr>
          <p:cNvPr id="1214" name="Google Shape;1214;gcfd970bf0d_0_51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15" name="Google Shape;1215;gcfd970bf0d_0_510"/>
          <p:cNvPicPr preferRelativeResize="0"/>
          <p:nvPr/>
        </p:nvPicPr>
        <p:blipFill>
          <a:blip r:embed="rId3">
            <a:alphaModFix/>
          </a:blip>
          <a:stretch>
            <a:fillRect/>
          </a:stretch>
        </p:blipFill>
        <p:spPr>
          <a:xfrm>
            <a:off x="182874" y="1846100"/>
            <a:ext cx="10487475" cy="679100"/>
          </a:xfrm>
          <a:prstGeom prst="rect">
            <a:avLst/>
          </a:prstGeom>
          <a:noFill/>
          <a:ln>
            <a:noFill/>
          </a:ln>
        </p:spPr>
      </p:pic>
      <p:pic>
        <p:nvPicPr>
          <p:cNvPr id="1216" name="Google Shape;1216;gcfd970bf0d_0_510"/>
          <p:cNvPicPr preferRelativeResize="0"/>
          <p:nvPr/>
        </p:nvPicPr>
        <p:blipFill>
          <a:blip r:embed="rId4">
            <a:alphaModFix/>
          </a:blip>
          <a:stretch>
            <a:fillRect/>
          </a:stretch>
        </p:blipFill>
        <p:spPr>
          <a:xfrm>
            <a:off x="143425" y="3385588"/>
            <a:ext cx="11887201" cy="493365"/>
          </a:xfrm>
          <a:prstGeom prst="rect">
            <a:avLst/>
          </a:prstGeom>
          <a:noFill/>
          <a:ln>
            <a:noFill/>
          </a:ln>
        </p:spPr>
      </p:pic>
      <p:sp>
        <p:nvSpPr>
          <p:cNvPr id="1217" name="Google Shape;1217;gcfd970bf0d_0_510"/>
          <p:cNvSpPr txBox="1"/>
          <p:nvPr>
            <p:ph idx="1" type="body"/>
          </p:nvPr>
        </p:nvSpPr>
        <p:spPr>
          <a:xfrm>
            <a:off x="158125" y="3909770"/>
            <a:ext cx="11857800" cy="2257500"/>
          </a:xfrm>
          <a:prstGeom prst="rect">
            <a:avLst/>
          </a:prstGeom>
        </p:spPr>
        <p:txBody>
          <a:bodyPr anchorCtr="0" anchor="t" bIns="45700" lIns="91425" spcFirstLastPara="1" rIns="91425" wrap="square" tIns="45700">
            <a:noAutofit/>
          </a:bodyPr>
          <a:lstStyle/>
          <a:p>
            <a:pPr indent="-393700" lvl="0" marL="457200" rtl="0" algn="l">
              <a:spcBef>
                <a:spcPts val="360"/>
              </a:spcBef>
              <a:spcAft>
                <a:spcPts val="0"/>
              </a:spcAft>
              <a:buSzPts val="2600"/>
              <a:buChar char="●"/>
            </a:pPr>
            <a:r>
              <a:rPr lang="en-US"/>
              <a:t>When using the comma operator in the initialization or update clause of a for statement, avoid the complexity of using more than three variables. If needed, use separate statements before the for loop (for the initialization clause) or at the end of the loop (for the update clause).</a:t>
            </a:r>
            <a:endParaRPr/>
          </a:p>
        </p:txBody>
      </p:sp>
      <p:sp>
        <p:nvSpPr>
          <p:cNvPr id="1218" name="Google Shape;1218;gcfd970bf0d_0_510"/>
          <p:cNvSpPr txBox="1"/>
          <p:nvPr>
            <p:ph idx="1" type="body"/>
          </p:nvPr>
        </p:nvSpPr>
        <p:spPr>
          <a:xfrm>
            <a:off x="182875" y="2556000"/>
            <a:ext cx="11808300" cy="788400"/>
          </a:xfrm>
          <a:prstGeom prst="rect">
            <a:avLst/>
          </a:prstGeom>
        </p:spPr>
        <p:txBody>
          <a:bodyPr anchorCtr="0" anchor="t" bIns="45700" lIns="91425" spcFirstLastPara="1" rIns="91425" wrap="square" tIns="45700">
            <a:noAutofit/>
          </a:bodyPr>
          <a:lstStyle/>
          <a:p>
            <a:pPr indent="-330200" lvl="1" marL="914400" marR="0" rtl="0" algn="l">
              <a:lnSpc>
                <a:spcPct val="100000"/>
              </a:lnSpc>
              <a:spcBef>
                <a:spcPts val="360"/>
              </a:spcBef>
              <a:spcAft>
                <a:spcPts val="0"/>
              </a:spcAft>
              <a:buSzPts val="1600"/>
              <a:buChar char="○"/>
            </a:pPr>
            <a:r>
              <a:rPr lang="en-US" sz="2200">
                <a:solidFill>
                  <a:srgbClr val="888888"/>
                </a:solidFill>
              </a:rPr>
              <a:t>An empty for statement (one in which all the work is done in the initialization, condition, and update clauses) should have the following form:</a:t>
            </a:r>
            <a:endParaRPr sz="2200">
              <a:solidFill>
                <a:srgbClr val="88888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fc5095af6c_0_29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Data Types</a:t>
            </a:r>
            <a:endParaRPr/>
          </a:p>
        </p:txBody>
      </p:sp>
      <p:sp>
        <p:nvSpPr>
          <p:cNvPr id="199" name="Google Shape;199;gfc5095af6c_0_292"/>
          <p:cNvSpPr txBox="1"/>
          <p:nvPr>
            <p:ph idx="1" type="body"/>
          </p:nvPr>
        </p:nvSpPr>
        <p:spPr>
          <a:xfrm>
            <a:off x="182875" y="1097275"/>
            <a:ext cx="60426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Data types specify the different sizes and values that can be stored in the variable. There are two types of data types in Java</a:t>
            </a:r>
            <a:endParaRPr/>
          </a:p>
          <a:p>
            <a:pPr indent="-381000" lvl="1" marL="914400" rtl="0" algn="l">
              <a:lnSpc>
                <a:spcPct val="100000"/>
              </a:lnSpc>
              <a:spcBef>
                <a:spcPts val="0"/>
              </a:spcBef>
              <a:spcAft>
                <a:spcPts val="0"/>
              </a:spcAft>
              <a:buSzPts val="2400"/>
              <a:buFont typeface="Verdana"/>
              <a:buChar char="○"/>
            </a:pPr>
            <a:r>
              <a:rPr b="1" lang="en-US"/>
              <a:t>Primitive data types:</a:t>
            </a:r>
            <a:r>
              <a:rPr lang="en-US"/>
              <a:t> The primitive data types include boolean, char, byte, short, int, long, float and double.</a:t>
            </a:r>
            <a:endParaRPr/>
          </a:p>
          <a:p>
            <a:pPr indent="-381000" lvl="1" marL="914400" rtl="0" algn="l">
              <a:lnSpc>
                <a:spcPct val="100000"/>
              </a:lnSpc>
              <a:spcBef>
                <a:spcPts val="0"/>
              </a:spcBef>
              <a:spcAft>
                <a:spcPts val="0"/>
              </a:spcAft>
              <a:buSzPts val="2400"/>
              <a:buFont typeface="Verdana"/>
              <a:buChar char="○"/>
            </a:pPr>
            <a:r>
              <a:rPr b="1" lang="en-US"/>
              <a:t>Non-primitive data types:</a:t>
            </a:r>
            <a:r>
              <a:rPr lang="en-US"/>
              <a:t> The non-primitive data types include Classes, Interfaces, and Arrays.</a:t>
            </a:r>
            <a:endParaRPr/>
          </a:p>
        </p:txBody>
      </p:sp>
      <p:pic>
        <p:nvPicPr>
          <p:cNvPr id="200" name="Google Shape;200;gfc5095af6c_0_292"/>
          <p:cNvPicPr preferRelativeResize="0"/>
          <p:nvPr/>
        </p:nvPicPr>
        <p:blipFill>
          <a:blip r:embed="rId3">
            <a:alphaModFix/>
          </a:blip>
          <a:stretch>
            <a:fillRect/>
          </a:stretch>
        </p:blipFill>
        <p:spPr>
          <a:xfrm>
            <a:off x="6225600" y="1143750"/>
            <a:ext cx="5722125" cy="4169274"/>
          </a:xfrm>
          <a:prstGeom prst="rect">
            <a:avLst/>
          </a:prstGeom>
          <a:noFill/>
          <a:ln>
            <a:noFill/>
          </a:ln>
        </p:spPr>
      </p:pic>
      <p:sp>
        <p:nvSpPr>
          <p:cNvPr id="201" name="Google Shape;201;gfc5095af6c_0_29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gcfd970bf0d_0_526"/>
          <p:cNvSpPr txBox="1"/>
          <p:nvPr>
            <p:ph idx="1" type="body"/>
          </p:nvPr>
        </p:nvSpPr>
        <p:spPr>
          <a:xfrm>
            <a:off x="182875" y="1097275"/>
            <a:ext cx="11887200" cy="914400"/>
          </a:xfrm>
          <a:prstGeom prst="rect">
            <a:avLst/>
          </a:prstGeom>
        </p:spPr>
        <p:txBody>
          <a:bodyPr anchorCtr="0" anchor="t" bIns="45700" lIns="91425" spcFirstLastPara="1" rIns="91425" wrap="square" tIns="45700">
            <a:normAutofit/>
          </a:bodyPr>
          <a:lstStyle/>
          <a:p>
            <a:pPr indent="-393700" lvl="0" marL="457200" rtl="0" algn="l">
              <a:spcBef>
                <a:spcPts val="360"/>
              </a:spcBef>
              <a:spcAft>
                <a:spcPts val="0"/>
              </a:spcAft>
              <a:buSzPts val="2600"/>
              <a:buChar char="●"/>
            </a:pPr>
            <a:r>
              <a:rPr lang="en-US"/>
              <a:t>while Statements</a:t>
            </a:r>
            <a:endParaRPr/>
          </a:p>
          <a:p>
            <a:pPr indent="-381000" lvl="1" marL="914400" rtl="0" algn="l">
              <a:spcBef>
                <a:spcPts val="0"/>
              </a:spcBef>
              <a:spcAft>
                <a:spcPts val="0"/>
              </a:spcAft>
              <a:buSzPts val="2400"/>
              <a:buChar char="○"/>
            </a:pPr>
            <a:r>
              <a:rPr lang="en-US"/>
              <a:t>A while statement should have the following form:</a:t>
            </a:r>
            <a:endParaRPr/>
          </a:p>
        </p:txBody>
      </p:sp>
      <p:sp>
        <p:nvSpPr>
          <p:cNvPr id="1225" name="Google Shape;1225;gcfd970bf0d_0_52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226" name="Google Shape;1226;gcfd970bf0d_0_52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27" name="Google Shape;1227;gcfd970bf0d_0_526"/>
          <p:cNvPicPr preferRelativeResize="0"/>
          <p:nvPr/>
        </p:nvPicPr>
        <p:blipFill>
          <a:blip r:embed="rId3">
            <a:alphaModFix/>
          </a:blip>
          <a:stretch>
            <a:fillRect/>
          </a:stretch>
        </p:blipFill>
        <p:spPr>
          <a:xfrm>
            <a:off x="182875" y="2011663"/>
            <a:ext cx="11887201" cy="696516"/>
          </a:xfrm>
          <a:prstGeom prst="rect">
            <a:avLst/>
          </a:prstGeom>
          <a:noFill/>
          <a:ln>
            <a:noFill/>
          </a:ln>
        </p:spPr>
      </p:pic>
      <p:sp>
        <p:nvSpPr>
          <p:cNvPr id="1228" name="Google Shape;1228;gcfd970bf0d_0_526"/>
          <p:cNvSpPr txBox="1"/>
          <p:nvPr>
            <p:ph idx="1" type="body"/>
          </p:nvPr>
        </p:nvSpPr>
        <p:spPr>
          <a:xfrm>
            <a:off x="197575" y="2820900"/>
            <a:ext cx="11857800" cy="608100"/>
          </a:xfrm>
          <a:prstGeom prst="rect">
            <a:avLst/>
          </a:prstGeom>
        </p:spPr>
        <p:txBody>
          <a:bodyPr anchorCtr="0" anchor="t" bIns="45700" lIns="91425" spcFirstLastPara="1" rIns="91425" wrap="square" tIns="45700">
            <a:normAutofit/>
          </a:bodyPr>
          <a:lstStyle/>
          <a:p>
            <a:pPr indent="-381000" lvl="1" marL="914400" marR="0" rtl="0" algn="l">
              <a:lnSpc>
                <a:spcPct val="100000"/>
              </a:lnSpc>
              <a:spcBef>
                <a:spcPts val="360"/>
              </a:spcBef>
              <a:spcAft>
                <a:spcPts val="0"/>
              </a:spcAft>
              <a:buSzPts val="2400"/>
              <a:buChar char="○"/>
            </a:pPr>
            <a:r>
              <a:rPr lang="en-US">
                <a:solidFill>
                  <a:srgbClr val="888888"/>
                </a:solidFill>
              </a:rPr>
              <a:t>An empty while statement should have the following form:</a:t>
            </a:r>
            <a:endParaRPr>
              <a:solidFill>
                <a:srgbClr val="888888"/>
              </a:solidFill>
            </a:endParaRPr>
          </a:p>
        </p:txBody>
      </p:sp>
      <p:pic>
        <p:nvPicPr>
          <p:cNvPr id="1229" name="Google Shape;1229;gcfd970bf0d_0_526"/>
          <p:cNvPicPr preferRelativeResize="0"/>
          <p:nvPr/>
        </p:nvPicPr>
        <p:blipFill>
          <a:blip r:embed="rId4">
            <a:alphaModFix/>
          </a:blip>
          <a:stretch>
            <a:fillRect/>
          </a:stretch>
        </p:blipFill>
        <p:spPr>
          <a:xfrm>
            <a:off x="182875" y="3428988"/>
            <a:ext cx="11887201" cy="43532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gcfd970bf0d_0_601"/>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236" name="Google Shape;1236;gcfd970bf0d_0_601"/>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do-while Statements</a:t>
            </a:r>
            <a:endParaRPr/>
          </a:p>
          <a:p>
            <a:pPr indent="-342900" lvl="1" marL="914400" rtl="0" algn="l">
              <a:spcBef>
                <a:spcPts val="0"/>
              </a:spcBef>
              <a:spcAft>
                <a:spcPts val="0"/>
              </a:spcAft>
              <a:buSzPts val="1800"/>
              <a:buChar char="○"/>
            </a:pPr>
            <a:r>
              <a:rPr lang="en-US"/>
              <a:t>A do-while statement should have the following form:</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US"/>
              <a:t>switch Statements</a:t>
            </a:r>
            <a:endParaRPr/>
          </a:p>
          <a:p>
            <a:pPr indent="-342900" lvl="1" marL="914400" rtl="0" algn="l">
              <a:spcBef>
                <a:spcPts val="0"/>
              </a:spcBef>
              <a:spcAft>
                <a:spcPts val="0"/>
              </a:spcAft>
              <a:buSzPts val="1800"/>
              <a:buChar char="○"/>
            </a:pPr>
            <a:r>
              <a:rPr lang="en-US"/>
              <a:t>A switch statement should have the following form:</a:t>
            </a:r>
            <a:endParaRPr/>
          </a:p>
        </p:txBody>
      </p:sp>
      <p:sp>
        <p:nvSpPr>
          <p:cNvPr id="1237" name="Google Shape;1237;gcfd970bf0d_0_60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38" name="Google Shape;1238;gcfd970bf0d_0_601"/>
          <p:cNvPicPr preferRelativeResize="0"/>
          <p:nvPr/>
        </p:nvPicPr>
        <p:blipFill>
          <a:blip r:embed="rId3">
            <a:alphaModFix/>
          </a:blip>
          <a:stretch>
            <a:fillRect/>
          </a:stretch>
        </p:blipFill>
        <p:spPr>
          <a:xfrm>
            <a:off x="167100" y="2073238"/>
            <a:ext cx="11857802" cy="708400"/>
          </a:xfrm>
          <a:prstGeom prst="rect">
            <a:avLst/>
          </a:prstGeom>
          <a:noFill/>
          <a:ln>
            <a:noFill/>
          </a:ln>
        </p:spPr>
      </p:pic>
      <p:pic>
        <p:nvPicPr>
          <p:cNvPr id="1239" name="Google Shape;1239;gcfd970bf0d_0_601"/>
          <p:cNvPicPr preferRelativeResize="0"/>
          <p:nvPr/>
        </p:nvPicPr>
        <p:blipFill>
          <a:blip r:embed="rId4">
            <a:alphaModFix/>
          </a:blip>
          <a:stretch>
            <a:fillRect/>
          </a:stretch>
        </p:blipFill>
        <p:spPr>
          <a:xfrm>
            <a:off x="167100" y="3757600"/>
            <a:ext cx="11857802" cy="21868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gcfd970bf0d_0_61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Statements</a:t>
            </a:r>
            <a:endParaRPr/>
          </a:p>
        </p:txBody>
      </p:sp>
      <p:sp>
        <p:nvSpPr>
          <p:cNvPr id="1246" name="Google Shape;1246;gcfd970bf0d_0_615"/>
          <p:cNvSpPr txBox="1"/>
          <p:nvPr>
            <p:ph idx="1" type="body"/>
          </p:nvPr>
        </p:nvSpPr>
        <p:spPr>
          <a:xfrm>
            <a:off x="182875" y="1097275"/>
            <a:ext cx="11887200" cy="8973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try-catch Statements</a:t>
            </a:r>
            <a:endParaRPr/>
          </a:p>
          <a:p>
            <a:pPr indent="-342900" lvl="1" marL="914400" rtl="0" algn="l">
              <a:spcBef>
                <a:spcPts val="0"/>
              </a:spcBef>
              <a:spcAft>
                <a:spcPts val="0"/>
              </a:spcAft>
              <a:buSzPts val="1800"/>
              <a:buChar char="○"/>
            </a:pPr>
            <a:r>
              <a:rPr lang="en-US"/>
              <a:t>A try-catch statement should have the following format:</a:t>
            </a:r>
            <a:endParaRPr/>
          </a:p>
        </p:txBody>
      </p:sp>
      <p:sp>
        <p:nvSpPr>
          <p:cNvPr id="1247" name="Google Shape;1247;gcfd970bf0d_0_61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48" name="Google Shape;1248;gcfd970bf0d_0_615"/>
          <p:cNvPicPr preferRelativeResize="0"/>
          <p:nvPr/>
        </p:nvPicPr>
        <p:blipFill>
          <a:blip r:embed="rId3">
            <a:alphaModFix/>
          </a:blip>
          <a:stretch>
            <a:fillRect/>
          </a:stretch>
        </p:blipFill>
        <p:spPr>
          <a:xfrm>
            <a:off x="152400" y="2066575"/>
            <a:ext cx="11887201" cy="1062186"/>
          </a:xfrm>
          <a:prstGeom prst="rect">
            <a:avLst/>
          </a:prstGeom>
          <a:noFill/>
          <a:ln>
            <a:noFill/>
          </a:ln>
        </p:spPr>
      </p:pic>
      <p:sp>
        <p:nvSpPr>
          <p:cNvPr id="1249" name="Google Shape;1249;gcfd970bf0d_0_615"/>
          <p:cNvSpPr txBox="1"/>
          <p:nvPr>
            <p:ph idx="1" type="body"/>
          </p:nvPr>
        </p:nvSpPr>
        <p:spPr>
          <a:xfrm>
            <a:off x="167100" y="3200875"/>
            <a:ext cx="11857800" cy="819600"/>
          </a:xfrm>
          <a:prstGeom prst="rect">
            <a:avLst/>
          </a:prstGeom>
        </p:spPr>
        <p:txBody>
          <a:bodyPr anchorCtr="0" anchor="t" bIns="45700" lIns="91425" spcFirstLastPara="1" rIns="91425" wrap="square" tIns="45700">
            <a:normAutofit lnSpcReduction="10000"/>
          </a:bodyPr>
          <a:lstStyle/>
          <a:p>
            <a:pPr indent="-342900" lvl="1" marL="914400" marR="0" rtl="0" algn="l">
              <a:lnSpc>
                <a:spcPct val="100000"/>
              </a:lnSpc>
              <a:spcBef>
                <a:spcPts val="360"/>
              </a:spcBef>
              <a:spcAft>
                <a:spcPts val="0"/>
              </a:spcAft>
              <a:buSzPts val="1800"/>
              <a:buChar char="○"/>
            </a:pPr>
            <a:r>
              <a:rPr lang="en-US" sz="2400">
                <a:solidFill>
                  <a:srgbClr val="888888"/>
                </a:solidFill>
              </a:rPr>
              <a:t>A try-catch statement may also be followed by finally, which executes regardless of whether or not the try block has completed successfully.</a:t>
            </a:r>
            <a:endParaRPr sz="2400">
              <a:solidFill>
                <a:srgbClr val="888888"/>
              </a:solidFill>
            </a:endParaRPr>
          </a:p>
        </p:txBody>
      </p:sp>
      <p:pic>
        <p:nvPicPr>
          <p:cNvPr id="1250" name="Google Shape;1250;gcfd970bf0d_0_615"/>
          <p:cNvPicPr preferRelativeResize="0"/>
          <p:nvPr/>
        </p:nvPicPr>
        <p:blipFill>
          <a:blip r:embed="rId4">
            <a:alphaModFix/>
          </a:blip>
          <a:stretch>
            <a:fillRect/>
          </a:stretch>
        </p:blipFill>
        <p:spPr>
          <a:xfrm>
            <a:off x="152400" y="4098675"/>
            <a:ext cx="11887201" cy="144527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cfd970bf0d_0_62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White Space</a:t>
            </a:r>
            <a:endParaRPr/>
          </a:p>
        </p:txBody>
      </p:sp>
      <p:sp>
        <p:nvSpPr>
          <p:cNvPr id="1257" name="Google Shape;1257;gcfd970bf0d_0_628"/>
          <p:cNvSpPr txBox="1"/>
          <p:nvPr>
            <p:ph idx="1" type="body"/>
          </p:nvPr>
        </p:nvSpPr>
        <p:spPr>
          <a:xfrm>
            <a:off x="182875" y="1097275"/>
            <a:ext cx="11887200" cy="3340200"/>
          </a:xfrm>
          <a:prstGeom prst="rect">
            <a:avLst/>
          </a:prstGeom>
        </p:spPr>
        <p:txBody>
          <a:bodyPr anchorCtr="0" anchor="t" bIns="45700" lIns="91425" spcFirstLastPara="1" rIns="91425" wrap="square" tIns="45700">
            <a:normAutofit lnSpcReduction="10000"/>
          </a:bodyPr>
          <a:lstStyle/>
          <a:p>
            <a:pPr indent="-330200" lvl="0" marL="457200" rtl="0" algn="l">
              <a:spcBef>
                <a:spcPts val="360"/>
              </a:spcBef>
              <a:spcAft>
                <a:spcPts val="0"/>
              </a:spcAft>
              <a:buSzPts val="1600"/>
              <a:buChar char="●"/>
            </a:pPr>
            <a:r>
              <a:rPr lang="en-US" sz="2400"/>
              <a:t>Blank Lines</a:t>
            </a:r>
            <a:endParaRPr sz="2400"/>
          </a:p>
          <a:p>
            <a:pPr indent="-342900" lvl="1" marL="914400" rtl="0" algn="l">
              <a:spcBef>
                <a:spcPts val="0"/>
              </a:spcBef>
              <a:spcAft>
                <a:spcPts val="0"/>
              </a:spcAft>
              <a:buSzPts val="1800"/>
              <a:buChar char="○"/>
            </a:pPr>
            <a:r>
              <a:rPr lang="en-US"/>
              <a:t>Blank lines improve readability by setting off sections of code that are logically related.</a:t>
            </a:r>
            <a:endParaRPr/>
          </a:p>
          <a:p>
            <a:pPr indent="-342900" lvl="1" marL="914400" rtl="0" algn="l">
              <a:spcBef>
                <a:spcPts val="0"/>
              </a:spcBef>
              <a:spcAft>
                <a:spcPts val="0"/>
              </a:spcAft>
              <a:buSzPts val="1800"/>
              <a:buChar char="○"/>
            </a:pPr>
            <a:r>
              <a:rPr lang="en-US"/>
              <a:t>Two blank lines should always be used in the following circumstances:</a:t>
            </a:r>
            <a:endParaRPr/>
          </a:p>
          <a:p>
            <a:pPr indent="-342900" lvl="2" marL="1371600" rtl="0" algn="l">
              <a:spcBef>
                <a:spcPts val="0"/>
              </a:spcBef>
              <a:spcAft>
                <a:spcPts val="0"/>
              </a:spcAft>
              <a:buSzPts val="1800"/>
              <a:buChar char="■"/>
            </a:pPr>
            <a:r>
              <a:rPr lang="en-US"/>
              <a:t>Between sections of a source file</a:t>
            </a:r>
            <a:endParaRPr/>
          </a:p>
          <a:p>
            <a:pPr indent="-342900" lvl="2" marL="1371600" rtl="0" algn="l">
              <a:spcBef>
                <a:spcPts val="0"/>
              </a:spcBef>
              <a:spcAft>
                <a:spcPts val="0"/>
              </a:spcAft>
              <a:buSzPts val="1800"/>
              <a:buChar char="■"/>
            </a:pPr>
            <a:r>
              <a:rPr lang="en-US"/>
              <a:t>Between class and interface definitions</a:t>
            </a:r>
            <a:endParaRPr/>
          </a:p>
          <a:p>
            <a:pPr indent="-342900" lvl="1" marL="914400" rtl="0" algn="l">
              <a:spcBef>
                <a:spcPts val="0"/>
              </a:spcBef>
              <a:spcAft>
                <a:spcPts val="0"/>
              </a:spcAft>
              <a:buSzPts val="1800"/>
              <a:buChar char="○"/>
            </a:pPr>
            <a:r>
              <a:rPr lang="en-US"/>
              <a:t>One blank line should always be used in the following circumstances:</a:t>
            </a:r>
            <a:endParaRPr/>
          </a:p>
          <a:p>
            <a:pPr indent="-342900" lvl="2" marL="1371600" rtl="0" algn="l">
              <a:spcBef>
                <a:spcPts val="0"/>
              </a:spcBef>
              <a:spcAft>
                <a:spcPts val="0"/>
              </a:spcAft>
              <a:buSzPts val="1800"/>
              <a:buChar char="■"/>
            </a:pPr>
            <a:r>
              <a:rPr lang="en-US"/>
              <a:t>Between methods</a:t>
            </a:r>
            <a:endParaRPr/>
          </a:p>
          <a:p>
            <a:pPr indent="-342900" lvl="2" marL="1371600" rtl="0" algn="l">
              <a:spcBef>
                <a:spcPts val="0"/>
              </a:spcBef>
              <a:spcAft>
                <a:spcPts val="0"/>
              </a:spcAft>
              <a:buSzPts val="1800"/>
              <a:buChar char="■"/>
            </a:pPr>
            <a:r>
              <a:rPr lang="en-US"/>
              <a:t>Between the local variables in a method and its first statement</a:t>
            </a:r>
            <a:endParaRPr/>
          </a:p>
          <a:p>
            <a:pPr indent="-342900" lvl="2" marL="1371600" rtl="0" algn="l">
              <a:spcBef>
                <a:spcPts val="0"/>
              </a:spcBef>
              <a:spcAft>
                <a:spcPts val="0"/>
              </a:spcAft>
              <a:buSzPts val="1800"/>
              <a:buChar char="■"/>
            </a:pPr>
            <a:r>
              <a:rPr lang="en-US"/>
              <a:t>Before a block or single-line comment</a:t>
            </a:r>
            <a:endParaRPr/>
          </a:p>
          <a:p>
            <a:pPr indent="-342900" lvl="2" marL="1371600" rtl="0" algn="l">
              <a:spcBef>
                <a:spcPts val="0"/>
              </a:spcBef>
              <a:spcAft>
                <a:spcPts val="0"/>
              </a:spcAft>
              <a:buSzPts val="1800"/>
              <a:buChar char="■"/>
            </a:pPr>
            <a:r>
              <a:rPr lang="en-US"/>
              <a:t>Between logical sections inside a method to improve readability</a:t>
            </a:r>
            <a:endParaRPr/>
          </a:p>
        </p:txBody>
      </p:sp>
      <p:sp>
        <p:nvSpPr>
          <p:cNvPr id="1258" name="Google Shape;1258;gcfd970bf0d_0_6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59" name="Google Shape;1259;gcfd970bf0d_0_628"/>
          <p:cNvSpPr txBox="1"/>
          <p:nvPr>
            <p:ph idx="1" type="body"/>
          </p:nvPr>
        </p:nvSpPr>
        <p:spPr>
          <a:xfrm>
            <a:off x="118575" y="4437475"/>
            <a:ext cx="11857800" cy="1163400"/>
          </a:xfrm>
          <a:prstGeom prst="rect">
            <a:avLst/>
          </a:prstGeom>
        </p:spPr>
        <p:txBody>
          <a:bodyPr anchorCtr="0" anchor="t" bIns="45700" lIns="91425" spcFirstLastPara="1" rIns="91425" wrap="square" tIns="45700">
            <a:normAutofit lnSpcReduction="10000"/>
          </a:bodyPr>
          <a:lstStyle/>
          <a:p>
            <a:pPr indent="-330200" lvl="0" marL="457200" rtl="0" algn="l">
              <a:spcBef>
                <a:spcPts val="360"/>
              </a:spcBef>
              <a:spcAft>
                <a:spcPts val="0"/>
              </a:spcAft>
              <a:buSzPts val="1600"/>
              <a:buChar char="●"/>
            </a:pPr>
            <a:r>
              <a:rPr lang="en-US" sz="2400"/>
              <a:t>Blank Spaces</a:t>
            </a:r>
            <a:endParaRPr sz="2400"/>
          </a:p>
          <a:p>
            <a:pPr indent="-330200" lvl="1" marL="914400" rtl="0" algn="l">
              <a:spcBef>
                <a:spcPts val="0"/>
              </a:spcBef>
              <a:spcAft>
                <a:spcPts val="0"/>
              </a:spcAft>
              <a:buSzPts val="1600"/>
              <a:buChar char="○"/>
            </a:pPr>
            <a:r>
              <a:rPr lang="en-US" sz="2200"/>
              <a:t>Blank spaces should be used in the following circumstances:</a:t>
            </a:r>
            <a:endParaRPr sz="2200"/>
          </a:p>
          <a:p>
            <a:pPr indent="-330200" lvl="2" marL="1371600" rtl="0" algn="l">
              <a:spcBef>
                <a:spcPts val="0"/>
              </a:spcBef>
              <a:spcAft>
                <a:spcPts val="0"/>
              </a:spcAft>
              <a:buSzPts val="1600"/>
              <a:buChar char="■"/>
            </a:pPr>
            <a:r>
              <a:rPr lang="en-US" sz="2000"/>
              <a:t>A keyword followed by a parenthesis should be separated by a space.</a:t>
            </a:r>
            <a:endParaRPr sz="2000"/>
          </a:p>
        </p:txBody>
      </p:sp>
      <p:pic>
        <p:nvPicPr>
          <p:cNvPr id="1260" name="Google Shape;1260;gcfd970bf0d_0_628"/>
          <p:cNvPicPr preferRelativeResize="0"/>
          <p:nvPr/>
        </p:nvPicPr>
        <p:blipFill rotWithShape="1">
          <a:blip r:embed="rId3">
            <a:alphaModFix/>
          </a:blip>
          <a:srcRect b="21327" l="0" r="12785" t="16109"/>
          <a:stretch/>
        </p:blipFill>
        <p:spPr>
          <a:xfrm>
            <a:off x="182875" y="5600775"/>
            <a:ext cx="11887201" cy="566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cfd970bf0d_0_641"/>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White Space</a:t>
            </a:r>
            <a:endParaRPr/>
          </a:p>
        </p:txBody>
      </p:sp>
      <p:sp>
        <p:nvSpPr>
          <p:cNvPr id="1267" name="Google Shape;1267;gcfd970bf0d_0_64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68" name="Google Shape;1268;gcfd970bf0d_0_641"/>
          <p:cNvSpPr txBox="1"/>
          <p:nvPr>
            <p:ph idx="1" type="body"/>
          </p:nvPr>
        </p:nvSpPr>
        <p:spPr>
          <a:xfrm>
            <a:off x="182875" y="1097275"/>
            <a:ext cx="11887200" cy="1799700"/>
          </a:xfrm>
          <a:prstGeom prst="rect">
            <a:avLst/>
          </a:prstGeom>
        </p:spPr>
        <p:txBody>
          <a:bodyPr anchorCtr="0" anchor="t" bIns="45700" lIns="91425" spcFirstLastPara="1" rIns="91425" wrap="square" tIns="45700">
            <a:normAutofit lnSpcReduction="20000"/>
          </a:bodyPr>
          <a:lstStyle/>
          <a:p>
            <a:pPr indent="-330200" lvl="0" marL="457200" rtl="0" algn="l">
              <a:spcBef>
                <a:spcPts val="360"/>
              </a:spcBef>
              <a:spcAft>
                <a:spcPts val="0"/>
              </a:spcAft>
              <a:buSzPts val="1600"/>
              <a:buChar char="●"/>
            </a:pPr>
            <a:r>
              <a:rPr lang="en-US" sz="2200">
                <a:solidFill>
                  <a:srgbClr val="888888"/>
                </a:solidFill>
              </a:rPr>
              <a:t>Note that a blank space should not be used between a method name and its opening parenthesis. This helps to distinguish keywords from method calls.</a:t>
            </a:r>
            <a:endParaRPr sz="2400"/>
          </a:p>
          <a:p>
            <a:pPr indent="-342900" lvl="2" marL="1371600" marR="0" rtl="0" algn="l">
              <a:lnSpc>
                <a:spcPct val="100000"/>
              </a:lnSpc>
              <a:spcBef>
                <a:spcPts val="0"/>
              </a:spcBef>
              <a:spcAft>
                <a:spcPts val="0"/>
              </a:spcAft>
              <a:buSzPts val="1800"/>
              <a:buChar char="■"/>
            </a:pPr>
            <a:r>
              <a:rPr lang="en-US" sz="2000">
                <a:solidFill>
                  <a:srgbClr val="9E9E9E"/>
                </a:solidFill>
              </a:rPr>
              <a:t>A blank space should appear after commas in argument lists.</a:t>
            </a:r>
            <a:endParaRPr sz="2000">
              <a:solidFill>
                <a:srgbClr val="9E9E9E"/>
              </a:solidFill>
            </a:endParaRPr>
          </a:p>
          <a:p>
            <a:pPr indent="-342900" lvl="2" marL="1371600" marR="0" rtl="0" algn="l">
              <a:lnSpc>
                <a:spcPct val="100000"/>
              </a:lnSpc>
              <a:spcBef>
                <a:spcPts val="0"/>
              </a:spcBef>
              <a:spcAft>
                <a:spcPts val="0"/>
              </a:spcAft>
              <a:buSzPts val="1800"/>
              <a:buChar char="■"/>
            </a:pPr>
            <a:r>
              <a:rPr lang="en-US" sz="2000">
                <a:solidFill>
                  <a:srgbClr val="9E9E9E"/>
                </a:solidFill>
              </a:rPr>
              <a:t>All binary operators except . should be separated from their operands by spaces. Blank spaces should never separate unary operators such as unary minus, increment ("++"), and decrement ("--") from their operands. Example:</a:t>
            </a:r>
            <a:endParaRPr sz="2000">
              <a:solidFill>
                <a:srgbClr val="9E9E9E"/>
              </a:solidFill>
            </a:endParaRPr>
          </a:p>
        </p:txBody>
      </p:sp>
      <p:pic>
        <p:nvPicPr>
          <p:cNvPr id="1269" name="Google Shape;1269;gcfd970bf0d_0_641"/>
          <p:cNvPicPr preferRelativeResize="0"/>
          <p:nvPr/>
        </p:nvPicPr>
        <p:blipFill>
          <a:blip r:embed="rId3">
            <a:alphaModFix/>
          </a:blip>
          <a:stretch>
            <a:fillRect/>
          </a:stretch>
        </p:blipFill>
        <p:spPr>
          <a:xfrm>
            <a:off x="152400" y="2896975"/>
            <a:ext cx="11887201" cy="1323380"/>
          </a:xfrm>
          <a:prstGeom prst="rect">
            <a:avLst/>
          </a:prstGeom>
          <a:noFill/>
          <a:ln>
            <a:noFill/>
          </a:ln>
        </p:spPr>
      </p:pic>
      <p:sp>
        <p:nvSpPr>
          <p:cNvPr id="1270" name="Google Shape;1270;gcfd970bf0d_0_641"/>
          <p:cNvSpPr txBox="1"/>
          <p:nvPr>
            <p:ph idx="1" type="body"/>
          </p:nvPr>
        </p:nvSpPr>
        <p:spPr>
          <a:xfrm>
            <a:off x="167100" y="4350075"/>
            <a:ext cx="11857800" cy="1125000"/>
          </a:xfrm>
          <a:prstGeom prst="rect">
            <a:avLst/>
          </a:prstGeom>
        </p:spPr>
        <p:txBody>
          <a:bodyPr anchorCtr="0" anchor="t" bIns="45700" lIns="91425" spcFirstLastPara="1" rIns="91425" wrap="square" tIns="45700">
            <a:normAutofit lnSpcReduction="10000"/>
          </a:bodyPr>
          <a:lstStyle/>
          <a:p>
            <a:pPr indent="-330200" lvl="0" marL="457200" rtl="0" algn="l">
              <a:spcBef>
                <a:spcPts val="360"/>
              </a:spcBef>
              <a:spcAft>
                <a:spcPts val="0"/>
              </a:spcAft>
              <a:buSzPts val="1600"/>
              <a:buChar char="●"/>
            </a:pPr>
            <a:r>
              <a:rPr lang="en-US" sz="2200">
                <a:solidFill>
                  <a:srgbClr val="888888"/>
                </a:solidFill>
              </a:rPr>
              <a:t>The expressions in a for statement should be separated by blank spaces. Example:</a:t>
            </a:r>
            <a:endParaRPr sz="2200">
              <a:solidFill>
                <a:srgbClr val="888888"/>
              </a:solidFill>
            </a:endParaRPr>
          </a:p>
          <a:p>
            <a:pPr indent="-317500" lvl="1" marL="914400" rtl="0" algn="l">
              <a:spcBef>
                <a:spcPts val="0"/>
              </a:spcBef>
              <a:spcAft>
                <a:spcPts val="0"/>
              </a:spcAft>
              <a:buSzPts val="1400"/>
              <a:buChar char="○"/>
            </a:pPr>
            <a:r>
              <a:rPr lang="en-US" sz="2000">
                <a:solidFill>
                  <a:srgbClr val="888888"/>
                </a:solidFill>
              </a:rPr>
              <a:t>for (expr1; expr2; expr3)</a:t>
            </a:r>
            <a:endParaRPr sz="2000">
              <a:solidFill>
                <a:srgbClr val="888888"/>
              </a:solidFill>
            </a:endParaRPr>
          </a:p>
          <a:p>
            <a:pPr indent="-304800" lvl="2" marL="1371600" rtl="0" algn="l">
              <a:spcBef>
                <a:spcPts val="0"/>
              </a:spcBef>
              <a:spcAft>
                <a:spcPts val="0"/>
              </a:spcAft>
              <a:buSzPts val="1200"/>
              <a:buChar char="■"/>
            </a:pPr>
            <a:r>
              <a:rPr lang="en-US" sz="2000">
                <a:solidFill>
                  <a:srgbClr val="888888"/>
                </a:solidFill>
              </a:rPr>
              <a:t>Casts should be followed by a blank space. Examples:</a:t>
            </a:r>
            <a:endParaRPr sz="2000">
              <a:solidFill>
                <a:srgbClr val="888888"/>
              </a:solidFill>
            </a:endParaRPr>
          </a:p>
        </p:txBody>
      </p:sp>
      <p:pic>
        <p:nvPicPr>
          <p:cNvPr id="1271" name="Google Shape;1271;gcfd970bf0d_0_641"/>
          <p:cNvPicPr preferRelativeResize="0"/>
          <p:nvPr/>
        </p:nvPicPr>
        <p:blipFill>
          <a:blip r:embed="rId4">
            <a:alphaModFix/>
          </a:blip>
          <a:stretch>
            <a:fillRect/>
          </a:stretch>
        </p:blipFill>
        <p:spPr>
          <a:xfrm>
            <a:off x="167100" y="5475075"/>
            <a:ext cx="11857802" cy="4912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gcfd970bf0d_0_66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Naming Conventions</a:t>
            </a:r>
            <a:endParaRPr/>
          </a:p>
        </p:txBody>
      </p:sp>
      <p:sp>
        <p:nvSpPr>
          <p:cNvPr id="1278" name="Google Shape;1278;gcfd970bf0d_0_662"/>
          <p:cNvSpPr txBox="1"/>
          <p:nvPr>
            <p:ph idx="1" type="body"/>
          </p:nvPr>
        </p:nvSpPr>
        <p:spPr>
          <a:xfrm>
            <a:off x="182875" y="1097275"/>
            <a:ext cx="11887200" cy="556800"/>
          </a:xfrm>
          <a:prstGeom prst="rect">
            <a:avLst/>
          </a:prstGeom>
        </p:spPr>
        <p:txBody>
          <a:bodyPr anchorCtr="0" anchor="t" bIns="45700" lIns="91425" spcFirstLastPara="1" rIns="91425" wrap="square" tIns="45700">
            <a:normAutofit fontScale="92500"/>
          </a:bodyPr>
          <a:lstStyle/>
          <a:p>
            <a:pPr indent="0" lvl="0" marL="0" rtl="0" algn="l">
              <a:lnSpc>
                <a:spcPct val="90000"/>
              </a:lnSpc>
              <a:spcBef>
                <a:spcPts val="360"/>
              </a:spcBef>
              <a:spcAft>
                <a:spcPts val="1600"/>
              </a:spcAft>
              <a:buNone/>
            </a:pPr>
            <a:r>
              <a:rPr lang="en-US" sz="1600"/>
              <a:t>Naming conventions make programs more understandable by making them easier to read. They can also give information about the function of the identifier-for example, whether it's a constant, package, or class-which can be helpful in understanding the code.</a:t>
            </a:r>
            <a:endParaRPr sz="1600"/>
          </a:p>
        </p:txBody>
      </p:sp>
      <p:sp>
        <p:nvSpPr>
          <p:cNvPr id="1279" name="Google Shape;1279;gcfd970bf0d_0_66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aphicFrame>
        <p:nvGraphicFramePr>
          <p:cNvPr id="1280" name="Google Shape;1280;gcfd970bf0d_0_662"/>
          <p:cNvGraphicFramePr/>
          <p:nvPr/>
        </p:nvGraphicFramePr>
        <p:xfrm>
          <a:off x="182875" y="1654075"/>
          <a:ext cx="3000000" cy="3000000"/>
        </p:xfrm>
        <a:graphic>
          <a:graphicData uri="http://schemas.openxmlformats.org/drawingml/2006/table">
            <a:tbl>
              <a:tblPr>
                <a:noFill/>
                <a:tableStyleId>{C9BD2F81-E9DC-4337-AF48-49CE926B4B92}</a:tableStyleId>
              </a:tblPr>
              <a:tblGrid>
                <a:gridCol w="1272600"/>
                <a:gridCol w="7866950"/>
                <a:gridCol w="2747650"/>
              </a:tblGrid>
              <a:tr h="234175">
                <a:tc>
                  <a:txBody>
                    <a:bodyPr/>
                    <a:lstStyle/>
                    <a:p>
                      <a:pPr indent="0" lvl="0" marL="0" rtl="0" algn="l">
                        <a:lnSpc>
                          <a:spcPct val="115000"/>
                        </a:lnSpc>
                        <a:spcBef>
                          <a:spcPts val="0"/>
                        </a:spcBef>
                        <a:spcAft>
                          <a:spcPts val="0"/>
                        </a:spcAft>
                        <a:buNone/>
                      </a:pPr>
                      <a:r>
                        <a:rPr b="1" lang="en-US" sz="1000">
                          <a:latin typeface="Calibri"/>
                          <a:ea typeface="Calibri"/>
                          <a:cs typeface="Calibri"/>
                          <a:sym typeface="Calibri"/>
                        </a:rPr>
                        <a:t>Identifier Type</a:t>
                      </a:r>
                      <a:endParaRPr b="1"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1DDDA"/>
                    </a:solidFill>
                  </a:tcPr>
                </a:tc>
                <a:tc>
                  <a:txBody>
                    <a:bodyPr/>
                    <a:lstStyle/>
                    <a:p>
                      <a:pPr indent="0" lvl="0" marL="0" rtl="0" algn="l">
                        <a:lnSpc>
                          <a:spcPct val="115000"/>
                        </a:lnSpc>
                        <a:spcBef>
                          <a:spcPts val="0"/>
                        </a:spcBef>
                        <a:spcAft>
                          <a:spcPts val="0"/>
                        </a:spcAft>
                        <a:buNone/>
                      </a:pPr>
                      <a:r>
                        <a:rPr b="1" lang="en-US" sz="1000">
                          <a:latin typeface="Calibri"/>
                          <a:ea typeface="Calibri"/>
                          <a:cs typeface="Calibri"/>
                          <a:sym typeface="Calibri"/>
                        </a:rPr>
                        <a:t>Rules for Naming</a:t>
                      </a:r>
                      <a:endParaRPr b="1"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1DDDA"/>
                    </a:solidFill>
                  </a:tcPr>
                </a:tc>
                <a:tc>
                  <a:txBody>
                    <a:bodyPr/>
                    <a:lstStyle/>
                    <a:p>
                      <a:pPr indent="0" lvl="0" marL="0" rtl="0" algn="l">
                        <a:lnSpc>
                          <a:spcPct val="115000"/>
                        </a:lnSpc>
                        <a:spcBef>
                          <a:spcPts val="0"/>
                        </a:spcBef>
                        <a:spcAft>
                          <a:spcPts val="0"/>
                        </a:spcAft>
                        <a:buNone/>
                      </a:pPr>
                      <a:r>
                        <a:rPr b="1" lang="en-US" sz="1000">
                          <a:latin typeface="Calibri"/>
                          <a:ea typeface="Calibri"/>
                          <a:cs typeface="Calibri"/>
                          <a:sym typeface="Calibri"/>
                        </a:rPr>
                        <a:t>Examples</a:t>
                      </a:r>
                      <a:endParaRPr b="1" sz="1000">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1DDDA"/>
                    </a:solidFill>
                  </a:tcPr>
                </a:tc>
              </a:tr>
              <a:tr h="8089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Packages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The prefix of a unique package name is always written in all-lowercase ASCII letters and should be one of the top-level domain names, currently com, edu, gov, mil, net, org, or one of the English two-letter codes identifying countries as specified in ISO Standard 3166, 1981.</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Subsequent components of the package name vary according to an organization's own internal naming conventions. Such conventions might specify that certain directory name components be division, department, project, machine, or login names.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com.sun.eng</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com.apple.quicktime.v2</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edu.cmu.cs.bovik.cheese</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57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Classes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Class names should be nouns, in mixed case with the first letter of each internal word capitalized. Try to keep your class names simple and descriptive. Use whole words-avoid acronyms and abbreviations (unless the abbreviation is much more widely used than the long form, such as URL or HTML).</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class Raster;</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class ImageSprite;</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57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Interfaces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Interface names should be capitalized like class names.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interface RasterDelegate;</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interface Storing;</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173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Methods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Methods should be verbs, in mixed case with the first letter lowercase, with the first letter of each internal word capitalized.</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run();</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runFast();</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getBackground();</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837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Variables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Except for variables, all instance, class, and class constants are in mixed case with a lowercase first letter. Internal words start with capital letters. Variable names should not start with underscore _ or dollar sign $ characters, even though both are allowed.</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Variable names should be short yet meaningful. The choice of a variable name should be mnemonic- that is, designed to indicate to the casual observer the intent of its use. One-character variable names should be avoided except for temporary "throwaway" variables. Common names for temporary variables are i, j, k, m, and n for integers; c, d, and e for characters.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Copy</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Copied to Clipboard</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Error: Could not Copy</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int i;</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char c;</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float myWidth;</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17375">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Constants</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The names of variables declared class constants and of ANSI constants should be all uppercase with words separated by underscores ("_"). (ANSI constants should be avoided, for ease of debugging.)</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static final int MIN_WIDTH = 4;</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static final int MAX_WIDTH = 999;</a:t>
                      </a:r>
                      <a:endParaRPr sz="1000">
                        <a:solidFill>
                          <a:srgbClr val="161513"/>
                        </a:solidFill>
                        <a:latin typeface="Calibri"/>
                        <a:ea typeface="Calibri"/>
                        <a:cs typeface="Calibri"/>
                        <a:sym typeface="Calibri"/>
                      </a:endParaRPr>
                    </a:p>
                    <a:p>
                      <a:pPr indent="0" lvl="0" marL="0" rtl="0" algn="l">
                        <a:lnSpc>
                          <a:spcPct val="115000"/>
                        </a:lnSpc>
                        <a:spcBef>
                          <a:spcPts val="0"/>
                        </a:spcBef>
                        <a:spcAft>
                          <a:spcPts val="0"/>
                        </a:spcAft>
                        <a:buNone/>
                      </a:pPr>
                      <a:r>
                        <a:rPr lang="en-US" sz="1000">
                          <a:solidFill>
                            <a:srgbClr val="161513"/>
                          </a:solidFill>
                          <a:latin typeface="Calibri"/>
                          <a:ea typeface="Calibri"/>
                          <a:cs typeface="Calibri"/>
                          <a:sym typeface="Calibri"/>
                        </a:rPr>
                        <a:t>static final int GET_THE_CPU = 1;</a:t>
                      </a:r>
                      <a:endParaRPr sz="1000">
                        <a:solidFill>
                          <a:srgbClr val="161513"/>
                        </a:solidFill>
                        <a:latin typeface="Calibri"/>
                        <a:ea typeface="Calibri"/>
                        <a:cs typeface="Calibri"/>
                        <a:sym typeface="Calibri"/>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cfd970bf0d_0_67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Programming Practices</a:t>
            </a:r>
            <a:endParaRPr/>
          </a:p>
        </p:txBody>
      </p:sp>
      <p:sp>
        <p:nvSpPr>
          <p:cNvPr id="1287" name="Google Shape;1287;gcfd970bf0d_0_673"/>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Providing Access to Instance and Class Variables</a:t>
            </a:r>
            <a:endParaRPr/>
          </a:p>
          <a:p>
            <a:pPr indent="-342900" lvl="1" marL="914400" rtl="0" algn="l">
              <a:spcBef>
                <a:spcPts val="0"/>
              </a:spcBef>
              <a:spcAft>
                <a:spcPts val="0"/>
              </a:spcAft>
              <a:buSzPts val="1800"/>
              <a:buChar char="○"/>
            </a:pPr>
            <a:r>
              <a:rPr lang="en-US"/>
              <a:t>Don't make any instance or class variable public without good reason. Often, instance variables don't need to be explicitly set or gotten-often that happens as a side effect of method calls.</a:t>
            </a:r>
            <a:endParaRPr/>
          </a:p>
          <a:p>
            <a:pPr indent="-342900" lvl="1" marL="914400" rtl="0" algn="l">
              <a:spcBef>
                <a:spcPts val="0"/>
              </a:spcBef>
              <a:spcAft>
                <a:spcPts val="0"/>
              </a:spcAft>
              <a:buSzPts val="1800"/>
              <a:buChar char="○"/>
            </a:pPr>
            <a:r>
              <a:rPr lang="en-US"/>
              <a:t>One example of appropriate public instance variables is the case where the class is essentially a data structure, with no behavior. In other words, if you would have used a struct instead of a class (if Java supported struct), then it's appropriate to make the class's instance variables public.</a:t>
            </a:r>
            <a:endParaRPr/>
          </a:p>
          <a:p>
            <a:pPr indent="-342900" lvl="0" marL="457200" rtl="0" algn="l">
              <a:spcBef>
                <a:spcPts val="0"/>
              </a:spcBef>
              <a:spcAft>
                <a:spcPts val="0"/>
              </a:spcAft>
              <a:buSzPts val="1800"/>
              <a:buChar char="●"/>
            </a:pPr>
            <a:r>
              <a:rPr lang="en-US"/>
              <a:t>Referring to Class Variables and Methods</a:t>
            </a:r>
            <a:endParaRPr/>
          </a:p>
          <a:p>
            <a:pPr indent="-342900" lvl="1" marL="914400" rtl="0" algn="l">
              <a:spcBef>
                <a:spcPts val="0"/>
              </a:spcBef>
              <a:spcAft>
                <a:spcPts val="0"/>
              </a:spcAft>
              <a:buSzPts val="1800"/>
              <a:buChar char="○"/>
            </a:pPr>
            <a:r>
              <a:rPr lang="en-US"/>
              <a:t>Avoid using an object to access a class (static) variable or method. Use a class name instead.</a:t>
            </a:r>
            <a:endParaRPr/>
          </a:p>
        </p:txBody>
      </p:sp>
      <p:sp>
        <p:nvSpPr>
          <p:cNvPr id="1288" name="Google Shape;1288;gcfd970bf0d_0_67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89" name="Google Shape;1289;gcfd970bf0d_0_673"/>
          <p:cNvPicPr preferRelativeResize="0"/>
          <p:nvPr/>
        </p:nvPicPr>
        <p:blipFill>
          <a:blip r:embed="rId3">
            <a:alphaModFix/>
          </a:blip>
          <a:stretch>
            <a:fillRect/>
          </a:stretch>
        </p:blipFill>
        <p:spPr>
          <a:xfrm>
            <a:off x="0" y="5300375"/>
            <a:ext cx="11887350" cy="597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gcfd970bf0d_0_68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Programming Practices</a:t>
            </a:r>
            <a:endParaRPr/>
          </a:p>
        </p:txBody>
      </p:sp>
      <p:sp>
        <p:nvSpPr>
          <p:cNvPr id="1296" name="Google Shape;1296;gcfd970bf0d_0_686"/>
          <p:cNvSpPr txBox="1"/>
          <p:nvPr>
            <p:ph idx="1" type="body"/>
          </p:nvPr>
        </p:nvSpPr>
        <p:spPr>
          <a:xfrm>
            <a:off x="182875" y="1097275"/>
            <a:ext cx="11887200" cy="1477800"/>
          </a:xfrm>
          <a:prstGeom prst="rect">
            <a:avLst/>
          </a:prstGeom>
        </p:spPr>
        <p:txBody>
          <a:bodyPr anchorCtr="0" anchor="t" bIns="45700" lIns="91425" spcFirstLastPara="1" rIns="91425" wrap="square" tIns="45700">
            <a:normAutofit lnSpcReduction="10000"/>
          </a:bodyPr>
          <a:lstStyle/>
          <a:p>
            <a:pPr indent="-304482" lvl="0" marL="457200" rtl="0" algn="l">
              <a:lnSpc>
                <a:spcPct val="80000"/>
              </a:lnSpc>
              <a:spcBef>
                <a:spcPts val="360"/>
              </a:spcBef>
              <a:spcAft>
                <a:spcPts val="0"/>
              </a:spcAft>
              <a:buSzPts val="1195"/>
              <a:buChar char="●"/>
            </a:pPr>
            <a:r>
              <a:rPr lang="en-US" sz="2280"/>
              <a:t>Constants</a:t>
            </a:r>
            <a:endParaRPr sz="2280"/>
          </a:p>
          <a:p>
            <a:pPr indent="-304482" lvl="1" marL="914400" rtl="0" algn="l">
              <a:lnSpc>
                <a:spcPct val="80000"/>
              </a:lnSpc>
              <a:spcBef>
                <a:spcPts val="0"/>
              </a:spcBef>
              <a:spcAft>
                <a:spcPts val="0"/>
              </a:spcAft>
              <a:buSzPts val="1195"/>
              <a:buChar char="○"/>
            </a:pPr>
            <a:r>
              <a:rPr lang="en-US" sz="1660"/>
              <a:t>Numerical constants (literals) should not be coded directly, except for -1, 0, and 1, which can appear in a for loop as counter values.</a:t>
            </a:r>
            <a:endParaRPr sz="1660"/>
          </a:p>
          <a:p>
            <a:pPr indent="-304482" lvl="0" marL="457200" rtl="0" algn="l">
              <a:lnSpc>
                <a:spcPct val="80000"/>
              </a:lnSpc>
              <a:spcBef>
                <a:spcPts val="0"/>
              </a:spcBef>
              <a:spcAft>
                <a:spcPts val="0"/>
              </a:spcAft>
              <a:buSzPts val="1195"/>
              <a:buChar char="●"/>
            </a:pPr>
            <a:r>
              <a:rPr lang="en-US" sz="2280"/>
              <a:t>Variable Assignments</a:t>
            </a:r>
            <a:endParaRPr sz="2280"/>
          </a:p>
          <a:p>
            <a:pPr indent="-304482" lvl="1" marL="914400" rtl="0" algn="l">
              <a:lnSpc>
                <a:spcPct val="80000"/>
              </a:lnSpc>
              <a:spcBef>
                <a:spcPts val="0"/>
              </a:spcBef>
              <a:spcAft>
                <a:spcPts val="0"/>
              </a:spcAft>
              <a:buSzPts val="1195"/>
              <a:buChar char="○"/>
            </a:pPr>
            <a:r>
              <a:rPr lang="en-US" sz="1660"/>
              <a:t>Avoid assigning several variables to the same value in a single statement. It is hard to read. Example:</a:t>
            </a:r>
            <a:endParaRPr sz="1660"/>
          </a:p>
          <a:p>
            <a:pPr indent="-304482" lvl="1" marL="914400" rtl="0" algn="l">
              <a:lnSpc>
                <a:spcPct val="80000"/>
              </a:lnSpc>
              <a:spcBef>
                <a:spcPts val="0"/>
              </a:spcBef>
              <a:spcAft>
                <a:spcPts val="0"/>
              </a:spcAft>
              <a:buSzPts val="1195"/>
              <a:buChar char="○"/>
            </a:pPr>
            <a:r>
              <a:rPr lang="en-US" sz="1660"/>
              <a:t>fooBar.fChar = barFoo.lchar = 'c'; // AVOID!</a:t>
            </a:r>
            <a:endParaRPr sz="1660"/>
          </a:p>
          <a:p>
            <a:pPr indent="-304482" lvl="1" marL="914400" rtl="0" algn="l">
              <a:lnSpc>
                <a:spcPct val="80000"/>
              </a:lnSpc>
              <a:spcBef>
                <a:spcPts val="0"/>
              </a:spcBef>
              <a:spcAft>
                <a:spcPts val="0"/>
              </a:spcAft>
              <a:buSzPts val="1195"/>
              <a:buChar char="○"/>
            </a:pPr>
            <a:r>
              <a:rPr lang="en-US" sz="1660"/>
              <a:t>Do not use the assignment operator in a place where it can be easily confused with the equality operator</a:t>
            </a:r>
            <a:endParaRPr sz="1660"/>
          </a:p>
        </p:txBody>
      </p:sp>
      <p:sp>
        <p:nvSpPr>
          <p:cNvPr id="1297" name="Google Shape;1297;gcfd970bf0d_0_68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98" name="Google Shape;1298;gcfd970bf0d_0_686"/>
          <p:cNvPicPr preferRelativeResize="0"/>
          <p:nvPr/>
        </p:nvPicPr>
        <p:blipFill>
          <a:blip r:embed="rId3">
            <a:alphaModFix/>
          </a:blip>
          <a:stretch>
            <a:fillRect/>
          </a:stretch>
        </p:blipFill>
        <p:spPr>
          <a:xfrm>
            <a:off x="103875" y="3701463"/>
            <a:ext cx="11887201" cy="597843"/>
          </a:xfrm>
          <a:prstGeom prst="rect">
            <a:avLst/>
          </a:prstGeom>
          <a:noFill/>
          <a:ln>
            <a:noFill/>
          </a:ln>
        </p:spPr>
      </p:pic>
      <p:pic>
        <p:nvPicPr>
          <p:cNvPr id="1299" name="Google Shape;1299;gcfd970bf0d_0_686"/>
          <p:cNvPicPr preferRelativeResize="0"/>
          <p:nvPr/>
        </p:nvPicPr>
        <p:blipFill>
          <a:blip r:embed="rId4">
            <a:alphaModFix/>
          </a:blip>
          <a:stretch>
            <a:fillRect/>
          </a:stretch>
        </p:blipFill>
        <p:spPr>
          <a:xfrm>
            <a:off x="152400" y="2575068"/>
            <a:ext cx="11887201" cy="597843"/>
          </a:xfrm>
          <a:prstGeom prst="rect">
            <a:avLst/>
          </a:prstGeom>
          <a:noFill/>
          <a:ln>
            <a:noFill/>
          </a:ln>
        </p:spPr>
      </p:pic>
      <p:sp>
        <p:nvSpPr>
          <p:cNvPr id="1300" name="Google Shape;1300;gcfd970bf0d_0_686"/>
          <p:cNvSpPr txBox="1"/>
          <p:nvPr/>
        </p:nvSpPr>
        <p:spPr>
          <a:xfrm>
            <a:off x="152400" y="3209700"/>
            <a:ext cx="11887200" cy="438600"/>
          </a:xfrm>
          <a:prstGeom prst="rect">
            <a:avLst/>
          </a:prstGeom>
          <a:noFill/>
          <a:ln>
            <a:noFill/>
          </a:ln>
        </p:spPr>
        <p:txBody>
          <a:bodyPr anchorCtr="0" anchor="ctr" bIns="91425" lIns="91425" spcFirstLastPara="1" rIns="91425" wrap="square" tIns="91425">
            <a:spAutoFit/>
          </a:bodyPr>
          <a:lstStyle/>
          <a:p>
            <a:pPr indent="-333375" lvl="1" marL="914400" marR="0" rtl="0" algn="l">
              <a:lnSpc>
                <a:spcPct val="100000"/>
              </a:lnSpc>
              <a:spcBef>
                <a:spcPts val="360"/>
              </a:spcBef>
              <a:spcAft>
                <a:spcPts val="0"/>
              </a:spcAft>
              <a:buClr>
                <a:srgbClr val="888888"/>
              </a:buClr>
              <a:buSzPts val="1650"/>
              <a:buFont typeface="Noto Sans Symbols"/>
              <a:buChar char="○"/>
            </a:pPr>
            <a:r>
              <a:rPr lang="en-US" sz="1650">
                <a:solidFill>
                  <a:srgbClr val="888888"/>
                </a:solidFill>
                <a:latin typeface="Calibri"/>
                <a:ea typeface="Calibri"/>
                <a:cs typeface="Calibri"/>
                <a:sym typeface="Calibri"/>
              </a:rPr>
              <a:t>should be written as</a:t>
            </a:r>
            <a:endParaRPr sz="1650">
              <a:solidFill>
                <a:srgbClr val="888888"/>
              </a:solidFill>
              <a:latin typeface="Calibri"/>
              <a:ea typeface="Calibri"/>
              <a:cs typeface="Calibri"/>
              <a:sym typeface="Calibri"/>
            </a:endParaRPr>
          </a:p>
        </p:txBody>
      </p:sp>
      <p:sp>
        <p:nvSpPr>
          <p:cNvPr id="1301" name="Google Shape;1301;gcfd970bf0d_0_686"/>
          <p:cNvSpPr txBox="1"/>
          <p:nvPr/>
        </p:nvSpPr>
        <p:spPr>
          <a:xfrm>
            <a:off x="103875" y="4352475"/>
            <a:ext cx="11887200" cy="946500"/>
          </a:xfrm>
          <a:prstGeom prst="rect">
            <a:avLst/>
          </a:prstGeom>
          <a:noFill/>
          <a:ln>
            <a:noFill/>
          </a:ln>
        </p:spPr>
        <p:txBody>
          <a:bodyPr anchorCtr="0" anchor="ctr" bIns="91425" lIns="91425" spcFirstLastPara="1" rIns="91425" wrap="square" tIns="91425">
            <a:spAutoFit/>
          </a:bodyPr>
          <a:lstStyle/>
          <a:p>
            <a:pPr indent="-333375" lvl="1" marL="914400" marR="0" rtl="0" algn="l">
              <a:lnSpc>
                <a:spcPct val="100000"/>
              </a:lnSpc>
              <a:spcBef>
                <a:spcPts val="360"/>
              </a:spcBef>
              <a:spcAft>
                <a:spcPts val="0"/>
              </a:spcAft>
              <a:buClr>
                <a:srgbClr val="888888"/>
              </a:buClr>
              <a:buSzPts val="1650"/>
              <a:buFont typeface="Noto Sans Symbols"/>
              <a:buChar char="○"/>
            </a:pPr>
            <a:r>
              <a:rPr lang="en-US" sz="1650">
                <a:solidFill>
                  <a:srgbClr val="888888"/>
                </a:solidFill>
                <a:latin typeface="Calibri"/>
                <a:ea typeface="Calibri"/>
                <a:cs typeface="Calibri"/>
                <a:sym typeface="Calibri"/>
              </a:rPr>
              <a:t>Do not use embedded assignments in an attempt to improve run-time performance. This is the job of the compiler. Example:</a:t>
            </a:r>
            <a:endParaRPr sz="1650">
              <a:solidFill>
                <a:srgbClr val="888888"/>
              </a:solidFill>
              <a:latin typeface="Calibri"/>
              <a:ea typeface="Calibri"/>
              <a:cs typeface="Calibri"/>
              <a:sym typeface="Calibri"/>
            </a:endParaRPr>
          </a:p>
          <a:p>
            <a:pPr indent="-333375" lvl="1" marL="914400" marR="0" rtl="0" algn="l">
              <a:lnSpc>
                <a:spcPct val="100000"/>
              </a:lnSpc>
              <a:spcBef>
                <a:spcPts val="0"/>
              </a:spcBef>
              <a:spcAft>
                <a:spcPts val="0"/>
              </a:spcAft>
              <a:buClr>
                <a:srgbClr val="888888"/>
              </a:buClr>
              <a:buSzPts val="1650"/>
              <a:buFont typeface="Noto Sans Symbols"/>
              <a:buChar char="○"/>
            </a:pPr>
            <a:r>
              <a:rPr b="1" lang="en-US" sz="1650">
                <a:solidFill>
                  <a:srgbClr val="888888"/>
                </a:solidFill>
                <a:latin typeface="Calibri"/>
                <a:ea typeface="Calibri"/>
                <a:cs typeface="Calibri"/>
                <a:sym typeface="Calibri"/>
              </a:rPr>
              <a:t>d = (a = b + c) + r; // AVOID!</a:t>
            </a:r>
            <a:endParaRPr b="1" sz="1650">
              <a:solidFill>
                <a:srgbClr val="888888"/>
              </a:solidFill>
              <a:latin typeface="Calibri"/>
              <a:ea typeface="Calibri"/>
              <a:cs typeface="Calibri"/>
              <a:sym typeface="Calibri"/>
            </a:endParaRPr>
          </a:p>
          <a:p>
            <a:pPr indent="-333375" lvl="1" marL="914400" marR="0" rtl="0" algn="l">
              <a:lnSpc>
                <a:spcPct val="100000"/>
              </a:lnSpc>
              <a:spcBef>
                <a:spcPts val="0"/>
              </a:spcBef>
              <a:spcAft>
                <a:spcPts val="0"/>
              </a:spcAft>
              <a:buClr>
                <a:srgbClr val="888888"/>
              </a:buClr>
              <a:buSzPts val="1650"/>
              <a:buFont typeface="Noto Sans Symbols"/>
              <a:buChar char="○"/>
            </a:pPr>
            <a:r>
              <a:rPr lang="en-US" sz="1650">
                <a:solidFill>
                  <a:srgbClr val="888888"/>
                </a:solidFill>
                <a:latin typeface="Calibri"/>
                <a:ea typeface="Calibri"/>
                <a:cs typeface="Calibri"/>
                <a:sym typeface="Calibri"/>
              </a:rPr>
              <a:t>should be written as</a:t>
            </a:r>
            <a:endParaRPr sz="1650">
              <a:solidFill>
                <a:srgbClr val="888888"/>
              </a:solidFill>
              <a:latin typeface="Calibri"/>
              <a:ea typeface="Calibri"/>
              <a:cs typeface="Calibri"/>
              <a:sym typeface="Calibri"/>
            </a:endParaRPr>
          </a:p>
        </p:txBody>
      </p:sp>
      <p:pic>
        <p:nvPicPr>
          <p:cNvPr id="1302" name="Google Shape;1302;gcfd970bf0d_0_686"/>
          <p:cNvPicPr preferRelativeResize="0"/>
          <p:nvPr/>
        </p:nvPicPr>
        <p:blipFill>
          <a:blip r:embed="rId5">
            <a:alphaModFix/>
          </a:blip>
          <a:stretch>
            <a:fillRect/>
          </a:stretch>
        </p:blipFill>
        <p:spPr>
          <a:xfrm>
            <a:off x="103875" y="5298975"/>
            <a:ext cx="11887201" cy="43532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gcfd970bf0d_0_705"/>
          <p:cNvSpPr txBox="1"/>
          <p:nvPr>
            <p:ph idx="1" type="body"/>
          </p:nvPr>
        </p:nvSpPr>
        <p:spPr>
          <a:xfrm>
            <a:off x="182875" y="1097275"/>
            <a:ext cx="11887200" cy="957600"/>
          </a:xfrm>
          <a:prstGeom prst="rect">
            <a:avLst/>
          </a:prstGeom>
        </p:spPr>
        <p:txBody>
          <a:bodyPr anchorCtr="0" anchor="t" bIns="45700" lIns="91425" spcFirstLastPara="1" rIns="91425" wrap="square" tIns="45700">
            <a:normAutofit/>
          </a:bodyPr>
          <a:lstStyle/>
          <a:p>
            <a:pPr indent="-393700" lvl="0" marL="457200" rtl="0" algn="l">
              <a:lnSpc>
                <a:spcPct val="80000"/>
              </a:lnSpc>
              <a:spcBef>
                <a:spcPts val="360"/>
              </a:spcBef>
              <a:spcAft>
                <a:spcPts val="0"/>
              </a:spcAft>
              <a:buSzPts val="2600"/>
              <a:buChar char="●"/>
            </a:pPr>
            <a:r>
              <a:rPr lang="en-US"/>
              <a:t>Expressions before `?' in the Conditional Operator</a:t>
            </a:r>
            <a:endParaRPr/>
          </a:p>
          <a:p>
            <a:pPr indent="-381000" lvl="1" marL="914400" rtl="0" algn="l">
              <a:lnSpc>
                <a:spcPct val="80000"/>
              </a:lnSpc>
              <a:spcBef>
                <a:spcPts val="0"/>
              </a:spcBef>
              <a:spcAft>
                <a:spcPts val="0"/>
              </a:spcAft>
              <a:buSzPts val="2400"/>
              <a:buChar char="○"/>
            </a:pPr>
            <a:r>
              <a:rPr lang="en-US"/>
              <a:t>If an expression containing a binary operator appears before the ? in the ternary ?: operator, it should be parenthesized</a:t>
            </a:r>
            <a:endParaRPr/>
          </a:p>
        </p:txBody>
      </p:sp>
      <p:sp>
        <p:nvSpPr>
          <p:cNvPr id="1309" name="Google Shape;1309;gcfd970bf0d_0_70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Programming Practices</a:t>
            </a:r>
            <a:endParaRPr/>
          </a:p>
        </p:txBody>
      </p:sp>
      <p:sp>
        <p:nvSpPr>
          <p:cNvPr id="1310" name="Google Shape;1310;gcfd970bf0d_0_70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11" name="Google Shape;1311;gcfd970bf0d_0_705"/>
          <p:cNvSpPr txBox="1"/>
          <p:nvPr>
            <p:ph idx="1" type="body"/>
          </p:nvPr>
        </p:nvSpPr>
        <p:spPr>
          <a:xfrm>
            <a:off x="167100" y="2353650"/>
            <a:ext cx="11857800" cy="957600"/>
          </a:xfrm>
          <a:prstGeom prst="rect">
            <a:avLst/>
          </a:prstGeom>
        </p:spPr>
        <p:txBody>
          <a:bodyPr anchorCtr="0" anchor="t" bIns="45700" lIns="91425" spcFirstLastPara="1" rIns="91425" wrap="square" tIns="45700">
            <a:normAutofit/>
          </a:bodyPr>
          <a:lstStyle/>
          <a:p>
            <a:pPr indent="-393700" lvl="0" marL="457200" rtl="0" algn="l">
              <a:lnSpc>
                <a:spcPct val="80000"/>
              </a:lnSpc>
              <a:spcBef>
                <a:spcPts val="360"/>
              </a:spcBef>
              <a:spcAft>
                <a:spcPts val="0"/>
              </a:spcAft>
              <a:buSzPts val="2600"/>
              <a:buChar char="●"/>
            </a:pPr>
            <a:r>
              <a:rPr lang="en-US"/>
              <a:t>Special Comments</a:t>
            </a:r>
            <a:endParaRPr/>
          </a:p>
          <a:p>
            <a:pPr indent="-381000" lvl="1" marL="914400" rtl="0" algn="l">
              <a:lnSpc>
                <a:spcPct val="80000"/>
              </a:lnSpc>
              <a:spcBef>
                <a:spcPts val="0"/>
              </a:spcBef>
              <a:spcAft>
                <a:spcPts val="0"/>
              </a:spcAft>
              <a:buSzPts val="2400"/>
              <a:buChar char="○"/>
            </a:pPr>
            <a:r>
              <a:rPr lang="en-US"/>
              <a:t>Use </a:t>
            </a:r>
            <a:r>
              <a:rPr b="1" lang="en-US"/>
              <a:t>XXX</a:t>
            </a:r>
            <a:r>
              <a:rPr lang="en-US"/>
              <a:t> in a comment to flag something that is bogus but works. Use </a:t>
            </a:r>
            <a:r>
              <a:rPr b="1" lang="en-US"/>
              <a:t>FIXME</a:t>
            </a:r>
            <a:r>
              <a:rPr lang="en-US"/>
              <a:t> to flag something that is bogus and broken.</a:t>
            </a:r>
            <a:endParaRPr/>
          </a:p>
        </p:txBody>
      </p:sp>
      <p:pic>
        <p:nvPicPr>
          <p:cNvPr id="1312" name="Google Shape;1312;gcfd970bf0d_0_705"/>
          <p:cNvPicPr preferRelativeResize="0"/>
          <p:nvPr/>
        </p:nvPicPr>
        <p:blipFill>
          <a:blip r:embed="rId3">
            <a:alphaModFix/>
          </a:blip>
          <a:stretch>
            <a:fillRect/>
          </a:stretch>
        </p:blipFill>
        <p:spPr>
          <a:xfrm>
            <a:off x="152400" y="2054875"/>
            <a:ext cx="11887201" cy="21475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cfd970bf0d_0_74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Code Examples</a:t>
            </a:r>
            <a:endParaRPr/>
          </a:p>
        </p:txBody>
      </p:sp>
      <p:sp>
        <p:nvSpPr>
          <p:cNvPr id="1319" name="Google Shape;1319;gcfd970bf0d_0_74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Java Source File Example</a:t>
            </a:r>
            <a:endParaRPr/>
          </a:p>
          <a:p>
            <a:pPr indent="-342900" lvl="1" marL="914400" rtl="0" algn="l">
              <a:spcBef>
                <a:spcPts val="0"/>
              </a:spcBef>
              <a:spcAft>
                <a:spcPts val="0"/>
              </a:spcAft>
              <a:buSzPts val="1800"/>
              <a:buChar char="○"/>
            </a:pPr>
            <a:r>
              <a:rPr lang="en-US"/>
              <a:t>Here is the </a:t>
            </a:r>
            <a:r>
              <a:rPr lang="en-US" u="sng">
                <a:solidFill>
                  <a:schemeClr val="hlink"/>
                </a:solidFill>
                <a:hlinkClick r:id="rId3"/>
              </a:rPr>
              <a:t>example</a:t>
            </a:r>
            <a:r>
              <a:rPr lang="en-US"/>
              <a:t> shows how to format a Java source file containing a single public class. Interfaces are formatted similarly.</a:t>
            </a:r>
            <a:endParaRPr/>
          </a:p>
        </p:txBody>
      </p:sp>
      <p:sp>
        <p:nvSpPr>
          <p:cNvPr id="1320" name="Google Shape;1320;gcfd970bf0d_0_74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fc5095af6c_0_31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A Wrapper class is a class whose object wraps or contains primitive data types. When we create an object to a wrapper class, it contains a field and in this field, we can store primitive data types. In other words, we can wrap a primitive value into a wrapper class object.</a:t>
            </a:r>
            <a:endParaRPr/>
          </a:p>
          <a:p>
            <a:pPr indent="-393700" lvl="0" marL="457200" rtl="0" algn="l">
              <a:lnSpc>
                <a:spcPct val="100000"/>
              </a:lnSpc>
              <a:spcBef>
                <a:spcPts val="0"/>
              </a:spcBef>
              <a:spcAft>
                <a:spcPts val="0"/>
              </a:spcAft>
              <a:buSzPts val="2600"/>
              <a:buFont typeface="Verdana"/>
              <a:buChar char="●"/>
            </a:pPr>
            <a:r>
              <a:rPr b="1" lang="en-US"/>
              <a:t>Need of Wrapper Classes:</a:t>
            </a:r>
            <a:r>
              <a:rPr lang="en-US"/>
              <a:t> Change the value in Method, Serialization,Synchronization,java.util package,Collection Framework</a:t>
            </a:r>
            <a:endParaRPr/>
          </a:p>
          <a:p>
            <a:pPr indent="-393700" lvl="0" marL="457200" rtl="0" algn="l">
              <a:lnSpc>
                <a:spcPct val="100000"/>
              </a:lnSpc>
              <a:spcBef>
                <a:spcPts val="0"/>
              </a:spcBef>
              <a:spcAft>
                <a:spcPts val="0"/>
              </a:spcAft>
              <a:buSzPts val="2600"/>
              <a:buFont typeface="Verdana"/>
              <a:buChar char="●"/>
            </a:pPr>
            <a:r>
              <a:rPr b="1" lang="en-US"/>
              <a:t>Autoboxing:</a:t>
            </a:r>
            <a:r>
              <a:rPr lang="en-US"/>
              <a:t> Automatic conversion of primitive types to the object of their corresponding wrapper classes is known as autoboxing. For example – conversion of int to Integer, long to Long, double to Double etc.</a:t>
            </a:r>
            <a:endParaRPr/>
          </a:p>
          <a:p>
            <a:pPr indent="-393700" lvl="0" marL="457200" rtl="0" algn="l">
              <a:lnSpc>
                <a:spcPct val="100000"/>
              </a:lnSpc>
              <a:spcBef>
                <a:spcPts val="0"/>
              </a:spcBef>
              <a:spcAft>
                <a:spcPts val="0"/>
              </a:spcAft>
              <a:buSzPts val="2600"/>
              <a:buFont typeface="Verdana"/>
              <a:buChar char="●"/>
            </a:pPr>
            <a:r>
              <a:rPr b="1" lang="en-US"/>
              <a:t>Unboxing:</a:t>
            </a:r>
            <a:r>
              <a:rPr lang="en-US"/>
              <a:t> It is just the reverse process of autoboxing. Automatically converting an object of a wrapper class to its corresponding primitive type is known as unboxing. For example – conversion of Integer to int, Long to long, Double to double, etc.</a:t>
            </a:r>
            <a:endParaRPr/>
          </a:p>
        </p:txBody>
      </p:sp>
      <p:sp>
        <p:nvSpPr>
          <p:cNvPr id="208" name="Google Shape;208;gfc5095af6c_0_314"/>
          <p:cNvSpPr txBox="1"/>
          <p:nvPr>
            <p:ph type="title"/>
          </p:nvPr>
        </p:nvSpPr>
        <p:spPr>
          <a:xfrm>
            <a:off x="152405"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Auto-boxing and Unboxing and Wrapper Class</a:t>
            </a:r>
            <a:endParaRPr/>
          </a:p>
        </p:txBody>
      </p:sp>
      <p:sp>
        <p:nvSpPr>
          <p:cNvPr id="209" name="Google Shape;209;gfc5095af6c_0_31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g10336a77381_0_19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327" name="Google Shape;1327;g10336a77381_0_192"/>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93700" lvl="0" marL="457200" rtl="0" algn="l">
              <a:lnSpc>
                <a:spcPct val="80000"/>
              </a:lnSpc>
              <a:spcBef>
                <a:spcPts val="0"/>
              </a:spcBef>
              <a:spcAft>
                <a:spcPts val="0"/>
              </a:spcAft>
              <a:buSzPts val="2600"/>
              <a:buFont typeface="Calibri"/>
              <a:buChar char="●"/>
            </a:pPr>
            <a:r>
              <a:rPr lang="en-US" u="sng">
                <a:solidFill>
                  <a:schemeClr val="hlink"/>
                </a:solidFill>
                <a:hlinkClick r:id="rId3"/>
              </a:rPr>
              <a:t>10 Java Core Best Practices Every Java Programmer Should Know</a:t>
            </a:r>
            <a:r>
              <a:rPr lang="en-US"/>
              <a:t>	</a:t>
            </a:r>
            <a:endParaRPr/>
          </a:p>
          <a:p>
            <a:pPr indent="-416560" lvl="0" marL="457200" rtl="0" algn="l">
              <a:lnSpc>
                <a:spcPct val="80000"/>
              </a:lnSpc>
              <a:spcBef>
                <a:spcPts val="0"/>
              </a:spcBef>
              <a:spcAft>
                <a:spcPts val="0"/>
              </a:spcAft>
              <a:buSzPts val="2960"/>
              <a:buChar char="●"/>
            </a:pPr>
            <a:r>
              <a:rPr lang="en-US"/>
              <a:t>Create the calculator program with 2 operations: Addition and Subtraction and follow the java best </a:t>
            </a:r>
            <a:r>
              <a:rPr lang="en-US"/>
              <a:t>practices</a:t>
            </a:r>
            <a:r>
              <a:rPr lang="en-US"/>
              <a:t> and coding standards.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g10974d41e10_1_84"/>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334" name="Google Shape;1334;g10974d41e10_1_84"/>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200"/>
              </a:spcBef>
              <a:spcAft>
                <a:spcPts val="0"/>
              </a:spcAft>
              <a:buSzPts val="2400"/>
              <a:buFont typeface="Calibri"/>
              <a:buChar char="●"/>
            </a:pPr>
            <a:r>
              <a:rPr lang="en-US"/>
              <a:t>Summery best</a:t>
            </a:r>
            <a:r>
              <a:rPr lang="en-US">
                <a:uFill>
                  <a:noFill/>
                </a:uFill>
                <a:hlinkClick r:id="rId3"/>
              </a:rPr>
              <a:t> </a:t>
            </a:r>
            <a:r>
              <a:rPr lang="en-US" u="sng">
                <a:hlinkClick r:id="rId4"/>
              </a:rPr>
              <a:t>code practice</a:t>
            </a:r>
            <a:endParaRPr u="sng"/>
          </a:p>
          <a:p>
            <a:pPr indent="-381000" lvl="0" marL="457200" rtl="0" algn="l">
              <a:lnSpc>
                <a:spcPct val="115000"/>
              </a:lnSpc>
              <a:spcBef>
                <a:spcPts val="0"/>
              </a:spcBef>
              <a:spcAft>
                <a:spcPts val="0"/>
              </a:spcAft>
              <a:buSzPts val="2400"/>
              <a:buFont typeface="Calibri"/>
              <a:buChar char="●"/>
            </a:pPr>
            <a:r>
              <a:rPr lang="en-US"/>
              <a:t>Clean code</a:t>
            </a:r>
            <a:r>
              <a:rPr lang="en-US">
                <a:uFill>
                  <a:noFill/>
                </a:uFill>
                <a:hlinkClick r:id="rId5"/>
              </a:rPr>
              <a:t> </a:t>
            </a:r>
            <a:r>
              <a:rPr lang="en-US" u="sng">
                <a:hlinkClick r:id="rId6"/>
              </a:rPr>
              <a:t>characteristics</a:t>
            </a:r>
            <a:endParaRPr u="sng"/>
          </a:p>
          <a:p>
            <a:pPr indent="-381000" lvl="0" marL="457200" rtl="0" algn="l">
              <a:lnSpc>
                <a:spcPct val="115000"/>
              </a:lnSpc>
              <a:spcBef>
                <a:spcPts val="0"/>
              </a:spcBef>
              <a:spcAft>
                <a:spcPts val="0"/>
              </a:spcAft>
              <a:buSzPts val="2400"/>
              <a:buFont typeface="Calibri"/>
              <a:buChar char="●"/>
            </a:pPr>
            <a:r>
              <a:rPr lang="en-US"/>
              <a:t>Bug free</a:t>
            </a:r>
            <a:r>
              <a:rPr lang="en-US">
                <a:uFill>
                  <a:noFill/>
                </a:uFill>
                <a:hlinkClick r:id="rId7"/>
              </a:rPr>
              <a:t> </a:t>
            </a:r>
            <a:r>
              <a:rPr lang="en-US" u="sng">
                <a:hlinkClick r:id="rId8"/>
              </a:rPr>
              <a:t>java-code</a:t>
            </a:r>
            <a:endParaRPr u="sng"/>
          </a:p>
          <a:p>
            <a:pPr indent="-381000" lvl="0" marL="457200" rtl="0" algn="l">
              <a:lnSpc>
                <a:spcPct val="115000"/>
              </a:lnSpc>
              <a:spcBef>
                <a:spcPts val="0"/>
              </a:spcBef>
              <a:spcAft>
                <a:spcPts val="0"/>
              </a:spcAft>
              <a:buSzPts val="2400"/>
              <a:buFont typeface="Calibri"/>
              <a:buChar char="●"/>
            </a:pPr>
            <a:r>
              <a:rPr lang="en-US"/>
              <a:t>Name, Comment etc.</a:t>
            </a:r>
            <a:r>
              <a:rPr lang="en-US">
                <a:uFill>
                  <a:noFill/>
                </a:uFill>
                <a:hlinkClick r:id="rId9"/>
              </a:rPr>
              <a:t> </a:t>
            </a:r>
            <a:r>
              <a:rPr lang="en-US" u="sng">
                <a:hlinkClick r:id="rId10"/>
              </a:rPr>
              <a:t>rule book</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107f28a56b1_0_6"/>
          <p:cNvSpPr txBox="1"/>
          <p:nvPr>
            <p:ph type="ctrTitle"/>
          </p:nvPr>
        </p:nvSpPr>
        <p:spPr>
          <a:xfrm>
            <a:off x="182880" y="26670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Junit</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g10336a77381_0_19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- 13</a:t>
            </a:r>
            <a:endParaRPr sz="5200"/>
          </a:p>
        </p:txBody>
      </p:sp>
      <p:sp>
        <p:nvSpPr>
          <p:cNvPr id="1347" name="Google Shape;1347;g10336a77381_0_199"/>
          <p:cNvSpPr txBox="1"/>
          <p:nvPr>
            <p:ph idx="1" type="subTitle"/>
          </p:nvPr>
        </p:nvSpPr>
        <p:spPr>
          <a:xfrm>
            <a:off x="182875" y="382587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dk1"/>
              </a:buClr>
              <a:buSzPts val="1100"/>
              <a:buNone/>
            </a:pPr>
            <a:r>
              <a:rPr lang="en-US"/>
              <a:t>Unit Testing and Junit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g10336a77381_0_206"/>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Unit Testing and Junit</a:t>
            </a:r>
            <a:endParaRPr/>
          </a:p>
        </p:txBody>
      </p:sp>
      <p:sp>
        <p:nvSpPr>
          <p:cNvPr id="1354" name="Google Shape;1354;g10336a77381_0_206"/>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52425" lvl="0" marL="457200" rtl="0" algn="l">
              <a:spcBef>
                <a:spcPts val="0"/>
              </a:spcBef>
              <a:spcAft>
                <a:spcPts val="0"/>
              </a:spcAft>
              <a:buSzPts val="1950"/>
              <a:buFont typeface="Calibri"/>
              <a:buChar char="●"/>
            </a:pPr>
            <a:r>
              <a:rPr lang="en-US" sz="1950"/>
              <a:t>What is Unit testing</a:t>
            </a:r>
            <a:endParaRPr sz="1950"/>
          </a:p>
          <a:p>
            <a:pPr indent="-352425" lvl="0" marL="457200" rtl="0" algn="l">
              <a:spcBef>
                <a:spcPts val="0"/>
              </a:spcBef>
              <a:spcAft>
                <a:spcPts val="0"/>
              </a:spcAft>
              <a:buSzPts val="1950"/>
              <a:buFont typeface="Calibri"/>
              <a:buChar char="●"/>
            </a:pPr>
            <a:r>
              <a:rPr lang="en-US" sz="1950"/>
              <a:t>Purpose of the unit tests</a:t>
            </a:r>
            <a:endParaRPr sz="1950"/>
          </a:p>
          <a:p>
            <a:pPr indent="-352425" lvl="0" marL="457200" rtl="0" algn="l">
              <a:spcBef>
                <a:spcPts val="0"/>
              </a:spcBef>
              <a:spcAft>
                <a:spcPts val="0"/>
              </a:spcAft>
              <a:buSzPts val="1950"/>
              <a:buFont typeface="Calibri"/>
              <a:buChar char="●"/>
            </a:pPr>
            <a:r>
              <a:rPr lang="en-US" sz="1950"/>
              <a:t>Testing terminology</a:t>
            </a:r>
            <a:endParaRPr sz="1950"/>
          </a:p>
          <a:p>
            <a:pPr indent="-352425" lvl="0" marL="457200" rtl="0" algn="l">
              <a:spcBef>
                <a:spcPts val="0"/>
              </a:spcBef>
              <a:spcAft>
                <a:spcPts val="0"/>
              </a:spcAft>
              <a:buSzPts val="1950"/>
              <a:buFont typeface="Calibri"/>
              <a:buChar char="●"/>
            </a:pPr>
            <a:r>
              <a:rPr lang="en-US" sz="1950"/>
              <a:t>Junit annotations</a:t>
            </a:r>
            <a:endParaRPr sz="1950"/>
          </a:p>
          <a:p>
            <a:pPr indent="-352425" lvl="0" marL="457200" rtl="0" algn="l">
              <a:spcBef>
                <a:spcPts val="0"/>
              </a:spcBef>
              <a:spcAft>
                <a:spcPts val="0"/>
              </a:spcAft>
              <a:buSzPts val="1950"/>
              <a:buFont typeface="Calibri"/>
              <a:buChar char="●"/>
            </a:pPr>
            <a:r>
              <a:rPr lang="en-US" sz="1950"/>
              <a:t>Assert class</a:t>
            </a:r>
            <a:endParaRPr sz="1950"/>
          </a:p>
          <a:p>
            <a:pPr indent="-352425" lvl="0" marL="457200" rtl="0" algn="l">
              <a:spcBef>
                <a:spcPts val="0"/>
              </a:spcBef>
              <a:spcAft>
                <a:spcPts val="0"/>
              </a:spcAft>
              <a:buSzPts val="1950"/>
              <a:buFont typeface="Calibri"/>
              <a:buChar char="●"/>
            </a:pPr>
            <a:r>
              <a:rPr lang="en-US" sz="1950"/>
              <a:t>Jar Files for Junit framework</a:t>
            </a:r>
            <a:endParaRPr sz="1950"/>
          </a:p>
          <a:p>
            <a:pPr indent="-352425" lvl="0" marL="457200" rtl="0" algn="l">
              <a:spcBef>
                <a:spcPts val="0"/>
              </a:spcBef>
              <a:spcAft>
                <a:spcPts val="1600"/>
              </a:spcAft>
              <a:buSzPts val="1950"/>
              <a:buFont typeface="Calibri"/>
              <a:buChar char="●"/>
            </a:pPr>
            <a:r>
              <a:rPr lang="en-US" sz="1950"/>
              <a:t>Junit Coding standards</a:t>
            </a:r>
            <a:endParaRPr sz="195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g10336a77381_0_843"/>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A unit test is a way of testing a unit - the smallest piece of code that can be logically isolated in a system.</a:t>
            </a:r>
            <a:endParaRPr/>
          </a:p>
          <a:p>
            <a:pPr indent="-393700" lvl="0" marL="457200" rtl="0" algn="l">
              <a:lnSpc>
                <a:spcPct val="100000"/>
              </a:lnSpc>
              <a:spcBef>
                <a:spcPts val="0"/>
              </a:spcBef>
              <a:spcAft>
                <a:spcPts val="0"/>
              </a:spcAft>
              <a:buSzPts val="2600"/>
              <a:buFont typeface="Calibri"/>
              <a:buChar char="●"/>
            </a:pPr>
            <a:r>
              <a:rPr lang="en-US"/>
              <a:t>A unit test is a piece of code written by a developer that executes a specific functionality in the code to be tested and asserts a certain behavior or state.</a:t>
            </a:r>
            <a:endParaRPr/>
          </a:p>
          <a:p>
            <a:pPr indent="-393700" lvl="0" marL="457200" rtl="0" algn="l">
              <a:lnSpc>
                <a:spcPct val="100000"/>
              </a:lnSpc>
              <a:spcBef>
                <a:spcPts val="0"/>
              </a:spcBef>
              <a:spcAft>
                <a:spcPts val="0"/>
              </a:spcAft>
              <a:buSzPts val="2600"/>
              <a:buFont typeface="Calibri"/>
              <a:buChar char="●"/>
            </a:pPr>
            <a:r>
              <a:rPr lang="en-US"/>
              <a:t>In most programming languages, that is a function, a subroutine, a method or property.</a:t>
            </a:r>
            <a:endParaRPr/>
          </a:p>
          <a:p>
            <a:pPr indent="-393700" lvl="0" marL="457200" rtl="0" algn="l">
              <a:lnSpc>
                <a:spcPct val="100000"/>
              </a:lnSpc>
              <a:spcBef>
                <a:spcPts val="0"/>
              </a:spcBef>
              <a:spcAft>
                <a:spcPts val="0"/>
              </a:spcAft>
              <a:buSzPts val="2600"/>
              <a:buFont typeface="Calibri"/>
              <a:buChar char="●"/>
            </a:pPr>
            <a:r>
              <a:rPr lang="en-US"/>
              <a:t>Generally programmers implement the unit tests</a:t>
            </a:r>
            <a:endParaRPr/>
          </a:p>
        </p:txBody>
      </p:sp>
      <p:sp>
        <p:nvSpPr>
          <p:cNvPr id="1361" name="Google Shape;1361;g10336a77381_0_84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is Unit testing</a:t>
            </a:r>
            <a:endParaRPr/>
          </a:p>
        </p:txBody>
      </p:sp>
      <p:sp>
        <p:nvSpPr>
          <p:cNvPr id="1362" name="Google Shape;1362;g10336a77381_0_84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10336a77381_0_851"/>
          <p:cNvSpPr txBox="1"/>
          <p:nvPr>
            <p:ph idx="1" type="body"/>
          </p:nvPr>
        </p:nvSpPr>
        <p:spPr>
          <a:xfrm>
            <a:off x="2590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To identify software regressions introduced by changes in the source code</a:t>
            </a:r>
            <a:endParaRPr/>
          </a:p>
          <a:p>
            <a:pPr indent="-393700" lvl="0" marL="457200" rtl="0" algn="l">
              <a:lnSpc>
                <a:spcPct val="100000"/>
              </a:lnSpc>
              <a:spcBef>
                <a:spcPts val="0"/>
              </a:spcBef>
              <a:spcAft>
                <a:spcPts val="0"/>
              </a:spcAft>
              <a:buSzPts val="2600"/>
              <a:buFont typeface="Calibri"/>
              <a:buChar char="●"/>
            </a:pPr>
            <a:r>
              <a:rPr lang="en-US"/>
              <a:t>It helps the developer to avoid breaking existing code during development activities</a:t>
            </a:r>
            <a:endParaRPr/>
          </a:p>
        </p:txBody>
      </p:sp>
      <p:sp>
        <p:nvSpPr>
          <p:cNvPr id="1369" name="Google Shape;1369;g10336a77381_0_851"/>
          <p:cNvSpPr txBox="1"/>
          <p:nvPr>
            <p:ph type="title"/>
          </p:nvPr>
        </p:nvSpPr>
        <p:spPr>
          <a:xfrm>
            <a:off x="152405"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Purpose of the unit tests</a:t>
            </a:r>
            <a:endParaRPr/>
          </a:p>
        </p:txBody>
      </p:sp>
      <p:sp>
        <p:nvSpPr>
          <p:cNvPr id="1370" name="Google Shape;1370;g10336a77381_0_85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10336a77381_0_85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The code which is tested is typically called the code under test. If you are testing an application, this is called the application under test.</a:t>
            </a:r>
            <a:endParaRPr/>
          </a:p>
        </p:txBody>
      </p:sp>
      <p:sp>
        <p:nvSpPr>
          <p:cNvPr id="1377" name="Google Shape;1377;g10336a77381_0_85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Testing terminology</a:t>
            </a:r>
            <a:endParaRPr/>
          </a:p>
        </p:txBody>
      </p:sp>
      <p:sp>
        <p:nvSpPr>
          <p:cNvPr id="1378" name="Google Shape;1378;g10336a77381_0_85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10336a77381_0_87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Junit annotations</a:t>
            </a:r>
            <a:endParaRPr/>
          </a:p>
        </p:txBody>
      </p:sp>
      <p:graphicFrame>
        <p:nvGraphicFramePr>
          <p:cNvPr id="1385" name="Google Shape;1385;g10336a77381_0_870"/>
          <p:cNvGraphicFramePr/>
          <p:nvPr/>
        </p:nvGraphicFramePr>
        <p:xfrm>
          <a:off x="127488" y="1173463"/>
          <a:ext cx="3000000" cy="3000000"/>
        </p:xfrm>
        <a:graphic>
          <a:graphicData uri="http://schemas.openxmlformats.org/drawingml/2006/table">
            <a:tbl>
              <a:tblPr>
                <a:noFill/>
                <a:tableStyleId>{B7846B5F-3A59-4698-AB61-B1FA9420790C}</a:tableStyleId>
              </a:tblPr>
              <a:tblGrid>
                <a:gridCol w="2550800"/>
                <a:gridCol w="9307000"/>
              </a:tblGrid>
              <a:tr h="1035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@Test</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Identifies a method as a test method.</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1035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@Before</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Executed before each test. It is used to prepare the test environment (e.g., read input data, initialize the class).</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1682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@After</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Executed after each test. It is used to cleanup the test environment (e.g., delete temporary data, restore defaults). It can also save memory by cleaning up expensive memory structures.</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1682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@BeforeClass</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Executed once, before the start of all tests. It is used to perform time intensive activities, for example, to connect to a database. Methods marked with this annotation need to be defined as </a:t>
                      </a:r>
                      <a:r>
                        <a:rPr lang="en-US" sz="1150" u="none" cap="none" strike="noStrike">
                          <a:solidFill>
                            <a:srgbClr val="FFFFFF"/>
                          </a:solidFill>
                          <a:latin typeface="Calibri"/>
                          <a:ea typeface="Calibri"/>
                          <a:cs typeface="Calibri"/>
                          <a:sym typeface="Calibri"/>
                        </a:rPr>
                        <a:t>static</a:t>
                      </a:r>
                      <a:r>
                        <a:rPr lang="en-US" sz="1200" u="none" cap="none" strike="noStrike">
                          <a:solidFill>
                            <a:srgbClr val="FFFFFF"/>
                          </a:solidFill>
                          <a:latin typeface="Calibri"/>
                          <a:ea typeface="Calibri"/>
                          <a:cs typeface="Calibri"/>
                          <a:sym typeface="Calibri"/>
                        </a:rPr>
                        <a:t> to work with JUnit.</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1682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@AfterClass</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Executed once, after all tests have been finished. It is used to perform clean-up activities, for example, to disconnect from a database. Methods annotated with this annotation need to be defined as </a:t>
                      </a:r>
                      <a:r>
                        <a:rPr lang="en-US" sz="1150" u="none" cap="none" strike="noStrike">
                          <a:solidFill>
                            <a:srgbClr val="FFFFFF"/>
                          </a:solidFill>
                          <a:latin typeface="Calibri"/>
                          <a:ea typeface="Calibri"/>
                          <a:cs typeface="Calibri"/>
                          <a:sym typeface="Calibri"/>
                        </a:rPr>
                        <a:t>static</a:t>
                      </a:r>
                      <a:r>
                        <a:rPr lang="en-US" sz="1200" u="none" cap="none" strike="noStrike">
                          <a:solidFill>
                            <a:srgbClr val="FFFFFF"/>
                          </a:solidFill>
                          <a:latin typeface="Calibri"/>
                          <a:ea typeface="Calibri"/>
                          <a:cs typeface="Calibri"/>
                          <a:sym typeface="Calibri"/>
                        </a:rPr>
                        <a:t> to work with JUnit.</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232925">
                <a:tc>
                  <a:txBody>
                    <a:bodyPr/>
                    <a:lstStyle/>
                    <a:p>
                      <a:pPr indent="0" lvl="0" marL="0" marR="0" rtl="0" algn="l">
                        <a:lnSpc>
                          <a:spcPct val="158000"/>
                        </a:lnSpc>
                        <a:spcBef>
                          <a:spcPts val="0"/>
                        </a:spcBef>
                        <a:spcAft>
                          <a:spcPts val="0"/>
                        </a:spcAft>
                        <a:buClr>
                          <a:srgbClr val="000000"/>
                        </a:buClr>
                        <a:buSzPts val="1150"/>
                        <a:buFont typeface="Arial"/>
                        <a:buNone/>
                      </a:pPr>
                      <a:r>
                        <a:rPr b="1" lang="en-US" sz="1150" u="none" cap="none" strike="noStrike">
                          <a:solidFill>
                            <a:srgbClr val="FFFFFF"/>
                          </a:solidFill>
                          <a:latin typeface="Calibri"/>
                          <a:ea typeface="Calibri"/>
                          <a:cs typeface="Calibri"/>
                          <a:sym typeface="Calibri"/>
                        </a:rPr>
                        <a:t>@Ignore</a:t>
                      </a:r>
                      <a:r>
                        <a:rPr b="1" lang="en-US" sz="1200" u="none" cap="none" strike="noStrike">
                          <a:solidFill>
                            <a:srgbClr val="FFFFFF"/>
                          </a:solidFill>
                          <a:latin typeface="Calibri"/>
                          <a:ea typeface="Calibri"/>
                          <a:cs typeface="Calibri"/>
                          <a:sym typeface="Calibri"/>
                        </a:rPr>
                        <a:t> or </a:t>
                      </a:r>
                      <a:r>
                        <a:rPr b="1" lang="en-US" sz="1150" u="none" cap="none" strike="noStrike">
                          <a:solidFill>
                            <a:srgbClr val="FFFFFF"/>
                          </a:solidFill>
                          <a:latin typeface="Calibri"/>
                          <a:ea typeface="Calibri"/>
                          <a:cs typeface="Calibri"/>
                          <a:sym typeface="Calibri"/>
                        </a:rPr>
                        <a:t>@Ignore("Why disabled")</a:t>
                      </a:r>
                      <a:endParaRPr b="1" sz="115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Clr>
                          <a:srgbClr val="000000"/>
                        </a:buClr>
                        <a:buSzPts val="1200"/>
                        <a:buFont typeface="Arial"/>
                        <a:buNone/>
                      </a:pPr>
                      <a:r>
                        <a:rPr lang="en-US" sz="1200" u="none" cap="none" strike="noStrike">
                          <a:solidFill>
                            <a:srgbClr val="FFFFFF"/>
                          </a:solidFill>
                          <a:latin typeface="Calibri"/>
                          <a:ea typeface="Calibri"/>
                          <a:cs typeface="Calibri"/>
                          <a:sym typeface="Calibri"/>
                        </a:rPr>
                        <a:t>Marks that the test should be disabled. This is useful when the underlying code has been changed and the test case has not yet been adapted. Or if the execution time of this test is too long to be included. It is best practice to provide the optional description, why the test is disabled.</a:t>
                      </a:r>
                      <a:endParaRPr sz="1200" u="none" cap="none" strike="noStrike">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232925">
                <a:tc>
                  <a:txBody>
                    <a:bodyPr/>
                    <a:lstStyle/>
                    <a:p>
                      <a:pPr indent="0" lvl="0" marL="0" marR="0" rtl="0" algn="l">
                        <a:lnSpc>
                          <a:spcPct val="158000"/>
                        </a:lnSpc>
                        <a:spcBef>
                          <a:spcPts val="0"/>
                        </a:spcBef>
                        <a:spcAft>
                          <a:spcPts val="0"/>
                        </a:spcAft>
                        <a:buNone/>
                      </a:pPr>
                      <a:r>
                        <a:rPr b="1" lang="en-US" sz="1150">
                          <a:solidFill>
                            <a:srgbClr val="FFFFFF"/>
                          </a:solidFill>
                          <a:latin typeface="Calibri"/>
                          <a:ea typeface="Calibri"/>
                          <a:cs typeface="Calibri"/>
                          <a:sym typeface="Calibri"/>
                        </a:rPr>
                        <a:t>@Test (expected = Exception.class)</a:t>
                      </a:r>
                      <a:endParaRPr b="1" sz="1150">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None/>
                      </a:pPr>
                      <a:r>
                        <a:rPr lang="en-US" sz="1200">
                          <a:solidFill>
                            <a:srgbClr val="FFFFFF"/>
                          </a:solidFill>
                          <a:latin typeface="Calibri"/>
                          <a:ea typeface="Calibri"/>
                          <a:cs typeface="Calibri"/>
                          <a:sym typeface="Calibri"/>
                        </a:rPr>
                        <a:t>Fails if the method does not throw the named exception.</a:t>
                      </a:r>
                      <a:endParaRPr sz="1200">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r h="232925">
                <a:tc>
                  <a:txBody>
                    <a:bodyPr/>
                    <a:lstStyle/>
                    <a:p>
                      <a:pPr indent="0" lvl="0" marL="0" marR="0" rtl="0" algn="l">
                        <a:lnSpc>
                          <a:spcPct val="158000"/>
                        </a:lnSpc>
                        <a:spcBef>
                          <a:spcPts val="0"/>
                        </a:spcBef>
                        <a:spcAft>
                          <a:spcPts val="0"/>
                        </a:spcAft>
                        <a:buNone/>
                      </a:pPr>
                      <a:r>
                        <a:rPr b="1" lang="en-US" sz="1150">
                          <a:solidFill>
                            <a:srgbClr val="FFFFFF"/>
                          </a:solidFill>
                          <a:latin typeface="Calibri"/>
                          <a:ea typeface="Calibri"/>
                          <a:cs typeface="Calibri"/>
                          <a:sym typeface="Calibri"/>
                        </a:rPr>
                        <a:t>@Test(timeout=100)</a:t>
                      </a:r>
                      <a:endParaRPr b="1" sz="1150">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c>
                  <a:txBody>
                    <a:bodyPr/>
                    <a:lstStyle/>
                    <a:p>
                      <a:pPr indent="0" lvl="0" marL="0" marR="0" rtl="0" algn="l">
                        <a:lnSpc>
                          <a:spcPct val="158000"/>
                        </a:lnSpc>
                        <a:spcBef>
                          <a:spcPts val="0"/>
                        </a:spcBef>
                        <a:spcAft>
                          <a:spcPts val="0"/>
                        </a:spcAft>
                        <a:buNone/>
                      </a:pPr>
                      <a:r>
                        <a:rPr lang="en-US" sz="1200">
                          <a:solidFill>
                            <a:srgbClr val="FFFFFF"/>
                          </a:solidFill>
                          <a:latin typeface="Calibri"/>
                          <a:ea typeface="Calibri"/>
                          <a:cs typeface="Calibri"/>
                          <a:sym typeface="Calibri"/>
                        </a:rPr>
                        <a:t>Fails if the method takes longer than 100 milliseconds.</a:t>
                      </a:r>
                      <a:endParaRPr sz="1200">
                        <a:solidFill>
                          <a:srgbClr val="FFFFFF"/>
                        </a:solidFill>
                        <a:latin typeface="Calibri"/>
                        <a:ea typeface="Calibri"/>
                        <a:cs typeface="Calibri"/>
                        <a:sym typeface="Calibri"/>
                      </a:endParaRPr>
                    </a:p>
                  </a:txBody>
                  <a:tcPr marT="85725" marB="85725" marR="95250" marL="95250">
                    <a:lnL cap="flat" cmpd="sng" w="9525">
                      <a:solidFill>
                        <a:srgbClr val="DEDEDE"/>
                      </a:solidFill>
                      <a:prstDash val="solid"/>
                      <a:round/>
                      <a:headEnd len="sm" w="sm" type="none"/>
                      <a:tailEnd len="sm" w="sm" type="none"/>
                    </a:lnL>
                    <a:lnR cap="flat" cmpd="sng" w="9525">
                      <a:solidFill>
                        <a:srgbClr val="DEDEDE"/>
                      </a:solidFill>
                      <a:prstDash val="solid"/>
                      <a:round/>
                      <a:headEnd len="sm" w="sm" type="none"/>
                      <a:tailEnd len="sm" w="sm" type="none"/>
                    </a:lnR>
                    <a:lnT cap="flat" cmpd="sng" w="9525">
                      <a:solidFill>
                        <a:srgbClr val="DEDEDE"/>
                      </a:solidFill>
                      <a:prstDash val="solid"/>
                      <a:round/>
                      <a:headEnd len="sm" w="sm" type="none"/>
                      <a:tailEnd len="sm" w="sm" type="none"/>
                    </a:lnT>
                    <a:lnB cap="flat" cmpd="sng" w="9525">
                      <a:solidFill>
                        <a:srgbClr val="DEDEDE"/>
                      </a:solidFill>
                      <a:prstDash val="solid"/>
                      <a:round/>
                      <a:headEnd len="sm" w="sm" type="none"/>
                      <a:tailEnd len="sm" w="sm" type="none"/>
                    </a:lnB>
                  </a:tcPr>
                </a:tc>
              </a:tr>
            </a:tbl>
          </a:graphicData>
        </a:graphic>
      </p:graphicFrame>
      <p:sp>
        <p:nvSpPr>
          <p:cNvPr id="1386" name="Google Shape;1386;g10336a77381_0_87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10336a77381_0_886"/>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The org.junit.Assert class provides methods to assert the program logic.</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US"/>
              <a:t>The common methods of Assert class are as follows:</a:t>
            </a:r>
            <a:endParaRPr/>
          </a:p>
          <a:p>
            <a:pPr indent="-393700" lvl="0" marL="457200" rtl="0" algn="l">
              <a:lnSpc>
                <a:spcPct val="100000"/>
              </a:lnSpc>
              <a:spcBef>
                <a:spcPts val="0"/>
              </a:spcBef>
              <a:spcAft>
                <a:spcPts val="0"/>
              </a:spcAft>
              <a:buSzPts val="2600"/>
              <a:buFont typeface="Verdana"/>
              <a:buChar char="●"/>
            </a:pPr>
            <a:r>
              <a:rPr b="1" lang="en-US"/>
              <a:t>void assertEquals(boolean expected,boolean actual):</a:t>
            </a:r>
            <a:r>
              <a:rPr lang="en-US"/>
              <a:t> checks that two primitives/objects are equal. It is overloaded.</a:t>
            </a:r>
            <a:endParaRPr/>
          </a:p>
          <a:p>
            <a:pPr indent="-393700" lvl="0" marL="457200" rtl="0" algn="l">
              <a:lnSpc>
                <a:spcPct val="100000"/>
              </a:lnSpc>
              <a:spcBef>
                <a:spcPts val="0"/>
              </a:spcBef>
              <a:spcAft>
                <a:spcPts val="0"/>
              </a:spcAft>
              <a:buSzPts val="2600"/>
              <a:buFont typeface="Verdana"/>
              <a:buChar char="●"/>
            </a:pPr>
            <a:r>
              <a:rPr b="1" lang="en-US"/>
              <a:t>void assertTrue(boolean condition):</a:t>
            </a:r>
            <a:r>
              <a:rPr lang="en-US"/>
              <a:t> checks that a condition is true.</a:t>
            </a:r>
            <a:endParaRPr/>
          </a:p>
          <a:p>
            <a:pPr indent="-393700" lvl="0" marL="457200" rtl="0" algn="l">
              <a:lnSpc>
                <a:spcPct val="100000"/>
              </a:lnSpc>
              <a:spcBef>
                <a:spcPts val="0"/>
              </a:spcBef>
              <a:spcAft>
                <a:spcPts val="0"/>
              </a:spcAft>
              <a:buSzPts val="2600"/>
              <a:buFont typeface="Verdana"/>
              <a:buChar char="●"/>
            </a:pPr>
            <a:r>
              <a:rPr b="1" lang="en-US"/>
              <a:t>void assertFalse(boolean condition):</a:t>
            </a:r>
            <a:r>
              <a:rPr lang="en-US"/>
              <a:t> checks that a condition is false.</a:t>
            </a:r>
            <a:endParaRPr/>
          </a:p>
          <a:p>
            <a:pPr indent="-393700" lvl="0" marL="457200" rtl="0" algn="l">
              <a:lnSpc>
                <a:spcPct val="100000"/>
              </a:lnSpc>
              <a:spcBef>
                <a:spcPts val="0"/>
              </a:spcBef>
              <a:spcAft>
                <a:spcPts val="0"/>
              </a:spcAft>
              <a:buSzPts val="2600"/>
              <a:buFont typeface="Verdana"/>
              <a:buChar char="●"/>
            </a:pPr>
            <a:r>
              <a:rPr b="1" lang="en-US"/>
              <a:t>void assertNull(Object obj):</a:t>
            </a:r>
            <a:r>
              <a:rPr lang="en-US"/>
              <a:t> checks that object is null.</a:t>
            </a:r>
            <a:endParaRPr/>
          </a:p>
          <a:p>
            <a:pPr indent="-393700" lvl="0" marL="457200" rtl="0" algn="l">
              <a:lnSpc>
                <a:spcPct val="100000"/>
              </a:lnSpc>
              <a:spcBef>
                <a:spcPts val="0"/>
              </a:spcBef>
              <a:spcAft>
                <a:spcPts val="0"/>
              </a:spcAft>
              <a:buSzPts val="2600"/>
              <a:buFont typeface="Verdana"/>
              <a:buChar char="●"/>
            </a:pPr>
            <a:r>
              <a:rPr b="1" lang="en-US"/>
              <a:t>void assertNotNull(Object obj):</a:t>
            </a:r>
            <a:r>
              <a:rPr lang="en-US"/>
              <a:t> checks that object is not null.</a:t>
            </a:r>
            <a:endParaRPr/>
          </a:p>
        </p:txBody>
      </p:sp>
      <p:sp>
        <p:nvSpPr>
          <p:cNvPr id="1393" name="Google Shape;1393;g10336a77381_0_88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Assert class</a:t>
            </a:r>
            <a:endParaRPr/>
          </a:p>
        </p:txBody>
      </p:sp>
      <p:sp>
        <p:nvSpPr>
          <p:cNvPr id="1394" name="Google Shape;1394;g10336a77381_0_88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fc5095af6c_0_32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Auto-boxing and Unboxing and Wrapper Class</a:t>
            </a:r>
            <a:endParaRPr/>
          </a:p>
        </p:txBody>
      </p:sp>
      <p:pic>
        <p:nvPicPr>
          <p:cNvPr id="216" name="Google Shape;216;gfc5095af6c_0_323"/>
          <p:cNvPicPr preferRelativeResize="0"/>
          <p:nvPr/>
        </p:nvPicPr>
        <p:blipFill rotWithShape="1">
          <a:blip r:embed="rId3">
            <a:alphaModFix/>
          </a:blip>
          <a:srcRect b="8003" l="0" r="43075" t="0"/>
          <a:stretch/>
        </p:blipFill>
        <p:spPr>
          <a:xfrm>
            <a:off x="182875" y="1097275"/>
            <a:ext cx="6648300" cy="5070000"/>
          </a:xfrm>
          <a:prstGeom prst="rect">
            <a:avLst/>
          </a:prstGeom>
          <a:noFill/>
          <a:ln>
            <a:noFill/>
          </a:ln>
        </p:spPr>
      </p:pic>
      <p:sp>
        <p:nvSpPr>
          <p:cNvPr id="217" name="Google Shape;217;gfc5095af6c_0_32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10336a77381_0_89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You need to load junit4.jar and hamcrest-core.jar files in your IDE in order to use the annotations and assert class methods. Click </a:t>
            </a:r>
            <a:r>
              <a:rPr lang="en-US" u="sng">
                <a:solidFill>
                  <a:schemeClr val="hlink"/>
                </a:solidFill>
                <a:hlinkClick r:id="rId3"/>
              </a:rPr>
              <a:t>here</a:t>
            </a:r>
            <a:r>
              <a:rPr lang="en-US"/>
              <a:t>/</a:t>
            </a:r>
            <a:r>
              <a:rPr lang="en-US" u="sng">
                <a:solidFill>
                  <a:schemeClr val="hlink"/>
                </a:solidFill>
                <a:hlinkClick r:id="rId4"/>
              </a:rPr>
              <a:t>here</a:t>
            </a:r>
            <a:r>
              <a:rPr lang="en-US"/>
              <a:t> to download the required jar files.</a:t>
            </a:r>
            <a:endParaRPr/>
          </a:p>
        </p:txBody>
      </p:sp>
      <p:sp>
        <p:nvSpPr>
          <p:cNvPr id="1401" name="Google Shape;1401;g10336a77381_0_89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Jar Files for Junit framework</a:t>
            </a:r>
            <a:endParaRPr/>
          </a:p>
        </p:txBody>
      </p:sp>
      <p:sp>
        <p:nvSpPr>
          <p:cNvPr id="1402" name="Google Shape;1402;g10336a77381_0_89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10336a77381_0_90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Junit Coding standards</a:t>
            </a:r>
            <a:endParaRPr/>
          </a:p>
        </p:txBody>
      </p:sp>
      <p:pic>
        <p:nvPicPr>
          <p:cNvPr id="1409" name="Google Shape;1409;g10336a77381_0_907"/>
          <p:cNvPicPr preferRelativeResize="0"/>
          <p:nvPr/>
        </p:nvPicPr>
        <p:blipFill rotWithShape="1">
          <a:blip r:embed="rId3">
            <a:alphaModFix/>
          </a:blip>
          <a:srcRect b="0" l="0" r="0" t="0"/>
          <a:stretch/>
        </p:blipFill>
        <p:spPr>
          <a:xfrm>
            <a:off x="182875" y="1173475"/>
            <a:ext cx="11887201" cy="5069999"/>
          </a:xfrm>
          <a:prstGeom prst="rect">
            <a:avLst/>
          </a:prstGeom>
          <a:noFill/>
          <a:ln>
            <a:noFill/>
          </a:ln>
        </p:spPr>
      </p:pic>
      <p:sp>
        <p:nvSpPr>
          <p:cNvPr id="1410" name="Google Shape;1410;g10336a77381_0_90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g10974d41e10_1_91"/>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1417" name="Google Shape;1417;g10974d41e10_1_91"/>
          <p:cNvSpPr txBox="1"/>
          <p:nvPr>
            <p:ph idx="1" type="subTitle"/>
          </p:nvPr>
        </p:nvSpPr>
        <p:spPr>
          <a:xfrm>
            <a:off x="184950" y="37827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https://10.0.1.212:8443/download/attachments/168337085/Junit.zip?version=1&amp;modificationDate=1637564912631&amp;api=v2</a:t>
            </a:r>
            <a:endParaRPr/>
          </a:p>
          <a:p>
            <a:pPr indent="-381000" lvl="0" marL="457200" rtl="0" algn="l">
              <a:spcBef>
                <a:spcPts val="0"/>
              </a:spcBef>
              <a:spcAft>
                <a:spcPts val="0"/>
              </a:spcAft>
              <a:buSzPts val="2400"/>
              <a:buChar char="●"/>
            </a:pPr>
            <a:r>
              <a:rPr lang="en-US"/>
              <a:t>Import the above attached Junit.zip project into the eclipse.</a:t>
            </a:r>
            <a:endParaRPr/>
          </a:p>
          <a:p>
            <a:pPr indent="-381000" lvl="0" marL="457200" rtl="0" algn="l">
              <a:spcBef>
                <a:spcPts val="0"/>
              </a:spcBef>
              <a:spcAft>
                <a:spcPts val="0"/>
              </a:spcAft>
              <a:buSzPts val="2400"/>
              <a:buChar char="●"/>
            </a:pPr>
            <a:r>
              <a:rPr lang="en-US"/>
              <a:t>Add Testcases (positive and negative) for all the methods present in Helper.java</a:t>
            </a:r>
            <a:endParaRPr/>
          </a:p>
          <a:p>
            <a:pPr indent="-381000" lvl="0" marL="457200" rtl="0" algn="l">
              <a:spcBef>
                <a:spcPts val="0"/>
              </a:spcBef>
              <a:spcAft>
                <a:spcPts val="0"/>
              </a:spcAft>
              <a:buSzPts val="2400"/>
              <a:buChar char="●"/>
            </a:pPr>
            <a:r>
              <a:rPr lang="en-US"/>
              <a:t>Cover all the methods and conditions as part of code coverage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g10336a77381_0_213"/>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Reference Links</a:t>
            </a:r>
            <a:endParaRPr/>
          </a:p>
        </p:txBody>
      </p:sp>
      <p:sp>
        <p:nvSpPr>
          <p:cNvPr id="1424" name="Google Shape;1424;g10336a77381_0_213"/>
          <p:cNvSpPr txBox="1"/>
          <p:nvPr>
            <p:ph idx="1" type="subTitle"/>
          </p:nvPr>
        </p:nvSpPr>
        <p:spPr>
          <a:xfrm>
            <a:off x="184950" y="37827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a:t>https://www.tutorialspoint.com/junit/index.htm</a:t>
            </a:r>
            <a:endParaRPr/>
          </a:p>
          <a:p>
            <a:pPr indent="-381000" lvl="0" marL="457200" rtl="0" algn="l">
              <a:spcBef>
                <a:spcPts val="0"/>
              </a:spcBef>
              <a:spcAft>
                <a:spcPts val="0"/>
              </a:spcAft>
              <a:buSzPts val="2400"/>
              <a:buChar char="●"/>
            </a:pPr>
            <a:r>
              <a:rPr lang="en-US"/>
              <a:t>https://www.youtube.com/watch?v=o5k9NOR9lrI</a:t>
            </a:r>
            <a:endParaRPr/>
          </a:p>
          <a:p>
            <a:pPr indent="-381000" lvl="0" marL="457200" rtl="0" algn="l">
              <a:spcBef>
                <a:spcPts val="0"/>
              </a:spcBef>
              <a:spcAft>
                <a:spcPts val="0"/>
              </a:spcAft>
              <a:buSzPts val="2400"/>
              <a:buChar char="●"/>
            </a:pPr>
            <a:r>
              <a:rPr lang="en-US"/>
              <a:t>https://www.javatpoint.com/junit-tutorial</a:t>
            </a:r>
            <a:endParaRPr/>
          </a:p>
          <a:p>
            <a:pPr indent="-381000" lvl="0" marL="457200" rtl="0" algn="l">
              <a:spcBef>
                <a:spcPts val="0"/>
              </a:spcBef>
              <a:spcAft>
                <a:spcPts val="0"/>
              </a:spcAft>
              <a:buSzPts val="2400"/>
              <a:buChar char="●"/>
            </a:pPr>
            <a:r>
              <a:rPr lang="en-US"/>
              <a:t>https://dzone.com/articles/junit-tutorial-beginners</a:t>
            </a:r>
            <a:endParaRPr/>
          </a:p>
          <a:p>
            <a:pPr indent="-381000" lvl="0" marL="457200" rtl="0" algn="l">
              <a:spcBef>
                <a:spcPts val="0"/>
              </a:spcBef>
              <a:spcAft>
                <a:spcPts val="0"/>
              </a:spcAft>
              <a:buSzPts val="2400"/>
              <a:buChar char="●"/>
            </a:pPr>
            <a:r>
              <a:rPr lang="en-US" u="sng">
                <a:solidFill>
                  <a:schemeClr val="hlink"/>
                </a:solidFill>
                <a:hlinkClick r:id="rId3"/>
              </a:rPr>
              <a:t>JUnit Best Practices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10336a77381_0_241"/>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- 14</a:t>
            </a:r>
            <a:endParaRPr sz="5200"/>
          </a:p>
        </p:txBody>
      </p:sp>
      <p:sp>
        <p:nvSpPr>
          <p:cNvPr id="1431" name="Google Shape;1431;g10336a77381_0_241"/>
          <p:cNvSpPr txBox="1"/>
          <p:nvPr>
            <p:ph idx="1" type="subTitle"/>
          </p:nvPr>
        </p:nvSpPr>
        <p:spPr>
          <a:xfrm>
            <a:off x="259075" y="39351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dk1"/>
              </a:buClr>
              <a:buSzPts val="1100"/>
              <a:buNone/>
            </a:pPr>
            <a:r>
              <a:rPr lang="en-US"/>
              <a:t>Mockito Framework</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g10336a77381_0_248"/>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Mockito Framework</a:t>
            </a:r>
            <a:endParaRPr/>
          </a:p>
        </p:txBody>
      </p:sp>
      <p:sp>
        <p:nvSpPr>
          <p:cNvPr id="1438" name="Google Shape;1438;g10336a77381_0_248"/>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What is Mockito Framework</a:t>
            </a:r>
            <a:endParaRPr/>
          </a:p>
          <a:p>
            <a:pPr indent="-381000" lvl="0" marL="457200" rtl="0" algn="l">
              <a:spcBef>
                <a:spcPts val="0"/>
              </a:spcBef>
              <a:spcAft>
                <a:spcPts val="0"/>
              </a:spcAft>
              <a:buSzPts val="2400"/>
              <a:buFont typeface="Calibri"/>
              <a:buChar char="●"/>
            </a:pPr>
            <a:r>
              <a:rPr lang="en-US"/>
              <a:t>Adding Mockito to Project</a:t>
            </a:r>
            <a:endParaRPr/>
          </a:p>
          <a:p>
            <a:pPr indent="-381000" lvl="0" marL="457200" rtl="0" algn="l">
              <a:spcBef>
                <a:spcPts val="0"/>
              </a:spcBef>
              <a:spcAft>
                <a:spcPts val="0"/>
              </a:spcAft>
              <a:buSzPts val="2400"/>
              <a:buFont typeface="Calibri"/>
              <a:buChar char="●"/>
            </a:pPr>
            <a:r>
              <a:rPr lang="en-US"/>
              <a:t>Mockito Important Methods</a:t>
            </a:r>
            <a:endParaRPr/>
          </a:p>
          <a:p>
            <a:pPr indent="-381000" lvl="0" marL="457200" rtl="0" algn="l">
              <a:spcBef>
                <a:spcPts val="0"/>
              </a:spcBef>
              <a:spcAft>
                <a:spcPts val="0"/>
              </a:spcAft>
              <a:buSzPts val="2400"/>
              <a:buFont typeface="Calibri"/>
              <a:buChar char="●"/>
            </a:pPr>
            <a:r>
              <a:rPr lang="en-US"/>
              <a:t>Limitation of Mockito Framework</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g10336a77381_0_91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Java based Mocking framework</a:t>
            </a:r>
            <a:endParaRPr/>
          </a:p>
          <a:p>
            <a:pPr indent="-393700" lvl="0" marL="457200" rtl="0" algn="l">
              <a:lnSpc>
                <a:spcPct val="100000"/>
              </a:lnSpc>
              <a:spcBef>
                <a:spcPts val="0"/>
              </a:spcBef>
              <a:spcAft>
                <a:spcPts val="0"/>
              </a:spcAft>
              <a:buSzPts val="2600"/>
              <a:buFont typeface="Calibri"/>
              <a:buChar char="●"/>
            </a:pPr>
            <a:r>
              <a:rPr lang="en-US"/>
              <a:t>Mockito is used to mock interfaces/Classes so that a dummy functionality can be added to a mock interface/class that can be used in unit testing</a:t>
            </a:r>
            <a:endParaRPr/>
          </a:p>
          <a:p>
            <a:pPr indent="-393700" lvl="0" marL="457200" rtl="0" algn="l">
              <a:lnSpc>
                <a:spcPct val="100000"/>
              </a:lnSpc>
              <a:spcBef>
                <a:spcPts val="0"/>
              </a:spcBef>
              <a:spcAft>
                <a:spcPts val="0"/>
              </a:spcAft>
              <a:buSzPts val="2600"/>
              <a:buFont typeface="Calibri"/>
              <a:buChar char="●"/>
            </a:pPr>
            <a:r>
              <a:rPr lang="en-US"/>
              <a:t>Mocking: Mocking is a way to test the functionality of a class in isolation</a:t>
            </a:r>
            <a:endParaRPr/>
          </a:p>
          <a:p>
            <a:pPr indent="-393700" lvl="0" marL="457200" rtl="0" algn="l">
              <a:lnSpc>
                <a:spcPct val="100000"/>
              </a:lnSpc>
              <a:spcBef>
                <a:spcPts val="0"/>
              </a:spcBef>
              <a:spcAft>
                <a:spcPts val="0"/>
              </a:spcAft>
              <a:buSzPts val="2600"/>
              <a:buFont typeface="Calibri"/>
              <a:buChar char="●"/>
            </a:pPr>
            <a:r>
              <a:rPr lang="en-US"/>
              <a:t>Mock objects do the mocking of the real service.</a:t>
            </a:r>
            <a:endParaRPr/>
          </a:p>
          <a:p>
            <a:pPr indent="-393700" lvl="0" marL="457200" rtl="0" algn="l">
              <a:lnSpc>
                <a:spcPct val="100000"/>
              </a:lnSpc>
              <a:spcBef>
                <a:spcPts val="0"/>
              </a:spcBef>
              <a:spcAft>
                <a:spcPts val="0"/>
              </a:spcAft>
              <a:buSzPts val="2600"/>
              <a:buFont typeface="Calibri"/>
              <a:buChar char="●"/>
            </a:pPr>
            <a:r>
              <a:rPr lang="en-US"/>
              <a:t>Mock object is a dummy implementation for an interface or a class</a:t>
            </a:r>
            <a:endParaRPr/>
          </a:p>
        </p:txBody>
      </p:sp>
      <p:sp>
        <p:nvSpPr>
          <p:cNvPr id="1445" name="Google Shape;1445;g10336a77381_0_91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is Mockito Framework</a:t>
            </a:r>
            <a:endParaRPr/>
          </a:p>
        </p:txBody>
      </p:sp>
      <p:sp>
        <p:nvSpPr>
          <p:cNvPr id="1446" name="Google Shape;1446;g10336a77381_0_91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g10336a77381_0_92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Adding Mockito to a project</a:t>
            </a:r>
            <a:endParaRPr/>
          </a:p>
        </p:txBody>
      </p:sp>
      <p:pic>
        <p:nvPicPr>
          <p:cNvPr id="1453" name="Google Shape;1453;g10336a77381_0_927"/>
          <p:cNvPicPr preferRelativeResize="0"/>
          <p:nvPr/>
        </p:nvPicPr>
        <p:blipFill>
          <a:blip r:embed="rId3">
            <a:alphaModFix/>
          </a:blip>
          <a:stretch>
            <a:fillRect/>
          </a:stretch>
        </p:blipFill>
        <p:spPr>
          <a:xfrm>
            <a:off x="167100" y="1097275"/>
            <a:ext cx="11857800" cy="2297925"/>
          </a:xfrm>
          <a:prstGeom prst="rect">
            <a:avLst/>
          </a:prstGeom>
          <a:noFill/>
          <a:ln>
            <a:noFill/>
          </a:ln>
        </p:spPr>
      </p:pic>
      <p:sp>
        <p:nvSpPr>
          <p:cNvPr id="1454" name="Google Shape;1454;g10336a77381_0_92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g10336a77381_0_935"/>
          <p:cNvSpPr txBox="1"/>
          <p:nvPr>
            <p:ph idx="1" type="body"/>
          </p:nvPr>
        </p:nvSpPr>
        <p:spPr>
          <a:xfrm>
            <a:off x="3616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mock() , @mock</a:t>
            </a:r>
            <a:endParaRPr/>
          </a:p>
          <a:p>
            <a:pPr indent="-393700" lvl="0" marL="457200" rtl="0" algn="l">
              <a:lnSpc>
                <a:spcPct val="100000"/>
              </a:lnSpc>
              <a:spcBef>
                <a:spcPts val="0"/>
              </a:spcBef>
              <a:spcAft>
                <a:spcPts val="0"/>
              </a:spcAft>
              <a:buSzPts val="2600"/>
              <a:buFont typeface="Calibri"/>
              <a:buChar char="●"/>
            </a:pPr>
            <a:r>
              <a:rPr lang="en-US"/>
              <a:t>when()</a:t>
            </a:r>
            <a:endParaRPr/>
          </a:p>
          <a:p>
            <a:pPr indent="-393700" lvl="0" marL="457200" rtl="0" algn="l">
              <a:lnSpc>
                <a:spcPct val="100000"/>
              </a:lnSpc>
              <a:spcBef>
                <a:spcPts val="0"/>
              </a:spcBef>
              <a:spcAft>
                <a:spcPts val="0"/>
              </a:spcAft>
              <a:buSzPts val="2600"/>
              <a:buFont typeface="Calibri"/>
              <a:buChar char="●"/>
            </a:pPr>
            <a:r>
              <a:rPr lang="en-US"/>
              <a:t>thenReturn()</a:t>
            </a:r>
            <a:endParaRPr/>
          </a:p>
          <a:p>
            <a:pPr indent="-393700" lvl="0" marL="457200" rtl="0" algn="l">
              <a:lnSpc>
                <a:spcPct val="100000"/>
              </a:lnSpc>
              <a:spcBef>
                <a:spcPts val="0"/>
              </a:spcBef>
              <a:spcAft>
                <a:spcPts val="0"/>
              </a:spcAft>
              <a:buSzPts val="2600"/>
              <a:buFont typeface="Calibri"/>
              <a:buChar char="●"/>
            </a:pPr>
            <a:r>
              <a:rPr lang="en-US"/>
              <a:t>thenThrow()</a:t>
            </a:r>
            <a:endParaRPr/>
          </a:p>
          <a:p>
            <a:pPr indent="-393700" lvl="0" marL="457200" rtl="0" algn="l">
              <a:lnSpc>
                <a:spcPct val="100000"/>
              </a:lnSpc>
              <a:spcBef>
                <a:spcPts val="0"/>
              </a:spcBef>
              <a:spcAft>
                <a:spcPts val="0"/>
              </a:spcAft>
              <a:buSzPts val="2600"/>
              <a:buFont typeface="Calibri"/>
              <a:buChar char="●"/>
            </a:pPr>
            <a:r>
              <a:rPr lang="en-US"/>
              <a:t>verify()</a:t>
            </a:r>
            <a:endParaRPr/>
          </a:p>
          <a:p>
            <a:pPr indent="-393700" lvl="0" marL="457200" rtl="0" algn="l">
              <a:lnSpc>
                <a:spcPct val="100000"/>
              </a:lnSpc>
              <a:spcBef>
                <a:spcPts val="0"/>
              </a:spcBef>
              <a:spcAft>
                <a:spcPts val="0"/>
              </a:spcAft>
              <a:buSzPts val="2600"/>
              <a:buFont typeface="Calibri"/>
              <a:buChar char="●"/>
            </a:pPr>
            <a:r>
              <a:rPr lang="en-US"/>
              <a:t>spy()</a:t>
            </a:r>
            <a:endParaRPr/>
          </a:p>
          <a:p>
            <a:pPr indent="0" lvl="0" marL="0" rtl="0" algn="l">
              <a:lnSpc>
                <a:spcPct val="100000"/>
              </a:lnSpc>
              <a:spcBef>
                <a:spcPts val="0"/>
              </a:spcBef>
              <a:spcAft>
                <a:spcPts val="0"/>
              </a:spcAft>
              <a:buNone/>
            </a:pPr>
            <a:r>
              <a:t/>
            </a:r>
            <a:endParaRPr/>
          </a:p>
        </p:txBody>
      </p:sp>
      <p:sp>
        <p:nvSpPr>
          <p:cNvPr id="1461" name="Google Shape;1461;g10336a77381_0_93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Mockito Important Methods</a:t>
            </a:r>
            <a:endParaRPr/>
          </a:p>
        </p:txBody>
      </p:sp>
      <p:sp>
        <p:nvSpPr>
          <p:cNvPr id="1462" name="Google Shape;1462;g10336a77381_0_93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g10336a77381_0_94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Font typeface="Calibri"/>
              <a:buChar char="●"/>
            </a:pPr>
            <a:r>
              <a:rPr lang="en-US"/>
              <a:t>In Mockito Framework, we can not mock static, final and private methods.</a:t>
            </a:r>
            <a:endParaRPr/>
          </a:p>
          <a:p>
            <a:pPr indent="-393700" lvl="0" marL="457200" marR="0" rtl="0" algn="l">
              <a:lnSpc>
                <a:spcPct val="100000"/>
              </a:lnSpc>
              <a:spcBef>
                <a:spcPts val="0"/>
              </a:spcBef>
              <a:spcAft>
                <a:spcPts val="0"/>
              </a:spcAft>
              <a:buSzPts val="2600"/>
              <a:buFont typeface="Calibri"/>
              <a:buChar char="●"/>
            </a:pPr>
            <a:r>
              <a:rPr lang="en-US"/>
              <a:t>PowerMockito is an extension API to support Mockito.</a:t>
            </a:r>
            <a:endParaRPr/>
          </a:p>
          <a:p>
            <a:pPr indent="-393700" lvl="0" marL="457200" marR="0" rtl="0" algn="l">
              <a:lnSpc>
                <a:spcPct val="100000"/>
              </a:lnSpc>
              <a:spcBef>
                <a:spcPts val="0"/>
              </a:spcBef>
              <a:spcAft>
                <a:spcPts val="0"/>
              </a:spcAft>
              <a:buSzPts val="2600"/>
              <a:buFont typeface="Calibri"/>
              <a:buChar char="●"/>
            </a:pPr>
            <a:r>
              <a:rPr lang="en-US"/>
              <a:t>Power Mockito provides capabilities to work with the Java Reflection API in a simple way to overcome the problems.</a:t>
            </a:r>
            <a:endParaRPr/>
          </a:p>
          <a:p>
            <a:pPr indent="-393700" lvl="0" marL="457200" marR="0" rtl="0" algn="l">
              <a:lnSpc>
                <a:spcPct val="100000"/>
              </a:lnSpc>
              <a:spcBef>
                <a:spcPts val="0"/>
              </a:spcBef>
              <a:spcAft>
                <a:spcPts val="0"/>
              </a:spcAft>
              <a:buSzPts val="2600"/>
              <a:buFont typeface="Calibri"/>
              <a:buChar char="●"/>
            </a:pPr>
            <a:r>
              <a:rPr lang="en-US"/>
              <a:t>Avoid PowerMockito as much as possible.</a:t>
            </a:r>
            <a:endParaRPr/>
          </a:p>
        </p:txBody>
      </p:sp>
      <p:sp>
        <p:nvSpPr>
          <p:cNvPr id="1469" name="Google Shape;1469;g10336a77381_0_94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Limitation of Mockito Framework</a:t>
            </a:r>
            <a:endParaRPr/>
          </a:p>
        </p:txBody>
      </p:sp>
      <p:sp>
        <p:nvSpPr>
          <p:cNvPr id="1470" name="Google Shape;1470;g10336a77381_0_94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fc5095af6c_0_33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Auto-boxing and Unboxing and Wrapper Class</a:t>
            </a:r>
            <a:endParaRPr/>
          </a:p>
        </p:txBody>
      </p:sp>
      <p:pic>
        <p:nvPicPr>
          <p:cNvPr id="224" name="Google Shape;224;gfc5095af6c_0_331"/>
          <p:cNvPicPr preferRelativeResize="0"/>
          <p:nvPr/>
        </p:nvPicPr>
        <p:blipFill rotWithShape="1">
          <a:blip r:embed="rId3">
            <a:alphaModFix/>
          </a:blip>
          <a:srcRect b="6156" l="0" r="52159" t="0"/>
          <a:stretch/>
        </p:blipFill>
        <p:spPr>
          <a:xfrm>
            <a:off x="182875" y="1097275"/>
            <a:ext cx="5566401" cy="5070000"/>
          </a:xfrm>
          <a:prstGeom prst="rect">
            <a:avLst/>
          </a:prstGeom>
          <a:noFill/>
          <a:ln>
            <a:noFill/>
          </a:ln>
        </p:spPr>
      </p:pic>
      <p:sp>
        <p:nvSpPr>
          <p:cNvPr id="225" name="Google Shape;225;gfc5095af6c_0_33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g10336a77381_0_25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477" name="Google Shape;1477;g10336a77381_0_255"/>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a:t>Import the attached </a:t>
            </a:r>
            <a:r>
              <a:rPr lang="en-US" u="sng">
                <a:solidFill>
                  <a:schemeClr val="hlink"/>
                </a:solidFill>
                <a:hlinkClick r:id="rId3"/>
              </a:rPr>
              <a:t>mockitosample.zip</a:t>
            </a:r>
            <a:r>
              <a:rPr lang="en-US"/>
              <a:t> project into the eclipse.</a:t>
            </a:r>
            <a:endParaRPr/>
          </a:p>
          <a:p>
            <a:pPr indent="-381000" lvl="0" marL="457200" rtl="0" algn="l">
              <a:spcBef>
                <a:spcPts val="0"/>
              </a:spcBef>
              <a:spcAft>
                <a:spcPts val="0"/>
              </a:spcAft>
              <a:buSzPts val="2400"/>
              <a:buChar char="●"/>
            </a:pPr>
            <a:r>
              <a:rPr lang="en-US"/>
              <a:t>Write testcases for AuthenticatorApplication class in the handson package.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g10974d41e10_1_101"/>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484" name="Google Shape;1484;g10974d41e10_1_101"/>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https://www.vogella.com/tutorials/Mockito/article.html</a:t>
            </a:r>
            <a:endParaRPr/>
          </a:p>
          <a:p>
            <a:pPr indent="-381000" lvl="0" marL="457200" rtl="0" algn="l">
              <a:spcBef>
                <a:spcPts val="0"/>
              </a:spcBef>
              <a:spcAft>
                <a:spcPts val="0"/>
              </a:spcAft>
              <a:buSzPts val="2400"/>
              <a:buChar char="●"/>
            </a:pPr>
            <a:r>
              <a:rPr lang="en-US" u="sng">
                <a:solidFill>
                  <a:schemeClr val="hlink"/>
                </a:solidFill>
                <a:hlinkClick r:id="rId4"/>
              </a:rPr>
              <a:t>https://www.tutorialspoint.com/mockito/index.htm</a:t>
            </a:r>
            <a:endParaRPr/>
          </a:p>
          <a:p>
            <a:pPr indent="-381000" lvl="0" marL="457200" rtl="0" algn="l">
              <a:spcBef>
                <a:spcPts val="0"/>
              </a:spcBef>
              <a:spcAft>
                <a:spcPts val="0"/>
              </a:spcAft>
              <a:buSzPts val="2400"/>
              <a:buChar char="●"/>
            </a:pPr>
            <a:r>
              <a:rPr lang="en-US" u="sng">
                <a:solidFill>
                  <a:schemeClr val="hlink"/>
                </a:solidFill>
                <a:hlinkClick r:id="rId5"/>
              </a:rPr>
              <a:t>https://www.baeldung.com/mockito-series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g107f28a56b1_0_1"/>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Java Automation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g10336a77381_0_26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- 15</a:t>
            </a:r>
            <a:endParaRPr sz="5200"/>
          </a:p>
        </p:txBody>
      </p:sp>
      <p:sp>
        <p:nvSpPr>
          <p:cNvPr id="1497" name="Google Shape;1497;g10336a77381_0_262"/>
          <p:cNvSpPr txBox="1"/>
          <p:nvPr>
            <p:ph idx="1" type="subTitle"/>
          </p:nvPr>
        </p:nvSpPr>
        <p:spPr>
          <a:xfrm>
            <a:off x="466225" y="38857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t>Introduction to Automation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g10336a77381_0_26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Introduction to Automation</a:t>
            </a:r>
            <a:endParaRPr sz="5200"/>
          </a:p>
        </p:txBody>
      </p:sp>
      <p:sp>
        <p:nvSpPr>
          <p:cNvPr id="1504" name="Google Shape;1504;g10336a77381_0_26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What is Automation?</a:t>
            </a:r>
            <a:endParaRPr/>
          </a:p>
          <a:p>
            <a:pPr indent="-381000" lvl="0" marL="457200" rtl="0" algn="l">
              <a:spcBef>
                <a:spcPts val="0"/>
              </a:spcBef>
              <a:spcAft>
                <a:spcPts val="0"/>
              </a:spcAft>
              <a:buSzPts val="2400"/>
              <a:buFont typeface="Calibri"/>
              <a:buChar char="●"/>
            </a:pPr>
            <a:r>
              <a:rPr lang="en-US"/>
              <a:t>Why Automation?</a:t>
            </a:r>
            <a:endParaRPr/>
          </a:p>
          <a:p>
            <a:pPr indent="-381000" lvl="0" marL="457200" rtl="0" algn="l">
              <a:spcBef>
                <a:spcPts val="0"/>
              </a:spcBef>
              <a:spcAft>
                <a:spcPts val="0"/>
              </a:spcAft>
              <a:buSzPts val="2400"/>
              <a:buFont typeface="Calibri"/>
              <a:buChar char="●"/>
            </a:pPr>
            <a:r>
              <a:rPr lang="en-US"/>
              <a:t>What to Automate?</a:t>
            </a:r>
            <a:endParaRPr/>
          </a:p>
          <a:p>
            <a:pPr indent="-381000" lvl="0" marL="457200" rtl="0" algn="l">
              <a:spcBef>
                <a:spcPts val="0"/>
              </a:spcBef>
              <a:spcAft>
                <a:spcPts val="0"/>
              </a:spcAft>
              <a:buSzPts val="2400"/>
              <a:buFont typeface="Calibri"/>
              <a:buChar char="●"/>
            </a:pPr>
            <a:r>
              <a:rPr lang="en-US"/>
              <a:t>What not to automate?</a:t>
            </a:r>
            <a:endParaRPr/>
          </a:p>
          <a:p>
            <a:pPr indent="-381000" lvl="0" marL="457200" rtl="0" algn="l">
              <a:spcBef>
                <a:spcPts val="0"/>
              </a:spcBef>
              <a:spcAft>
                <a:spcPts val="0"/>
              </a:spcAft>
              <a:buSzPts val="2400"/>
              <a:buFont typeface="Calibri"/>
              <a:buChar char="●"/>
            </a:pPr>
            <a:r>
              <a:rPr lang="en-US"/>
              <a:t>What is Selenium?</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g10336a77381_0_95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Verdana"/>
              <a:buChar char="●"/>
            </a:pPr>
            <a:r>
              <a:rPr b="1" lang="en-US"/>
              <a:t>Automation Testing or Test Automation</a:t>
            </a:r>
            <a:r>
              <a:rPr lang="en-US"/>
              <a:t> is a software testing technique that is performed using special automated testing software tools to execute a test case suite.</a:t>
            </a:r>
            <a:endParaRPr/>
          </a:p>
          <a:p>
            <a:pPr indent="-393700" lvl="0" marL="457200" rtl="0" algn="l">
              <a:lnSpc>
                <a:spcPct val="100000"/>
              </a:lnSpc>
              <a:spcBef>
                <a:spcPts val="0"/>
              </a:spcBef>
              <a:spcAft>
                <a:spcPts val="0"/>
              </a:spcAft>
              <a:buSzPts val="2600"/>
              <a:buFont typeface="Calibri"/>
              <a:buChar char="●"/>
            </a:pPr>
            <a:r>
              <a:rPr lang="en-US"/>
              <a:t>Phases of Automation Testing</a:t>
            </a:r>
            <a:endParaRPr/>
          </a:p>
          <a:p>
            <a:pPr indent="-393700" lvl="1" marL="914400" rtl="0" algn="l">
              <a:lnSpc>
                <a:spcPct val="100000"/>
              </a:lnSpc>
              <a:spcBef>
                <a:spcPts val="0"/>
              </a:spcBef>
              <a:spcAft>
                <a:spcPts val="0"/>
              </a:spcAft>
              <a:buSzPts val="2600"/>
              <a:buFont typeface="Calibri"/>
              <a:buChar char="○"/>
            </a:pPr>
            <a:r>
              <a:rPr lang="en-US" sz="2600"/>
              <a:t>Test Tool Selection</a:t>
            </a:r>
            <a:endParaRPr sz="2600"/>
          </a:p>
          <a:p>
            <a:pPr indent="-393700" lvl="1" marL="914400" rtl="0" algn="l">
              <a:lnSpc>
                <a:spcPct val="100000"/>
              </a:lnSpc>
              <a:spcBef>
                <a:spcPts val="0"/>
              </a:spcBef>
              <a:spcAft>
                <a:spcPts val="0"/>
              </a:spcAft>
              <a:buSzPts val="2600"/>
              <a:buFont typeface="Calibri"/>
              <a:buChar char="○"/>
            </a:pPr>
            <a:r>
              <a:rPr lang="en-US" sz="2600"/>
              <a:t>Define scope of Automation</a:t>
            </a:r>
            <a:endParaRPr sz="2600"/>
          </a:p>
          <a:p>
            <a:pPr indent="-393700" lvl="1" marL="914400" rtl="0" algn="l">
              <a:lnSpc>
                <a:spcPct val="100000"/>
              </a:lnSpc>
              <a:spcBef>
                <a:spcPts val="0"/>
              </a:spcBef>
              <a:spcAft>
                <a:spcPts val="0"/>
              </a:spcAft>
              <a:buSzPts val="2600"/>
              <a:buFont typeface="Calibri"/>
              <a:buChar char="○"/>
            </a:pPr>
            <a:r>
              <a:rPr lang="en-US" sz="2600"/>
              <a:t>Planning, Design and Development</a:t>
            </a:r>
            <a:endParaRPr sz="2600"/>
          </a:p>
          <a:p>
            <a:pPr indent="-393700" lvl="1" marL="914400" rtl="0" algn="l">
              <a:lnSpc>
                <a:spcPct val="100000"/>
              </a:lnSpc>
              <a:spcBef>
                <a:spcPts val="0"/>
              </a:spcBef>
              <a:spcAft>
                <a:spcPts val="0"/>
              </a:spcAft>
              <a:buSzPts val="2600"/>
              <a:buFont typeface="Calibri"/>
              <a:buChar char="○"/>
            </a:pPr>
            <a:r>
              <a:rPr lang="en-US" sz="2600"/>
              <a:t>Test Execution</a:t>
            </a:r>
            <a:endParaRPr sz="2600"/>
          </a:p>
          <a:p>
            <a:pPr indent="-393700" lvl="1" marL="914400" rtl="0" algn="l">
              <a:lnSpc>
                <a:spcPct val="100000"/>
              </a:lnSpc>
              <a:spcBef>
                <a:spcPts val="0"/>
              </a:spcBef>
              <a:spcAft>
                <a:spcPts val="0"/>
              </a:spcAft>
              <a:buSzPts val="2600"/>
              <a:buFont typeface="Calibri"/>
              <a:buChar char="○"/>
            </a:pPr>
            <a:r>
              <a:rPr lang="en-US" sz="2600"/>
              <a:t>Maintenance</a:t>
            </a:r>
            <a:endParaRPr sz="2600"/>
          </a:p>
        </p:txBody>
      </p:sp>
      <p:sp>
        <p:nvSpPr>
          <p:cNvPr id="1511" name="Google Shape;1511;g10336a77381_0_95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is Automation?</a:t>
            </a:r>
            <a:endParaRPr/>
          </a:p>
        </p:txBody>
      </p:sp>
      <p:sp>
        <p:nvSpPr>
          <p:cNvPr id="1512" name="Google Shape;1512;g10336a77381_0_95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g10336a77381_0_96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Why</a:t>
            </a:r>
            <a:r>
              <a:rPr lang="en-US"/>
              <a:t> Automation?</a:t>
            </a:r>
            <a:endParaRPr/>
          </a:p>
        </p:txBody>
      </p:sp>
      <p:pic>
        <p:nvPicPr>
          <p:cNvPr id="1519" name="Google Shape;1519;g10336a77381_0_963"/>
          <p:cNvPicPr preferRelativeResize="0"/>
          <p:nvPr/>
        </p:nvPicPr>
        <p:blipFill>
          <a:blip r:embed="rId3">
            <a:alphaModFix/>
          </a:blip>
          <a:stretch>
            <a:fillRect/>
          </a:stretch>
        </p:blipFill>
        <p:spPr>
          <a:xfrm>
            <a:off x="182875" y="1097275"/>
            <a:ext cx="9374127" cy="4203601"/>
          </a:xfrm>
          <a:prstGeom prst="rect">
            <a:avLst/>
          </a:prstGeom>
          <a:noFill/>
          <a:ln>
            <a:noFill/>
          </a:ln>
        </p:spPr>
      </p:pic>
      <p:sp>
        <p:nvSpPr>
          <p:cNvPr id="1520" name="Google Shape;1520;g10336a77381_0_96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g10336a77381_0_97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Why Automation?</a:t>
            </a:r>
            <a:endParaRPr/>
          </a:p>
        </p:txBody>
      </p:sp>
      <p:pic>
        <p:nvPicPr>
          <p:cNvPr id="1527" name="Google Shape;1527;g10336a77381_0_970"/>
          <p:cNvPicPr preferRelativeResize="0"/>
          <p:nvPr/>
        </p:nvPicPr>
        <p:blipFill>
          <a:blip r:embed="rId3">
            <a:alphaModFix/>
          </a:blip>
          <a:stretch>
            <a:fillRect/>
          </a:stretch>
        </p:blipFill>
        <p:spPr>
          <a:xfrm>
            <a:off x="253075" y="1097275"/>
            <a:ext cx="11711402" cy="4177850"/>
          </a:xfrm>
          <a:prstGeom prst="rect">
            <a:avLst/>
          </a:prstGeom>
          <a:noFill/>
          <a:ln>
            <a:noFill/>
          </a:ln>
        </p:spPr>
      </p:pic>
      <p:sp>
        <p:nvSpPr>
          <p:cNvPr id="1528" name="Google Shape;1528;g10336a77381_0_97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g10336a77381_0_97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Why Automation?</a:t>
            </a:r>
            <a:endParaRPr/>
          </a:p>
        </p:txBody>
      </p:sp>
      <p:pic>
        <p:nvPicPr>
          <p:cNvPr id="1535" name="Google Shape;1535;g10336a77381_0_977"/>
          <p:cNvPicPr preferRelativeResize="0"/>
          <p:nvPr/>
        </p:nvPicPr>
        <p:blipFill>
          <a:blip r:embed="rId3">
            <a:alphaModFix/>
          </a:blip>
          <a:stretch>
            <a:fillRect/>
          </a:stretch>
        </p:blipFill>
        <p:spPr>
          <a:xfrm>
            <a:off x="182875" y="1097275"/>
            <a:ext cx="11711402" cy="4203601"/>
          </a:xfrm>
          <a:prstGeom prst="rect">
            <a:avLst/>
          </a:prstGeom>
          <a:noFill/>
          <a:ln>
            <a:noFill/>
          </a:ln>
        </p:spPr>
      </p:pic>
      <p:sp>
        <p:nvSpPr>
          <p:cNvPr id="1536" name="Google Shape;1536;g10336a77381_0_97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g10336a77381_0_98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Ones to be run on every build/release (Sanity/Smoke)</a:t>
            </a:r>
            <a:endParaRPr/>
          </a:p>
          <a:p>
            <a:pPr indent="-393700" lvl="0" marL="457200" rtl="0" algn="l">
              <a:lnSpc>
                <a:spcPct val="100000"/>
              </a:lnSpc>
              <a:spcBef>
                <a:spcPts val="0"/>
              </a:spcBef>
              <a:spcAft>
                <a:spcPts val="0"/>
              </a:spcAft>
              <a:buSzPts val="2600"/>
              <a:buFont typeface="Calibri"/>
              <a:buChar char="●"/>
            </a:pPr>
            <a:r>
              <a:rPr lang="en-US"/>
              <a:t>Having same workflow different data</a:t>
            </a:r>
            <a:endParaRPr/>
          </a:p>
          <a:p>
            <a:pPr indent="-393700" lvl="0" marL="457200" rtl="0" algn="l">
              <a:lnSpc>
                <a:spcPct val="100000"/>
              </a:lnSpc>
              <a:spcBef>
                <a:spcPts val="0"/>
              </a:spcBef>
              <a:spcAft>
                <a:spcPts val="0"/>
              </a:spcAft>
              <a:buSzPts val="2600"/>
              <a:buFont typeface="Calibri"/>
              <a:buChar char="●"/>
            </a:pPr>
            <a:r>
              <a:rPr lang="en-US"/>
              <a:t>Load / Stress testing</a:t>
            </a:r>
            <a:endParaRPr/>
          </a:p>
          <a:p>
            <a:pPr indent="-393700" lvl="0" marL="457200" rtl="0" algn="l">
              <a:lnSpc>
                <a:spcPct val="100000"/>
              </a:lnSpc>
              <a:spcBef>
                <a:spcPts val="0"/>
              </a:spcBef>
              <a:spcAft>
                <a:spcPts val="0"/>
              </a:spcAft>
              <a:buSzPts val="2600"/>
              <a:buFont typeface="Calibri"/>
              <a:buChar char="●"/>
            </a:pPr>
            <a:r>
              <a:rPr lang="en-US"/>
              <a:t>Ones taking long time to run</a:t>
            </a:r>
            <a:endParaRPr/>
          </a:p>
          <a:p>
            <a:pPr indent="-393700" lvl="0" marL="457200" rtl="0" algn="l">
              <a:lnSpc>
                <a:spcPct val="100000"/>
              </a:lnSpc>
              <a:spcBef>
                <a:spcPts val="0"/>
              </a:spcBef>
              <a:spcAft>
                <a:spcPts val="0"/>
              </a:spcAft>
              <a:buSzPts val="2600"/>
              <a:buFont typeface="Calibri"/>
              <a:buChar char="●"/>
            </a:pPr>
            <a:r>
              <a:rPr lang="en-US"/>
              <a:t>Involve large data as inputs</a:t>
            </a:r>
            <a:endParaRPr/>
          </a:p>
          <a:p>
            <a:pPr indent="-393700" lvl="0" marL="457200" rtl="0" algn="l">
              <a:lnSpc>
                <a:spcPct val="100000"/>
              </a:lnSpc>
              <a:spcBef>
                <a:spcPts val="0"/>
              </a:spcBef>
              <a:spcAft>
                <a:spcPts val="0"/>
              </a:spcAft>
              <a:buSzPts val="2600"/>
              <a:buFont typeface="Calibri"/>
              <a:buChar char="●"/>
            </a:pPr>
            <a:r>
              <a:rPr lang="en-US"/>
              <a:t>Require to be tested on multiple set of environments</a:t>
            </a:r>
            <a:endParaRPr/>
          </a:p>
          <a:p>
            <a:pPr indent="-393700" lvl="0" marL="457200" rtl="0" algn="l">
              <a:lnSpc>
                <a:spcPct val="100000"/>
              </a:lnSpc>
              <a:spcBef>
                <a:spcPts val="0"/>
              </a:spcBef>
              <a:spcAft>
                <a:spcPts val="0"/>
              </a:spcAft>
              <a:buSzPts val="2600"/>
              <a:buFont typeface="Calibri"/>
              <a:buChar char="●"/>
            </a:pPr>
            <a:r>
              <a:rPr lang="en-US"/>
              <a:t>Need to capture images/reports on each level of execution</a:t>
            </a:r>
            <a:endParaRPr/>
          </a:p>
        </p:txBody>
      </p:sp>
      <p:sp>
        <p:nvSpPr>
          <p:cNvPr id="1543" name="Google Shape;1543;g10336a77381_0_98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to Automate?</a:t>
            </a:r>
            <a:endParaRPr/>
          </a:p>
        </p:txBody>
      </p:sp>
      <p:sp>
        <p:nvSpPr>
          <p:cNvPr id="1544" name="Google Shape;1544;g10336a77381_0_98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fc5095af6c_0_358"/>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Java has a set of keywords that are reserved words that cannot be used as variables, methods, classes, or any other identifiers:</a:t>
            </a:r>
            <a:endParaRPr/>
          </a:p>
          <a:p>
            <a:pPr indent="-393700" lvl="1" marL="914400" rtl="0" algn="l">
              <a:lnSpc>
                <a:spcPct val="100000"/>
              </a:lnSpc>
              <a:spcBef>
                <a:spcPts val="0"/>
              </a:spcBef>
              <a:spcAft>
                <a:spcPts val="0"/>
              </a:spcAft>
              <a:buSzPts val="2600"/>
              <a:buFont typeface="Calibri"/>
              <a:buChar char="○"/>
            </a:pPr>
            <a:r>
              <a:rPr lang="en-US" sz="2600"/>
              <a:t>Ex: final, static, while, try, void.</a:t>
            </a:r>
            <a:endParaRPr sz="2600"/>
          </a:p>
          <a:p>
            <a:pPr indent="-393700" lvl="0" marL="457200" rtl="0" algn="l">
              <a:lnSpc>
                <a:spcPct val="100000"/>
              </a:lnSpc>
              <a:spcBef>
                <a:spcPts val="0"/>
              </a:spcBef>
              <a:spcAft>
                <a:spcPts val="0"/>
              </a:spcAft>
              <a:buSzPts val="2600"/>
              <a:buFont typeface="Calibri"/>
              <a:buChar char="●"/>
            </a:pPr>
            <a:r>
              <a:rPr lang="en-US"/>
              <a:t>The Final keyword in java is used to restrict the user. The java final keyword can be used in many context. Final can be:</a:t>
            </a:r>
            <a:endParaRPr/>
          </a:p>
          <a:p>
            <a:pPr indent="-393700" lvl="1" marL="914400" rtl="0" algn="l">
              <a:lnSpc>
                <a:spcPct val="100000"/>
              </a:lnSpc>
              <a:spcBef>
                <a:spcPts val="0"/>
              </a:spcBef>
              <a:spcAft>
                <a:spcPts val="0"/>
              </a:spcAft>
              <a:buSzPts val="2600"/>
              <a:buFont typeface="Calibri"/>
              <a:buChar char="○"/>
            </a:pPr>
            <a:r>
              <a:rPr lang="en-US" sz="2600"/>
              <a:t>Variable</a:t>
            </a:r>
            <a:endParaRPr sz="2600"/>
          </a:p>
          <a:p>
            <a:pPr indent="-393700" lvl="1" marL="914400" rtl="0" algn="l">
              <a:lnSpc>
                <a:spcPct val="100000"/>
              </a:lnSpc>
              <a:spcBef>
                <a:spcPts val="0"/>
              </a:spcBef>
              <a:spcAft>
                <a:spcPts val="0"/>
              </a:spcAft>
              <a:buSzPts val="2600"/>
              <a:buFont typeface="Calibri"/>
              <a:buChar char="○"/>
            </a:pPr>
            <a:r>
              <a:rPr lang="en-US" sz="2600"/>
              <a:t>Method</a:t>
            </a:r>
            <a:endParaRPr sz="2600"/>
          </a:p>
          <a:p>
            <a:pPr indent="-393700" lvl="1" marL="914400" rtl="0" algn="l">
              <a:lnSpc>
                <a:spcPct val="100000"/>
              </a:lnSpc>
              <a:spcBef>
                <a:spcPts val="0"/>
              </a:spcBef>
              <a:spcAft>
                <a:spcPts val="0"/>
              </a:spcAft>
              <a:buSzPts val="2600"/>
              <a:buFont typeface="Calibri"/>
              <a:buChar char="○"/>
            </a:pPr>
            <a:r>
              <a:rPr lang="en-US" sz="2600"/>
              <a:t>Class</a:t>
            </a:r>
            <a:endParaRPr sz="2600"/>
          </a:p>
        </p:txBody>
      </p:sp>
      <p:sp>
        <p:nvSpPr>
          <p:cNvPr id="232" name="Google Shape;232;gfc5095af6c_0_35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Keywords - Final and Static</a:t>
            </a:r>
            <a:endParaRPr/>
          </a:p>
        </p:txBody>
      </p:sp>
      <p:pic>
        <p:nvPicPr>
          <p:cNvPr id="233" name="Google Shape;233;gfc5095af6c_0_358"/>
          <p:cNvPicPr preferRelativeResize="0"/>
          <p:nvPr/>
        </p:nvPicPr>
        <p:blipFill rotWithShape="1">
          <a:blip r:embed="rId3">
            <a:alphaModFix/>
          </a:blip>
          <a:srcRect b="13314" l="0" r="4297" t="0"/>
          <a:stretch/>
        </p:blipFill>
        <p:spPr>
          <a:xfrm>
            <a:off x="8195025" y="3459275"/>
            <a:ext cx="3875050" cy="2708001"/>
          </a:xfrm>
          <a:prstGeom prst="rect">
            <a:avLst/>
          </a:prstGeom>
          <a:noFill/>
          <a:ln>
            <a:noFill/>
          </a:ln>
        </p:spPr>
      </p:pic>
      <p:sp>
        <p:nvSpPr>
          <p:cNvPr id="234" name="Google Shape;234;gfc5095af6c_0_35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10336a77381_0_999"/>
          <p:cNvSpPr txBox="1"/>
          <p:nvPr>
            <p:ph idx="1" type="body"/>
          </p:nvPr>
        </p:nvSpPr>
        <p:spPr>
          <a:xfrm>
            <a:off x="182875" y="1097275"/>
            <a:ext cx="11887200" cy="24792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Selenium is an open-source tool that is used for automating the tests carried out on web browsers.</a:t>
            </a:r>
            <a:endParaRPr/>
          </a:p>
          <a:p>
            <a:pPr indent="-393700" lvl="0" marL="457200" rtl="0" algn="l">
              <a:lnSpc>
                <a:spcPct val="100000"/>
              </a:lnSpc>
              <a:spcBef>
                <a:spcPts val="0"/>
              </a:spcBef>
              <a:spcAft>
                <a:spcPts val="0"/>
              </a:spcAft>
              <a:buSzPts val="2600"/>
              <a:buFont typeface="Calibri"/>
              <a:buChar char="●"/>
            </a:pPr>
            <a:r>
              <a:rPr lang="en-US"/>
              <a:t>Pros:</a:t>
            </a:r>
            <a:endParaRPr/>
          </a:p>
          <a:p>
            <a:pPr indent="-393700" lvl="1" marL="914400" rtl="0" algn="l">
              <a:lnSpc>
                <a:spcPct val="100000"/>
              </a:lnSpc>
              <a:spcBef>
                <a:spcPts val="0"/>
              </a:spcBef>
              <a:spcAft>
                <a:spcPts val="0"/>
              </a:spcAft>
              <a:buSzPts val="2600"/>
              <a:buFont typeface="Calibri"/>
              <a:buChar char="○"/>
            </a:pPr>
            <a:r>
              <a:rPr lang="en-US" sz="2600"/>
              <a:t>Open Source</a:t>
            </a:r>
            <a:endParaRPr sz="2600"/>
          </a:p>
          <a:p>
            <a:pPr indent="-393700" lvl="1" marL="914400" rtl="0" algn="l">
              <a:lnSpc>
                <a:spcPct val="100000"/>
              </a:lnSpc>
              <a:spcBef>
                <a:spcPts val="0"/>
              </a:spcBef>
              <a:spcAft>
                <a:spcPts val="0"/>
              </a:spcAft>
              <a:buSzPts val="2600"/>
              <a:buFont typeface="Calibri"/>
              <a:buChar char="○"/>
            </a:pPr>
            <a:r>
              <a:rPr lang="en-US" sz="2600"/>
              <a:t>Supports Parallel Execution</a:t>
            </a:r>
            <a:endParaRPr sz="2600"/>
          </a:p>
          <a:p>
            <a:pPr indent="-393700" lvl="1" marL="914400" rtl="0" algn="l">
              <a:lnSpc>
                <a:spcPct val="100000"/>
              </a:lnSpc>
              <a:spcBef>
                <a:spcPts val="0"/>
              </a:spcBef>
              <a:spcAft>
                <a:spcPts val="0"/>
              </a:spcAft>
              <a:buSzPts val="2600"/>
              <a:buFont typeface="Calibri"/>
              <a:buChar char="○"/>
            </a:pPr>
            <a:r>
              <a:rPr lang="en-US" sz="2600"/>
              <a:t>Supports different frameworks(TestNG, JUNIT, Cucumber)</a:t>
            </a:r>
            <a:endParaRPr sz="2600"/>
          </a:p>
        </p:txBody>
      </p:sp>
      <p:sp>
        <p:nvSpPr>
          <p:cNvPr id="1551" name="Google Shape;1551;g10336a77381_0_99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is Selenium?</a:t>
            </a:r>
            <a:endParaRPr/>
          </a:p>
        </p:txBody>
      </p:sp>
      <p:pic>
        <p:nvPicPr>
          <p:cNvPr id="1552" name="Google Shape;1552;g10336a77381_0_999"/>
          <p:cNvPicPr preferRelativeResize="0"/>
          <p:nvPr/>
        </p:nvPicPr>
        <p:blipFill rotWithShape="1">
          <a:blip r:embed="rId3">
            <a:alphaModFix/>
          </a:blip>
          <a:srcRect b="14273" l="0" r="0" t="0"/>
          <a:stretch/>
        </p:blipFill>
        <p:spPr>
          <a:xfrm>
            <a:off x="182875" y="3632275"/>
            <a:ext cx="11711398" cy="2479200"/>
          </a:xfrm>
          <a:prstGeom prst="rect">
            <a:avLst/>
          </a:prstGeom>
          <a:noFill/>
          <a:ln>
            <a:noFill/>
          </a:ln>
        </p:spPr>
      </p:pic>
      <p:sp>
        <p:nvSpPr>
          <p:cNvPr id="1553" name="Google Shape;1553;g10336a77381_0_99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g10336a77381_0_991"/>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User experience tests for usability</a:t>
            </a:r>
            <a:endParaRPr/>
          </a:p>
          <a:p>
            <a:pPr indent="-393700" lvl="0" marL="457200" rtl="0" algn="l">
              <a:lnSpc>
                <a:spcPct val="100000"/>
              </a:lnSpc>
              <a:spcBef>
                <a:spcPts val="0"/>
              </a:spcBef>
              <a:spcAft>
                <a:spcPts val="0"/>
              </a:spcAft>
              <a:buSzPts val="2600"/>
              <a:buFont typeface="Calibri"/>
              <a:buChar char="●"/>
            </a:pPr>
            <a:r>
              <a:rPr lang="en-US"/>
              <a:t>Tests that you will only run one-time.</a:t>
            </a:r>
            <a:endParaRPr/>
          </a:p>
          <a:p>
            <a:pPr indent="-393700" lvl="0" marL="457200" rtl="0" algn="l">
              <a:lnSpc>
                <a:spcPct val="100000"/>
              </a:lnSpc>
              <a:spcBef>
                <a:spcPts val="0"/>
              </a:spcBef>
              <a:spcAft>
                <a:spcPts val="0"/>
              </a:spcAft>
              <a:buSzPts val="2600"/>
              <a:buFont typeface="Calibri"/>
              <a:buChar char="●"/>
            </a:pPr>
            <a:r>
              <a:rPr lang="en-US"/>
              <a:t>Test that need to run ASAP</a:t>
            </a:r>
            <a:endParaRPr/>
          </a:p>
          <a:p>
            <a:pPr indent="-393700" lvl="0" marL="457200" rtl="0" algn="l">
              <a:lnSpc>
                <a:spcPct val="100000"/>
              </a:lnSpc>
              <a:spcBef>
                <a:spcPts val="0"/>
              </a:spcBef>
              <a:spcAft>
                <a:spcPts val="0"/>
              </a:spcAft>
              <a:buSzPts val="2600"/>
              <a:buFont typeface="Calibri"/>
              <a:buChar char="●"/>
            </a:pPr>
            <a:r>
              <a:rPr lang="en-US"/>
              <a:t>Tests without predictable results</a:t>
            </a:r>
            <a:endParaRPr/>
          </a:p>
          <a:p>
            <a:pPr indent="-393700" lvl="0" marL="457200" rtl="0" algn="l">
              <a:lnSpc>
                <a:spcPct val="100000"/>
              </a:lnSpc>
              <a:spcBef>
                <a:spcPts val="0"/>
              </a:spcBef>
              <a:spcAft>
                <a:spcPts val="0"/>
              </a:spcAft>
              <a:buSzPts val="2600"/>
              <a:buFont typeface="Calibri"/>
              <a:buChar char="●"/>
            </a:pPr>
            <a:r>
              <a:rPr lang="en-US"/>
              <a:t>Test that cannot be 100% automated should not be automated at all — unless doing so will save a considerable amount of time.</a:t>
            </a:r>
            <a:endParaRPr/>
          </a:p>
          <a:p>
            <a:pPr indent="-393700" lvl="0" marL="457200" rtl="0" algn="l">
              <a:lnSpc>
                <a:spcPct val="100000"/>
              </a:lnSpc>
              <a:spcBef>
                <a:spcPts val="0"/>
              </a:spcBef>
              <a:spcAft>
                <a:spcPts val="0"/>
              </a:spcAft>
              <a:buSzPts val="2600"/>
              <a:buFont typeface="Calibri"/>
              <a:buChar char="●"/>
            </a:pPr>
            <a:r>
              <a:rPr lang="en-US"/>
              <a:t>Test Cases for which the requirements are frequently changing</a:t>
            </a:r>
            <a:endParaRPr/>
          </a:p>
        </p:txBody>
      </p:sp>
      <p:sp>
        <p:nvSpPr>
          <p:cNvPr id="1560" name="Google Shape;1560;g10336a77381_0_99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not to Automate?</a:t>
            </a:r>
            <a:endParaRPr/>
          </a:p>
        </p:txBody>
      </p:sp>
      <p:sp>
        <p:nvSpPr>
          <p:cNvPr id="1561" name="Google Shape;1561;g10336a77381_0_99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10336a77381_0_1008"/>
          <p:cNvSpPr txBox="1"/>
          <p:nvPr>
            <p:ph idx="1" type="body"/>
          </p:nvPr>
        </p:nvSpPr>
        <p:spPr>
          <a:xfrm>
            <a:off x="1066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Cons</a:t>
            </a:r>
            <a:r>
              <a:rPr lang="en-US"/>
              <a:t>:</a:t>
            </a:r>
            <a:endParaRPr/>
          </a:p>
          <a:p>
            <a:pPr indent="-393700" lvl="1" marL="914400" rtl="0" algn="l">
              <a:lnSpc>
                <a:spcPct val="100000"/>
              </a:lnSpc>
              <a:spcBef>
                <a:spcPts val="0"/>
              </a:spcBef>
              <a:spcAft>
                <a:spcPts val="0"/>
              </a:spcAft>
              <a:buSzPts val="2600"/>
              <a:buFont typeface="Calibri"/>
              <a:buChar char="○"/>
            </a:pPr>
            <a:r>
              <a:rPr lang="en-US" sz="2600"/>
              <a:t>We can use Selenium only to test web applications. </a:t>
            </a:r>
            <a:endParaRPr sz="2600"/>
          </a:p>
          <a:p>
            <a:pPr indent="-393700" lvl="1" marL="914400" rtl="0" algn="l">
              <a:lnSpc>
                <a:spcPct val="100000"/>
              </a:lnSpc>
              <a:spcBef>
                <a:spcPts val="0"/>
              </a:spcBef>
              <a:spcAft>
                <a:spcPts val="0"/>
              </a:spcAft>
              <a:buSzPts val="2600"/>
              <a:buFont typeface="Calibri"/>
              <a:buChar char="○"/>
            </a:pPr>
            <a:r>
              <a:rPr lang="en-US" sz="2600"/>
              <a:t>It is not possible to perform testing on images.</a:t>
            </a:r>
            <a:endParaRPr sz="2600"/>
          </a:p>
          <a:p>
            <a:pPr indent="-393700" lvl="1" marL="914400" rtl="0" algn="l">
              <a:lnSpc>
                <a:spcPct val="100000"/>
              </a:lnSpc>
              <a:spcBef>
                <a:spcPts val="0"/>
              </a:spcBef>
              <a:spcAft>
                <a:spcPts val="0"/>
              </a:spcAft>
              <a:buSzPts val="2600"/>
              <a:buFont typeface="Calibri"/>
              <a:buChar char="○"/>
            </a:pPr>
            <a:r>
              <a:rPr lang="en-US" sz="2600"/>
              <a:t>There is no native reporting facility. </a:t>
            </a:r>
            <a:endParaRPr sz="2600"/>
          </a:p>
          <a:p>
            <a:pPr indent="-393700" lvl="1" marL="914400" rtl="0" algn="l">
              <a:lnSpc>
                <a:spcPct val="100000"/>
              </a:lnSpc>
              <a:spcBef>
                <a:spcPts val="0"/>
              </a:spcBef>
              <a:spcAft>
                <a:spcPts val="0"/>
              </a:spcAft>
              <a:buSzPts val="2600"/>
              <a:buFont typeface="Calibri"/>
              <a:buChar char="○"/>
            </a:pPr>
            <a:r>
              <a:rPr lang="en-US" sz="2600"/>
              <a:t>Only User Community Support is available</a:t>
            </a:r>
            <a:endParaRPr sz="2600"/>
          </a:p>
        </p:txBody>
      </p:sp>
      <p:sp>
        <p:nvSpPr>
          <p:cNvPr id="1568" name="Google Shape;1568;g10336a77381_0_100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is Selenium?</a:t>
            </a:r>
            <a:endParaRPr/>
          </a:p>
        </p:txBody>
      </p:sp>
      <p:sp>
        <p:nvSpPr>
          <p:cNvPr id="1569" name="Google Shape;1569;g10336a77381_0_100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g10974d41e10_1_109"/>
          <p:cNvSpPr txBox="1"/>
          <p:nvPr>
            <p:ph type="ctrTitle"/>
          </p:nvPr>
        </p:nvSpPr>
        <p:spPr>
          <a:xfrm>
            <a:off x="2590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576" name="Google Shape;1576;g10974d41e10_1_109"/>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u="sng">
                <a:solidFill>
                  <a:schemeClr val="hlink"/>
                </a:solidFill>
                <a:hlinkClick r:id="rId3"/>
              </a:rPr>
              <a:t>https://www.perfecto.io/blog/what-is-test-automation</a:t>
            </a:r>
            <a:endParaRPr sz="1600"/>
          </a:p>
          <a:p>
            <a:pPr indent="-330200" lvl="0" marL="457200" rtl="0" algn="l">
              <a:spcBef>
                <a:spcPts val="0"/>
              </a:spcBef>
              <a:spcAft>
                <a:spcPts val="0"/>
              </a:spcAft>
              <a:buSzPts val="1600"/>
              <a:buChar char="●"/>
            </a:pPr>
            <a:r>
              <a:rPr lang="en-US" sz="1600" u="sng">
                <a:solidFill>
                  <a:schemeClr val="hlink"/>
                </a:solidFill>
                <a:hlinkClick r:id="rId4"/>
              </a:rPr>
              <a:t>https://blog.vsoftconsulting.com/blog/open-source-vs-commercial-test-automation-tools</a:t>
            </a:r>
            <a:endParaRPr sz="1600"/>
          </a:p>
          <a:p>
            <a:pPr indent="-330200" lvl="0" marL="457200" rtl="0" algn="l">
              <a:spcBef>
                <a:spcPts val="0"/>
              </a:spcBef>
              <a:spcAft>
                <a:spcPts val="0"/>
              </a:spcAft>
              <a:buSzPts val="1600"/>
              <a:buChar char="●"/>
            </a:pPr>
            <a:r>
              <a:rPr lang="en-US" sz="1600" u="sng">
                <a:solidFill>
                  <a:schemeClr val="hlink"/>
                </a:solidFill>
                <a:hlinkClick r:id="rId5"/>
              </a:rPr>
              <a:t>https://www.indiumsoftware.com/blog/selenium-test-automation/#:~:text=Selenium%20has%20a%20large%20and,choice%20for%20many%20testing%20projects.</a:t>
            </a:r>
            <a:endParaRPr sz="1600"/>
          </a:p>
          <a:p>
            <a:pPr indent="-330200" lvl="0" marL="457200" rtl="0" algn="l">
              <a:spcBef>
                <a:spcPts val="0"/>
              </a:spcBef>
              <a:spcAft>
                <a:spcPts val="0"/>
              </a:spcAft>
              <a:buSzPts val="1600"/>
              <a:buChar char="●"/>
            </a:pPr>
            <a:r>
              <a:rPr lang="en-US" sz="1600" u="sng">
                <a:solidFill>
                  <a:schemeClr val="hlink"/>
                </a:solidFill>
                <a:hlinkClick r:id="rId6"/>
              </a:rPr>
              <a:t>https://www.javatpoint.com/selenium-webdriver</a:t>
            </a:r>
            <a:endParaRPr sz="1600"/>
          </a:p>
          <a:p>
            <a:pPr indent="-330200" lvl="0" marL="457200" rtl="0" algn="l">
              <a:spcBef>
                <a:spcPts val="0"/>
              </a:spcBef>
              <a:spcAft>
                <a:spcPts val="0"/>
              </a:spcAft>
              <a:buSzPts val="1600"/>
              <a:buChar char="●"/>
            </a:pPr>
            <a:r>
              <a:rPr lang="en-US" sz="1600" u="sng">
                <a:solidFill>
                  <a:schemeClr val="hlink"/>
                </a:solidFill>
                <a:hlinkClick r:id="rId7"/>
              </a:rPr>
              <a:t>https://www.javatpoint.com/selenium-webdriver-installation</a:t>
            </a:r>
            <a:endParaRPr sz="1600"/>
          </a:p>
          <a:p>
            <a:pPr indent="-330200" lvl="0" marL="457200" rtl="0" algn="l">
              <a:spcBef>
                <a:spcPts val="0"/>
              </a:spcBef>
              <a:spcAft>
                <a:spcPts val="0"/>
              </a:spcAft>
              <a:buSzPts val="1600"/>
              <a:buChar char="●"/>
            </a:pPr>
            <a:r>
              <a:rPr lang="en-US" sz="1600" u="sng">
                <a:solidFill>
                  <a:schemeClr val="hlink"/>
                </a:solidFill>
                <a:hlinkClick r:id="rId8"/>
              </a:rPr>
              <a:t>https://www.javatpoint.com/selenium-grid</a:t>
            </a:r>
            <a:endParaRPr sz="1600"/>
          </a:p>
          <a:p>
            <a:pPr indent="-330200" lvl="0" marL="457200" rtl="0" algn="l">
              <a:spcBef>
                <a:spcPts val="0"/>
              </a:spcBef>
              <a:spcAft>
                <a:spcPts val="0"/>
              </a:spcAft>
              <a:buSzPts val="1600"/>
              <a:buChar char="●"/>
            </a:pPr>
            <a:r>
              <a:rPr lang="en-US" sz="1600" u="sng">
                <a:solidFill>
                  <a:schemeClr val="hlink"/>
                </a:solidFill>
                <a:hlinkClick r:id="rId9"/>
              </a:rPr>
              <a:t>https://www.javatpoint.com/selenium-ide</a:t>
            </a:r>
            <a:endParaRPr sz="16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g10336a77381_0_283"/>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- 16</a:t>
            </a:r>
            <a:endParaRPr sz="5200"/>
          </a:p>
        </p:txBody>
      </p:sp>
      <p:sp>
        <p:nvSpPr>
          <p:cNvPr id="1583" name="Google Shape;1583;g10336a77381_0_283"/>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t>Selenium Basics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10336a77381_0_290"/>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Selenium Basics</a:t>
            </a:r>
            <a:endParaRPr sz="5200"/>
          </a:p>
        </p:txBody>
      </p:sp>
      <p:sp>
        <p:nvSpPr>
          <p:cNvPr id="1590" name="Google Shape;1590;g10336a77381_0_290"/>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SzPts val="2200"/>
              <a:buFont typeface="Calibri"/>
              <a:buChar char="●"/>
            </a:pPr>
            <a:r>
              <a:rPr lang="en-US" sz="2200"/>
              <a:t>Introduction to Selenium</a:t>
            </a:r>
            <a:endParaRPr sz="2200"/>
          </a:p>
          <a:p>
            <a:pPr indent="-368300" lvl="0" marL="457200" rtl="0" algn="l">
              <a:spcBef>
                <a:spcPts val="0"/>
              </a:spcBef>
              <a:spcAft>
                <a:spcPts val="0"/>
              </a:spcAft>
              <a:buSzPts val="2200"/>
              <a:buFont typeface="Calibri"/>
              <a:buChar char="●"/>
            </a:pPr>
            <a:r>
              <a:rPr lang="en-US" sz="2200"/>
              <a:t>Selenium IDE</a:t>
            </a:r>
            <a:endParaRPr sz="2200"/>
          </a:p>
          <a:p>
            <a:pPr indent="-368300" lvl="0" marL="457200" rtl="0" algn="l">
              <a:spcBef>
                <a:spcPts val="0"/>
              </a:spcBef>
              <a:spcAft>
                <a:spcPts val="0"/>
              </a:spcAft>
              <a:buSzPts val="2200"/>
              <a:buFont typeface="Calibri"/>
              <a:buChar char="●"/>
            </a:pPr>
            <a:r>
              <a:rPr lang="en-US" sz="2200"/>
              <a:t>Limitations of Selenium</a:t>
            </a:r>
            <a:endParaRPr sz="2200"/>
          </a:p>
          <a:p>
            <a:pPr indent="-368300" lvl="0" marL="457200" rtl="0" algn="l">
              <a:spcBef>
                <a:spcPts val="0"/>
              </a:spcBef>
              <a:spcAft>
                <a:spcPts val="0"/>
              </a:spcAft>
              <a:buSzPts val="2200"/>
              <a:buFont typeface="Calibri"/>
              <a:buChar char="●"/>
            </a:pPr>
            <a:r>
              <a:rPr lang="en-US" sz="2200"/>
              <a:t>Selenium Grid</a:t>
            </a:r>
            <a:endParaRPr sz="2200"/>
          </a:p>
          <a:p>
            <a:pPr indent="-368300" lvl="0" marL="457200" rtl="0" algn="l">
              <a:spcBef>
                <a:spcPts val="0"/>
              </a:spcBef>
              <a:spcAft>
                <a:spcPts val="0"/>
              </a:spcAft>
              <a:buSzPts val="2200"/>
              <a:buFont typeface="Calibri"/>
              <a:buChar char="●"/>
            </a:pPr>
            <a:r>
              <a:rPr lang="en-US" sz="2200"/>
              <a:t>Selenium Webdriver</a:t>
            </a:r>
            <a:endParaRPr sz="2200"/>
          </a:p>
          <a:p>
            <a:pPr indent="-368300" lvl="0" marL="457200" rtl="0" algn="l">
              <a:spcBef>
                <a:spcPts val="0"/>
              </a:spcBef>
              <a:spcAft>
                <a:spcPts val="0"/>
              </a:spcAft>
              <a:buSzPts val="2200"/>
              <a:buFont typeface="Calibri"/>
              <a:buChar char="●"/>
            </a:pPr>
            <a:r>
              <a:rPr lang="en-US" sz="2200"/>
              <a:t>Setup and Installation</a:t>
            </a:r>
            <a:endParaRPr sz="22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g10336a77381_0_276"/>
          <p:cNvSpPr txBox="1"/>
          <p:nvPr>
            <p:ph type="ctrTitle"/>
          </p:nvPr>
        </p:nvSpPr>
        <p:spPr>
          <a:xfrm>
            <a:off x="5" y="25146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597" name="Google Shape;1597;g10336a77381_0_276"/>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a:t>Setup environment for selenium WebDriver</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g10336a77381_0_102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Introduction to Selenium</a:t>
            </a:r>
            <a:endParaRPr/>
          </a:p>
        </p:txBody>
      </p:sp>
      <p:sp>
        <p:nvSpPr>
          <p:cNvPr id="1604" name="Google Shape;1604;g10336a77381_0_102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05" name="Google Shape;1605;g10336a77381_0_1020"/>
          <p:cNvPicPr preferRelativeResize="0"/>
          <p:nvPr/>
        </p:nvPicPr>
        <p:blipFill>
          <a:blip r:embed="rId3">
            <a:alphaModFix/>
          </a:blip>
          <a:stretch>
            <a:fillRect/>
          </a:stretch>
        </p:blipFill>
        <p:spPr>
          <a:xfrm>
            <a:off x="1781100" y="1097280"/>
            <a:ext cx="8690745" cy="545592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g10336a77381_0_1028"/>
          <p:cNvSpPr txBox="1"/>
          <p:nvPr>
            <p:ph idx="1" type="body"/>
          </p:nvPr>
        </p:nvSpPr>
        <p:spPr>
          <a:xfrm>
            <a:off x="2590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Selenium IDE (Integrated Development Environment) is the major tool in the Selenium Suite. </a:t>
            </a:r>
            <a:endParaRPr/>
          </a:p>
          <a:p>
            <a:pPr indent="-393700" lvl="0" marL="457200" rtl="0" algn="l">
              <a:lnSpc>
                <a:spcPct val="100000"/>
              </a:lnSpc>
              <a:spcBef>
                <a:spcPts val="0"/>
              </a:spcBef>
              <a:spcAft>
                <a:spcPts val="0"/>
              </a:spcAft>
              <a:buSzPts val="2600"/>
              <a:buFont typeface="Calibri"/>
              <a:buChar char="●"/>
            </a:pPr>
            <a:r>
              <a:rPr lang="en-US"/>
              <a:t>It is a complete integrated development environment (IDE) for Selenium tests. </a:t>
            </a:r>
            <a:endParaRPr/>
          </a:p>
          <a:p>
            <a:pPr indent="-393700" lvl="0" marL="457200" rtl="0" algn="l">
              <a:lnSpc>
                <a:spcPct val="100000"/>
              </a:lnSpc>
              <a:spcBef>
                <a:spcPts val="0"/>
              </a:spcBef>
              <a:spcAft>
                <a:spcPts val="0"/>
              </a:spcAft>
              <a:buSzPts val="2600"/>
              <a:buFont typeface="Calibri"/>
              <a:buChar char="●"/>
            </a:pPr>
            <a:r>
              <a:rPr lang="en-US"/>
              <a:t>It is implemented as a Firefox Add-On and as a Chrome Extension. </a:t>
            </a:r>
            <a:endParaRPr/>
          </a:p>
          <a:p>
            <a:pPr indent="-393700" lvl="0" marL="457200" rtl="0" algn="l">
              <a:lnSpc>
                <a:spcPct val="100000"/>
              </a:lnSpc>
              <a:spcBef>
                <a:spcPts val="0"/>
              </a:spcBef>
              <a:spcAft>
                <a:spcPts val="0"/>
              </a:spcAft>
              <a:buSzPts val="2600"/>
              <a:buFont typeface="Calibri"/>
              <a:buChar char="●"/>
            </a:pPr>
            <a:r>
              <a:rPr lang="en-US"/>
              <a:t>It allows for recording, editing and debugging of functional tests. </a:t>
            </a:r>
            <a:endParaRPr/>
          </a:p>
          <a:p>
            <a:pPr indent="-393700" lvl="0" marL="457200" rtl="0" algn="l">
              <a:lnSpc>
                <a:spcPct val="100000"/>
              </a:lnSpc>
              <a:spcBef>
                <a:spcPts val="0"/>
              </a:spcBef>
              <a:spcAft>
                <a:spcPts val="0"/>
              </a:spcAft>
              <a:buSzPts val="2600"/>
              <a:buFont typeface="Calibri"/>
              <a:buChar char="●"/>
            </a:pPr>
            <a:r>
              <a:rPr lang="en-US"/>
              <a:t>It was previously known as Selenium Recorder. </a:t>
            </a:r>
            <a:endParaRPr/>
          </a:p>
          <a:p>
            <a:pPr indent="-393700" lvl="0" marL="457200" rtl="0" algn="l">
              <a:lnSpc>
                <a:spcPct val="115000"/>
              </a:lnSpc>
              <a:spcBef>
                <a:spcPts val="0"/>
              </a:spcBef>
              <a:spcAft>
                <a:spcPts val="0"/>
              </a:spcAft>
              <a:buSzPts val="2600"/>
              <a:buFont typeface="Calibri"/>
              <a:buChar char="●"/>
            </a:pPr>
            <a:r>
              <a:rPr lang="en-US"/>
              <a:t>Below is the link to add IDE to chrome </a:t>
            </a:r>
            <a:r>
              <a:rPr lang="en-US" u="sng">
                <a:solidFill>
                  <a:srgbClr val="0097A7"/>
                </a:solidFill>
                <a:hlinkClick r:id="rId3">
                  <a:extLst>
                    <a:ext uri="{A12FA001-AC4F-418D-AE19-62706E023703}">
                      <ahyp:hlinkClr val="tx"/>
                    </a:ext>
                  </a:extLst>
                </a:hlinkClick>
              </a:rPr>
              <a:t>https://chrome.google.com/webstore/detail/selenium-ide/mooikfkahbdckldjjndioackbalphokd?hl=en</a:t>
            </a:r>
            <a:endParaRPr>
              <a:solidFill>
                <a:srgbClr val="0097A7"/>
              </a:solidFill>
            </a:endParaRPr>
          </a:p>
        </p:txBody>
      </p:sp>
      <p:sp>
        <p:nvSpPr>
          <p:cNvPr id="1612" name="Google Shape;1612;g10336a77381_0_102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IDE</a:t>
            </a:r>
            <a:endParaRPr/>
          </a:p>
        </p:txBody>
      </p:sp>
      <p:sp>
        <p:nvSpPr>
          <p:cNvPr id="1613" name="Google Shape;1613;g10336a77381_0_10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g10336a77381_0_1036"/>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Not suitable for testing huge volume of  data</a:t>
            </a:r>
            <a:endParaRPr/>
          </a:p>
          <a:p>
            <a:pPr indent="-393700" lvl="0" marL="457200" rtl="0" algn="l">
              <a:lnSpc>
                <a:spcPct val="100000"/>
              </a:lnSpc>
              <a:spcBef>
                <a:spcPts val="0"/>
              </a:spcBef>
              <a:spcAft>
                <a:spcPts val="0"/>
              </a:spcAft>
              <a:buSzPts val="2600"/>
              <a:buFont typeface="Calibri"/>
              <a:buChar char="●"/>
            </a:pPr>
            <a:r>
              <a:rPr lang="en-US"/>
              <a:t>Incapable of handling multiple windows</a:t>
            </a:r>
            <a:endParaRPr/>
          </a:p>
          <a:p>
            <a:pPr indent="-393700" lvl="0" marL="457200" rtl="0" algn="l">
              <a:lnSpc>
                <a:spcPct val="100000"/>
              </a:lnSpc>
              <a:spcBef>
                <a:spcPts val="0"/>
              </a:spcBef>
              <a:spcAft>
                <a:spcPts val="0"/>
              </a:spcAft>
              <a:buSzPts val="2600"/>
              <a:buFont typeface="Calibri"/>
              <a:buChar char="●"/>
            </a:pPr>
            <a:r>
              <a:rPr lang="en-US"/>
              <a:t>Connections with the database can not be tested</a:t>
            </a:r>
            <a:endParaRPr/>
          </a:p>
          <a:p>
            <a:pPr indent="-393700" lvl="0" marL="457200" rtl="0" algn="l">
              <a:lnSpc>
                <a:spcPct val="100000"/>
              </a:lnSpc>
              <a:spcBef>
                <a:spcPts val="0"/>
              </a:spcBef>
              <a:spcAft>
                <a:spcPts val="0"/>
              </a:spcAft>
              <a:buSzPts val="2600"/>
              <a:buFont typeface="Calibri"/>
              <a:buChar char="●"/>
            </a:pPr>
            <a:r>
              <a:rPr lang="en-US"/>
              <a:t>Does not support capturing of screenshots on test failures</a:t>
            </a:r>
            <a:endParaRPr/>
          </a:p>
          <a:p>
            <a:pPr indent="-393700" lvl="0" marL="457200" rtl="0" algn="l">
              <a:lnSpc>
                <a:spcPct val="100000"/>
              </a:lnSpc>
              <a:spcBef>
                <a:spcPts val="0"/>
              </a:spcBef>
              <a:spcAft>
                <a:spcPts val="0"/>
              </a:spcAft>
              <a:buSzPts val="2600"/>
              <a:buFont typeface="Calibri"/>
              <a:buChar char="●"/>
            </a:pPr>
            <a:r>
              <a:rPr lang="en-US"/>
              <a:t>No feature available for generating result reports</a:t>
            </a:r>
            <a:r>
              <a:rPr lang="en-US"/>
              <a:t> </a:t>
            </a:r>
            <a:endParaRPr/>
          </a:p>
        </p:txBody>
      </p:sp>
      <p:sp>
        <p:nvSpPr>
          <p:cNvPr id="1620" name="Google Shape;1620;g10336a77381_0_103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Limitations of Selenium IDE</a:t>
            </a:r>
            <a:endParaRPr/>
          </a:p>
        </p:txBody>
      </p:sp>
      <p:sp>
        <p:nvSpPr>
          <p:cNvPr id="1621" name="Google Shape;1621;g10336a77381_0_103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fc5095af6c_0_368"/>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Font typeface="Calibri"/>
              <a:buChar char="●"/>
            </a:pPr>
            <a:r>
              <a:rPr lang="en-US" sz="2200"/>
              <a:t>The static keyword in Java is used for memory management mainly. We can apply static keyword with variables, methods, blocks and nested classes.</a:t>
            </a:r>
            <a:endParaRPr sz="2200"/>
          </a:p>
          <a:p>
            <a:pPr indent="-368300" lvl="0" marL="457200" rtl="0" algn="l">
              <a:lnSpc>
                <a:spcPct val="100000"/>
              </a:lnSpc>
              <a:spcBef>
                <a:spcPts val="0"/>
              </a:spcBef>
              <a:spcAft>
                <a:spcPts val="0"/>
              </a:spcAft>
              <a:buSzPts val="2200"/>
              <a:buFont typeface="Verdana"/>
              <a:buChar char="●"/>
            </a:pPr>
            <a:r>
              <a:rPr b="1" lang="en-US" sz="2200"/>
              <a:t>Static method:</a:t>
            </a:r>
            <a:r>
              <a:rPr lang="en-US" sz="2200"/>
              <a:t> A static method belongs to the class rather than the object of a class and can be invoked without the need for creating an instance of a class.A static method can access static data member and can change the value of it.</a:t>
            </a:r>
            <a:endParaRPr sz="2200"/>
          </a:p>
          <a:p>
            <a:pPr indent="-368300" lvl="0" marL="457200" rtl="0" algn="l">
              <a:lnSpc>
                <a:spcPct val="100000"/>
              </a:lnSpc>
              <a:spcBef>
                <a:spcPts val="0"/>
              </a:spcBef>
              <a:spcAft>
                <a:spcPts val="0"/>
              </a:spcAft>
              <a:buSzPts val="2200"/>
              <a:buFont typeface="Verdana"/>
              <a:buChar char="●"/>
            </a:pPr>
            <a:r>
              <a:rPr b="1" lang="en-US" sz="2200"/>
              <a:t>Static block:</a:t>
            </a:r>
            <a:r>
              <a:rPr lang="en-US" sz="2200"/>
              <a:t> Static block is used for initializing the static variables.This block gets executed when the class is loaded in the memory. A class can have multiple Static blocks, which will execute in the same sequence in which they have been written into the program.</a:t>
            </a:r>
            <a:endParaRPr sz="2200"/>
          </a:p>
          <a:p>
            <a:pPr indent="-368300" lvl="0" marL="457200" rtl="0" algn="l">
              <a:lnSpc>
                <a:spcPct val="100000"/>
              </a:lnSpc>
              <a:spcBef>
                <a:spcPts val="0"/>
              </a:spcBef>
              <a:spcAft>
                <a:spcPts val="0"/>
              </a:spcAft>
              <a:buSzPts val="2200"/>
              <a:buFont typeface="Verdana"/>
              <a:buChar char="●"/>
            </a:pPr>
            <a:r>
              <a:rPr b="1" lang="en-US" sz="2200"/>
              <a:t>Static variable:</a:t>
            </a:r>
            <a:r>
              <a:rPr lang="en-US" sz="2200"/>
              <a:t> When you declare a variable as static, then a single copy of the variable is created and divided among all objects at the class level. Static variables are, essentially, global variables. Basically, all the instances of the class share the same static variable. Static variables can be created at class-level only.</a:t>
            </a:r>
            <a:endParaRPr sz="2200"/>
          </a:p>
          <a:p>
            <a:pPr indent="-368300" lvl="0" marL="457200" rtl="0" algn="l">
              <a:lnSpc>
                <a:spcPct val="100000"/>
              </a:lnSpc>
              <a:spcBef>
                <a:spcPts val="0"/>
              </a:spcBef>
              <a:spcAft>
                <a:spcPts val="0"/>
              </a:spcAft>
              <a:buSzPts val="2200"/>
              <a:buFont typeface="Verdana"/>
              <a:buChar char="●"/>
            </a:pPr>
            <a:r>
              <a:rPr b="1" lang="en-US" sz="2200"/>
              <a:t>Static class:</a:t>
            </a:r>
            <a:r>
              <a:rPr lang="en-US" sz="2200"/>
              <a:t> A class can be made static only if it is a nested class. Nested static class doesn’t need a reference of Outer class. In this case, a static class cannot access non-static members of the Outer class</a:t>
            </a:r>
            <a:endParaRPr sz="2200"/>
          </a:p>
        </p:txBody>
      </p:sp>
      <p:sp>
        <p:nvSpPr>
          <p:cNvPr id="241" name="Google Shape;241;gfc5095af6c_0_36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Keywords - Final and Static</a:t>
            </a:r>
            <a:endParaRPr/>
          </a:p>
        </p:txBody>
      </p:sp>
      <p:sp>
        <p:nvSpPr>
          <p:cNvPr id="242" name="Google Shape;242;gfc5095af6c_0_3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g10336a77381_0_104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Selenium Grid is a component in Selenium that allows us to run test cases in different machines across different platforms. </a:t>
            </a:r>
            <a:endParaRPr/>
          </a:p>
          <a:p>
            <a:pPr indent="-393700" lvl="0" marL="457200" rtl="0" algn="l">
              <a:lnSpc>
                <a:spcPct val="100000"/>
              </a:lnSpc>
              <a:spcBef>
                <a:spcPts val="0"/>
              </a:spcBef>
              <a:spcAft>
                <a:spcPts val="0"/>
              </a:spcAft>
              <a:buSzPts val="2600"/>
              <a:buFont typeface="Calibri"/>
              <a:buChar char="●"/>
            </a:pPr>
            <a:r>
              <a:rPr lang="en-US"/>
              <a:t>It supports distributed test execution.</a:t>
            </a:r>
            <a:endParaRPr/>
          </a:p>
          <a:p>
            <a:pPr indent="-393700" lvl="0" marL="457200" rtl="0" algn="l">
              <a:lnSpc>
                <a:spcPct val="100000"/>
              </a:lnSpc>
              <a:spcBef>
                <a:spcPts val="0"/>
              </a:spcBef>
              <a:spcAft>
                <a:spcPts val="0"/>
              </a:spcAft>
              <a:buSzPts val="2600"/>
              <a:buFont typeface="Calibri"/>
              <a:buChar char="●"/>
            </a:pPr>
            <a:r>
              <a:rPr lang="en-US"/>
              <a:t>When we have multiple test cases, and it's not possible to run all the test cases in the same machine. </a:t>
            </a:r>
            <a:endParaRPr/>
          </a:p>
          <a:p>
            <a:pPr indent="-393700" lvl="0" marL="457200" rtl="0" algn="l">
              <a:lnSpc>
                <a:spcPct val="100000"/>
              </a:lnSpc>
              <a:spcBef>
                <a:spcPts val="0"/>
              </a:spcBef>
              <a:spcAft>
                <a:spcPts val="0"/>
              </a:spcAft>
              <a:buSzPts val="2600"/>
              <a:buFont typeface="Calibri"/>
              <a:buChar char="●"/>
            </a:pPr>
            <a:r>
              <a:rPr lang="en-US"/>
              <a:t>We have multiple servers, so local machine distributes the test cases across different machines/servers.</a:t>
            </a:r>
            <a:endParaRPr/>
          </a:p>
        </p:txBody>
      </p:sp>
      <p:sp>
        <p:nvSpPr>
          <p:cNvPr id="1628" name="Google Shape;1628;g10336a77381_0_104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Grid</a:t>
            </a:r>
            <a:endParaRPr/>
          </a:p>
        </p:txBody>
      </p:sp>
      <p:sp>
        <p:nvSpPr>
          <p:cNvPr id="1629" name="Google Shape;1629;g10336a77381_0_104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g10336a77381_0_105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Grid</a:t>
            </a:r>
            <a:endParaRPr/>
          </a:p>
        </p:txBody>
      </p:sp>
      <p:pic>
        <p:nvPicPr>
          <p:cNvPr id="1636" name="Google Shape;1636;g10336a77381_0_1053"/>
          <p:cNvPicPr preferRelativeResize="0"/>
          <p:nvPr/>
        </p:nvPicPr>
        <p:blipFill>
          <a:blip r:embed="rId3">
            <a:alphaModFix/>
          </a:blip>
          <a:stretch>
            <a:fillRect/>
          </a:stretch>
        </p:blipFill>
        <p:spPr>
          <a:xfrm>
            <a:off x="1785888" y="1159950"/>
            <a:ext cx="8620224" cy="5070000"/>
          </a:xfrm>
          <a:prstGeom prst="rect">
            <a:avLst/>
          </a:prstGeom>
          <a:noFill/>
          <a:ln>
            <a:noFill/>
          </a:ln>
        </p:spPr>
      </p:pic>
      <p:sp>
        <p:nvSpPr>
          <p:cNvPr id="1637" name="Google Shape;1637;g10336a77381_0_105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g10336a77381_0_106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Hub</a:t>
            </a:r>
            <a:endParaRPr/>
          </a:p>
          <a:p>
            <a:pPr indent="-342900" lvl="1" marL="914400" rtl="0" algn="l">
              <a:lnSpc>
                <a:spcPct val="100000"/>
              </a:lnSpc>
              <a:spcBef>
                <a:spcPts val="0"/>
              </a:spcBef>
              <a:spcAft>
                <a:spcPts val="0"/>
              </a:spcAft>
              <a:buSzPts val="1800"/>
              <a:buChar char="○"/>
            </a:pPr>
            <a:r>
              <a:rPr lang="en-US"/>
              <a:t>A Hub is a central point or a local machine that receives all the test requests and distributes them to the right nodes. The machine which actually triggers the test case known as Hub</a:t>
            </a:r>
            <a:endParaRPr/>
          </a:p>
          <a:p>
            <a:pPr indent="-342900" lvl="1" marL="914400" rtl="0" algn="l">
              <a:lnSpc>
                <a:spcPct val="100000"/>
              </a:lnSpc>
              <a:spcBef>
                <a:spcPts val="0"/>
              </a:spcBef>
              <a:spcAft>
                <a:spcPts val="0"/>
              </a:spcAft>
              <a:buSzPts val="1800"/>
              <a:buChar char="○"/>
            </a:pPr>
            <a:r>
              <a:rPr lang="en-US"/>
              <a:t>There can be only one hub in a selenium grid.</a:t>
            </a:r>
            <a:endParaRPr>
              <a:solidFill>
                <a:schemeClr val="lt1"/>
              </a:solidFill>
            </a:endParaRPr>
          </a:p>
          <a:p>
            <a:pPr indent="0" lvl="0" marL="914400" rtl="0" algn="l">
              <a:lnSpc>
                <a:spcPct val="100000"/>
              </a:lnSpc>
              <a:spcBef>
                <a:spcPts val="0"/>
              </a:spcBef>
              <a:spcAft>
                <a:spcPts val="0"/>
              </a:spcAft>
              <a:buNone/>
            </a:pPr>
            <a:r>
              <a:t/>
            </a:r>
            <a:endParaRPr>
              <a:solidFill>
                <a:schemeClr val="lt1"/>
              </a:solidFill>
            </a:endParaRPr>
          </a:p>
          <a:p>
            <a:pPr indent="-393700" lvl="0" marL="457200" rtl="0" algn="l">
              <a:lnSpc>
                <a:spcPct val="100000"/>
              </a:lnSpc>
              <a:spcBef>
                <a:spcPts val="0"/>
              </a:spcBef>
              <a:spcAft>
                <a:spcPts val="0"/>
              </a:spcAft>
              <a:buSzPts val="2600"/>
              <a:buFont typeface="Calibri"/>
              <a:buChar char="●"/>
            </a:pPr>
            <a:r>
              <a:rPr lang="en-US"/>
              <a:t>Node</a:t>
            </a:r>
            <a:endParaRPr/>
          </a:p>
          <a:p>
            <a:pPr indent="-342900" lvl="1" marL="914400" rtl="0" algn="l">
              <a:lnSpc>
                <a:spcPct val="100000"/>
              </a:lnSpc>
              <a:spcBef>
                <a:spcPts val="0"/>
              </a:spcBef>
              <a:spcAft>
                <a:spcPts val="0"/>
              </a:spcAft>
              <a:buSzPts val="1800"/>
              <a:buChar char="○"/>
            </a:pPr>
            <a:r>
              <a:rPr lang="en-US"/>
              <a:t>Nodes are the selenium instances which will execute the test cases that you loaded on the hub. Nodes can be launched on multiple machines with different platforms and browsers.</a:t>
            </a:r>
            <a:endParaRPr>
              <a:solidFill>
                <a:schemeClr val="lt1"/>
              </a:solidFill>
            </a:endParaRPr>
          </a:p>
        </p:txBody>
      </p:sp>
      <p:sp>
        <p:nvSpPr>
          <p:cNvPr id="1644" name="Google Shape;1644;g10336a77381_0_106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Grid</a:t>
            </a:r>
            <a:endParaRPr/>
          </a:p>
        </p:txBody>
      </p:sp>
      <p:sp>
        <p:nvSpPr>
          <p:cNvPr id="1645" name="Google Shape;1645;g10336a77381_0_106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g10336a77381_0_1076"/>
          <p:cNvSpPr txBox="1"/>
          <p:nvPr>
            <p:ph idx="1" type="body"/>
          </p:nvPr>
        </p:nvSpPr>
        <p:spPr>
          <a:xfrm>
            <a:off x="182875" y="1097275"/>
            <a:ext cx="11887200" cy="47202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Selenium Webdriver is an open-source used to automate functional and regression testing of web applications. </a:t>
            </a:r>
            <a:endParaRPr/>
          </a:p>
          <a:p>
            <a:pPr indent="-393700" lvl="0" marL="457200" rtl="0" algn="l">
              <a:lnSpc>
                <a:spcPct val="100000"/>
              </a:lnSpc>
              <a:spcBef>
                <a:spcPts val="0"/>
              </a:spcBef>
              <a:spcAft>
                <a:spcPts val="0"/>
              </a:spcAft>
              <a:buSzPts val="2600"/>
              <a:buFont typeface="Calibri"/>
              <a:buChar char="●"/>
            </a:pPr>
            <a:r>
              <a:rPr lang="en-US"/>
              <a:t>The Selenium Webdriver tool is used for automating web application testing to verify that it works as expected or not</a:t>
            </a:r>
            <a:endParaRPr/>
          </a:p>
          <a:p>
            <a:pPr indent="-393700" lvl="0" marL="457200" rtl="0" algn="l">
              <a:lnSpc>
                <a:spcPct val="100000"/>
              </a:lnSpc>
              <a:spcBef>
                <a:spcPts val="0"/>
              </a:spcBef>
              <a:spcAft>
                <a:spcPts val="0"/>
              </a:spcAft>
              <a:buSzPts val="2600"/>
              <a:buFont typeface="Calibri"/>
              <a:buChar char="●"/>
            </a:pPr>
            <a:r>
              <a:rPr lang="en-US"/>
              <a:t>It mainly supports browsers like Firefox, Chrome, Safari and Internet Explorer. </a:t>
            </a:r>
            <a:endParaRPr/>
          </a:p>
          <a:p>
            <a:pPr indent="-393700" lvl="0" marL="457200" rtl="0" algn="l">
              <a:lnSpc>
                <a:spcPct val="100000"/>
              </a:lnSpc>
              <a:spcBef>
                <a:spcPts val="0"/>
              </a:spcBef>
              <a:spcAft>
                <a:spcPts val="0"/>
              </a:spcAft>
              <a:buSzPts val="2600"/>
              <a:buFont typeface="Calibri"/>
              <a:buChar char="●"/>
            </a:pPr>
            <a:r>
              <a:rPr lang="en-US"/>
              <a:t>In WebDriver, test scripts can be developed using any of the supported programming languages and can be run directly in most modern web browsers. Languages supported by WebDriver include C#, Java, Perl, PHP, Python and Ruby.</a:t>
            </a:r>
            <a:endParaRPr/>
          </a:p>
          <a:p>
            <a:pPr indent="-393700" lvl="0" marL="457200" rtl="0" algn="l">
              <a:lnSpc>
                <a:spcPct val="100000"/>
              </a:lnSpc>
              <a:spcBef>
                <a:spcPts val="0"/>
              </a:spcBef>
              <a:spcAft>
                <a:spcPts val="0"/>
              </a:spcAft>
              <a:buSzPts val="2600"/>
              <a:buFont typeface="Calibri"/>
              <a:buChar char="●"/>
            </a:pPr>
            <a:r>
              <a:rPr lang="en-US"/>
              <a:t>WebDriver supports multiple browsers to run test. Browsers supported by WebDriver include Chrome, IE, firefox and safari.</a:t>
            </a:r>
            <a:endParaRPr/>
          </a:p>
        </p:txBody>
      </p:sp>
      <p:sp>
        <p:nvSpPr>
          <p:cNvPr id="1652" name="Google Shape;1652;g10336a77381_0_107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Webdriver</a:t>
            </a:r>
            <a:endParaRPr/>
          </a:p>
        </p:txBody>
      </p:sp>
      <p:sp>
        <p:nvSpPr>
          <p:cNvPr id="1653" name="Google Shape;1653;g10336a77381_0_107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g10336a77381_0_108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Selenium Webdriver</a:t>
            </a:r>
            <a:endParaRPr/>
          </a:p>
        </p:txBody>
      </p:sp>
      <p:sp>
        <p:nvSpPr>
          <p:cNvPr id="1660" name="Google Shape;1660;g10336a77381_0_108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61" name="Google Shape;1661;g10336a77381_0_1084"/>
          <p:cNvPicPr preferRelativeResize="0"/>
          <p:nvPr/>
        </p:nvPicPr>
        <p:blipFill>
          <a:blip r:embed="rId3">
            <a:alphaModFix/>
          </a:blip>
          <a:stretch>
            <a:fillRect/>
          </a:stretch>
        </p:blipFill>
        <p:spPr>
          <a:xfrm>
            <a:off x="2209400" y="1097275"/>
            <a:ext cx="7773200" cy="50700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g10336a77381_0_1091"/>
          <p:cNvSpPr txBox="1"/>
          <p:nvPr>
            <p:ph idx="1" type="body"/>
          </p:nvPr>
        </p:nvSpPr>
        <p:spPr>
          <a:xfrm>
            <a:off x="304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Calibri"/>
              <a:buChar char="●"/>
            </a:pPr>
            <a:r>
              <a:rPr lang="en-US"/>
              <a:t>Install Java</a:t>
            </a:r>
            <a:endParaRPr/>
          </a:p>
          <a:p>
            <a:pPr indent="-393700" lvl="0" marL="457200" rtl="0" algn="l">
              <a:lnSpc>
                <a:spcPct val="100000"/>
              </a:lnSpc>
              <a:spcBef>
                <a:spcPts val="0"/>
              </a:spcBef>
              <a:spcAft>
                <a:spcPts val="0"/>
              </a:spcAft>
              <a:buSzPts val="2600"/>
              <a:buFont typeface="Calibri"/>
              <a:buChar char="●"/>
            </a:pPr>
            <a:r>
              <a:rPr lang="en-US"/>
              <a:t>Download and Install Intellij</a:t>
            </a:r>
            <a:endParaRPr/>
          </a:p>
          <a:p>
            <a:pPr indent="-393700" lvl="1" marL="914400" rtl="0" algn="l">
              <a:lnSpc>
                <a:spcPct val="100000"/>
              </a:lnSpc>
              <a:spcBef>
                <a:spcPts val="0"/>
              </a:spcBef>
              <a:spcAft>
                <a:spcPts val="0"/>
              </a:spcAft>
              <a:buSzPts val="2600"/>
              <a:buFont typeface="Calibri"/>
              <a:buChar char="○"/>
            </a:pPr>
            <a:r>
              <a:rPr lang="en-US" sz="2600" u="sng">
                <a:solidFill>
                  <a:srgbClr val="0097A7"/>
                </a:solidFill>
                <a:hlinkClick r:id="rId3">
                  <a:extLst>
                    <a:ext uri="{A12FA001-AC4F-418D-AE19-62706E023703}">
                      <ahyp:hlinkClr val="tx"/>
                    </a:ext>
                  </a:extLst>
                </a:hlinkClick>
              </a:rPr>
              <a:t>https://www.jetbrains.com/idea/download/#section=Windows</a:t>
            </a:r>
            <a:endParaRPr sz="2600">
              <a:solidFill>
                <a:srgbClr val="45A9C4"/>
              </a:solidFill>
            </a:endParaRPr>
          </a:p>
          <a:p>
            <a:pPr indent="-393700" lvl="0" marL="457200" rtl="0" algn="l">
              <a:lnSpc>
                <a:spcPct val="100000"/>
              </a:lnSpc>
              <a:spcBef>
                <a:spcPts val="0"/>
              </a:spcBef>
              <a:spcAft>
                <a:spcPts val="0"/>
              </a:spcAft>
              <a:buSzPts val="2600"/>
              <a:buFont typeface="Calibri"/>
              <a:buChar char="●"/>
            </a:pPr>
            <a:r>
              <a:rPr lang="en-US"/>
              <a:t>Download selenium drivers (chrome driver, firefox driver, IE driver)</a:t>
            </a:r>
            <a:endParaRPr/>
          </a:p>
          <a:p>
            <a:pPr indent="-393700" lvl="1" marL="914400" rtl="0" algn="l">
              <a:lnSpc>
                <a:spcPct val="115000"/>
              </a:lnSpc>
              <a:spcBef>
                <a:spcPts val="0"/>
              </a:spcBef>
              <a:spcAft>
                <a:spcPts val="0"/>
              </a:spcAft>
              <a:buSzPts val="2600"/>
              <a:buFont typeface="Calibri"/>
              <a:buChar char="○"/>
            </a:pPr>
            <a:r>
              <a:rPr lang="en-US" sz="2600" u="sng">
                <a:solidFill>
                  <a:srgbClr val="0097A7"/>
                </a:solidFill>
                <a:hlinkClick r:id="rId4">
                  <a:extLst>
                    <a:ext uri="{A12FA001-AC4F-418D-AE19-62706E023703}">
                      <ahyp:hlinkClr val="tx"/>
                    </a:ext>
                  </a:extLst>
                </a:hlinkClick>
              </a:rPr>
              <a:t>https://chromedriver.chromium.org/downloads</a:t>
            </a:r>
            <a:r>
              <a:rPr lang="en-US" sz="2600">
                <a:solidFill>
                  <a:srgbClr val="595959"/>
                </a:solidFill>
              </a:rPr>
              <a:t> </a:t>
            </a:r>
            <a:r>
              <a:rPr lang="en-US" sz="2600">
                <a:solidFill>
                  <a:schemeClr val="lt1"/>
                </a:solidFill>
              </a:rPr>
              <a:t>(chrome driver)</a:t>
            </a:r>
            <a:endParaRPr sz="2600"/>
          </a:p>
          <a:p>
            <a:pPr indent="-393700" lvl="1" marL="914400" rtl="0" algn="l">
              <a:lnSpc>
                <a:spcPct val="115000"/>
              </a:lnSpc>
              <a:spcBef>
                <a:spcPts val="0"/>
              </a:spcBef>
              <a:spcAft>
                <a:spcPts val="0"/>
              </a:spcAft>
              <a:buSzPts val="2600"/>
              <a:buFont typeface="Calibri"/>
              <a:buChar char="○"/>
            </a:pPr>
            <a:r>
              <a:rPr lang="en-US" sz="2600" u="sng">
                <a:solidFill>
                  <a:srgbClr val="0097A7"/>
                </a:solidFill>
                <a:hlinkClick r:id="rId5">
                  <a:extLst>
                    <a:ext uri="{A12FA001-AC4F-418D-AE19-62706E023703}">
                      <ahyp:hlinkClr val="tx"/>
                    </a:ext>
                  </a:extLst>
                </a:hlinkClick>
              </a:rPr>
              <a:t>https://github.com/mozilla/geckodriver/releases</a:t>
            </a:r>
            <a:r>
              <a:rPr lang="en-US" sz="2600">
                <a:solidFill>
                  <a:srgbClr val="595959"/>
                </a:solidFill>
              </a:rPr>
              <a:t> </a:t>
            </a:r>
            <a:r>
              <a:rPr lang="en-US" sz="2600">
                <a:solidFill>
                  <a:schemeClr val="lt1"/>
                </a:solidFill>
              </a:rPr>
              <a:t>(firefox driver)</a:t>
            </a:r>
            <a:endParaRPr sz="2600">
              <a:solidFill>
                <a:schemeClr val="lt1"/>
              </a:solidFill>
            </a:endParaRPr>
          </a:p>
          <a:p>
            <a:pPr indent="-393700" lvl="0" marL="457200" rtl="0" algn="l">
              <a:lnSpc>
                <a:spcPct val="100000"/>
              </a:lnSpc>
              <a:spcBef>
                <a:spcPts val="0"/>
              </a:spcBef>
              <a:spcAft>
                <a:spcPts val="0"/>
              </a:spcAft>
              <a:buSzPts val="2600"/>
              <a:buFont typeface="Calibri"/>
              <a:buChar char="●"/>
            </a:pPr>
            <a:r>
              <a:rPr lang="en-US"/>
              <a:t>Download selenium JARs</a:t>
            </a:r>
            <a:endParaRPr/>
          </a:p>
          <a:p>
            <a:pPr indent="-393700" lvl="1" marL="914400" rtl="0" algn="l">
              <a:lnSpc>
                <a:spcPct val="115000"/>
              </a:lnSpc>
              <a:spcBef>
                <a:spcPts val="0"/>
              </a:spcBef>
              <a:spcAft>
                <a:spcPts val="0"/>
              </a:spcAft>
              <a:buSzPts val="2600"/>
              <a:buFont typeface="Calibri"/>
              <a:buChar char="○"/>
            </a:pPr>
            <a:r>
              <a:rPr lang="en-US" sz="2600" u="sng">
                <a:solidFill>
                  <a:srgbClr val="0097A7"/>
                </a:solidFill>
                <a:hlinkClick r:id="rId6">
                  <a:extLst>
                    <a:ext uri="{A12FA001-AC4F-418D-AE19-62706E023703}">
                      <ahyp:hlinkClr val="tx"/>
                    </a:ext>
                  </a:extLst>
                </a:hlinkClick>
              </a:rPr>
              <a:t>https://www.selenium.dev/downloads/</a:t>
            </a:r>
            <a:endParaRPr sz="2600"/>
          </a:p>
          <a:p>
            <a:pPr indent="-393700" lvl="0" marL="457200" rtl="0" algn="l">
              <a:lnSpc>
                <a:spcPct val="100000"/>
              </a:lnSpc>
              <a:spcBef>
                <a:spcPts val="0"/>
              </a:spcBef>
              <a:spcAft>
                <a:spcPts val="0"/>
              </a:spcAft>
              <a:buSzPts val="2600"/>
              <a:buFont typeface="Calibri"/>
              <a:buChar char="●"/>
            </a:pPr>
            <a:r>
              <a:rPr lang="en-US"/>
              <a:t>In above link go to downloads &gt; selenium client &gt; java &gt; click on download link</a:t>
            </a:r>
            <a:endParaRPr/>
          </a:p>
        </p:txBody>
      </p:sp>
      <p:sp>
        <p:nvSpPr>
          <p:cNvPr id="1668" name="Google Shape;1668;g10336a77381_0_1091"/>
          <p:cNvSpPr txBox="1"/>
          <p:nvPr>
            <p:ph type="title"/>
          </p:nvPr>
        </p:nvSpPr>
        <p:spPr>
          <a:xfrm>
            <a:off x="304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Setup and Installation</a:t>
            </a:r>
            <a:endParaRPr/>
          </a:p>
        </p:txBody>
      </p:sp>
      <p:sp>
        <p:nvSpPr>
          <p:cNvPr id="1669" name="Google Shape;1669;g10336a77381_0_109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g104bc9032f8_10_1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0"/>
              </a:spcBef>
              <a:spcAft>
                <a:spcPts val="0"/>
              </a:spcAft>
              <a:buSzPts val="2600"/>
              <a:buFont typeface="Calibri"/>
              <a:buChar char="●"/>
            </a:pPr>
            <a:r>
              <a:rPr lang="en-US"/>
              <a:t>Open Intellij</a:t>
            </a:r>
            <a:endParaRPr/>
          </a:p>
          <a:p>
            <a:pPr indent="-393700" lvl="0" marL="457200" rtl="0" algn="l">
              <a:lnSpc>
                <a:spcPct val="115000"/>
              </a:lnSpc>
              <a:spcBef>
                <a:spcPts val="0"/>
              </a:spcBef>
              <a:spcAft>
                <a:spcPts val="0"/>
              </a:spcAft>
              <a:buSzPts val="2600"/>
              <a:buFont typeface="Calibri"/>
              <a:buChar char="●"/>
            </a:pPr>
            <a:r>
              <a:rPr lang="en-US"/>
              <a:t>Create new project</a:t>
            </a:r>
            <a:endParaRPr/>
          </a:p>
          <a:p>
            <a:pPr indent="-393700" lvl="0" marL="457200" rtl="0" algn="l">
              <a:lnSpc>
                <a:spcPct val="115000"/>
              </a:lnSpc>
              <a:spcBef>
                <a:spcPts val="0"/>
              </a:spcBef>
              <a:spcAft>
                <a:spcPts val="0"/>
              </a:spcAft>
              <a:buSzPts val="2600"/>
              <a:buFont typeface="Calibri"/>
              <a:buChar char="●"/>
            </a:pPr>
            <a:r>
              <a:rPr lang="en-US"/>
              <a:t>Add Selenium JARs in the project ( file &gt; Project structure, Module&lt; Dependencies &gt; Add Jars)</a:t>
            </a:r>
            <a:endParaRPr/>
          </a:p>
          <a:p>
            <a:pPr indent="-393700" lvl="0" marL="457200" rtl="0" algn="l">
              <a:lnSpc>
                <a:spcPct val="115000"/>
              </a:lnSpc>
              <a:spcBef>
                <a:spcPts val="0"/>
              </a:spcBef>
              <a:spcAft>
                <a:spcPts val="0"/>
              </a:spcAft>
              <a:buSzPts val="2600"/>
              <a:buFont typeface="Calibri"/>
              <a:buChar char="●"/>
            </a:pPr>
            <a:r>
              <a:rPr lang="en-US"/>
              <a:t>Add chrome driver into the project</a:t>
            </a:r>
            <a:endParaRPr/>
          </a:p>
          <a:p>
            <a:pPr indent="-393700" lvl="0" marL="457200" rtl="0" algn="l">
              <a:lnSpc>
                <a:spcPct val="115000"/>
              </a:lnSpc>
              <a:spcBef>
                <a:spcPts val="0"/>
              </a:spcBef>
              <a:spcAft>
                <a:spcPts val="0"/>
              </a:spcAft>
              <a:buSzPts val="2600"/>
              <a:buFont typeface="Calibri"/>
              <a:buChar char="●"/>
            </a:pPr>
            <a:r>
              <a:rPr lang="en-US"/>
              <a:t>Open amazon.in site in chrome driver</a:t>
            </a:r>
            <a:endParaRPr/>
          </a:p>
          <a:p>
            <a:pPr indent="-381000" lvl="1" marL="914400" rtl="0" algn="l">
              <a:lnSpc>
                <a:spcPct val="115000"/>
              </a:lnSpc>
              <a:spcBef>
                <a:spcPts val="0"/>
              </a:spcBef>
              <a:spcAft>
                <a:spcPts val="0"/>
              </a:spcAft>
              <a:buSzPts val="2400"/>
              <a:buChar char="○"/>
            </a:pPr>
            <a:r>
              <a:rPr lang="en-US"/>
              <a:t>System.setProperty("webdriver.chrome.driver", filePath);</a:t>
            </a:r>
            <a:endParaRPr/>
          </a:p>
          <a:p>
            <a:pPr indent="-381000" lvl="1" marL="914400" rtl="0" algn="l">
              <a:lnSpc>
                <a:spcPct val="115000"/>
              </a:lnSpc>
              <a:spcBef>
                <a:spcPts val="0"/>
              </a:spcBef>
              <a:spcAft>
                <a:spcPts val="0"/>
              </a:spcAft>
              <a:buSzPts val="2400"/>
              <a:buChar char="○"/>
            </a:pPr>
            <a:r>
              <a:rPr lang="en-US"/>
              <a:t>WebDriver driver = new ChromeDriver();</a:t>
            </a:r>
            <a:endParaRPr/>
          </a:p>
          <a:p>
            <a:pPr indent="-381000" lvl="1" marL="914400" rtl="0" algn="l">
              <a:lnSpc>
                <a:spcPct val="115000"/>
              </a:lnSpc>
              <a:spcBef>
                <a:spcPts val="0"/>
              </a:spcBef>
              <a:spcAft>
                <a:spcPts val="0"/>
              </a:spcAft>
              <a:buSzPts val="2400"/>
              <a:buChar char="○"/>
            </a:pPr>
            <a:r>
              <a:rPr lang="en-US"/>
              <a:t>driver.get("https://www.amazon.in/");</a:t>
            </a:r>
            <a:endParaRPr>
              <a:solidFill>
                <a:schemeClr val="lt1"/>
              </a:solidFill>
            </a:endParaRPr>
          </a:p>
          <a:p>
            <a:pPr indent="-393700" lvl="0" marL="457200" rtl="0" algn="l">
              <a:lnSpc>
                <a:spcPct val="115000"/>
              </a:lnSpc>
              <a:spcBef>
                <a:spcPts val="0"/>
              </a:spcBef>
              <a:spcAft>
                <a:spcPts val="0"/>
              </a:spcAft>
              <a:buSzPts val="2600"/>
              <a:buFont typeface="Calibri"/>
              <a:buChar char="●"/>
            </a:pPr>
            <a:r>
              <a:rPr lang="en-US"/>
              <a:t>Close browser</a:t>
            </a:r>
            <a:r>
              <a:rPr lang="en-US"/>
              <a:t> </a:t>
            </a:r>
            <a:endParaRPr/>
          </a:p>
          <a:p>
            <a:pPr indent="-342900" lvl="1" marL="914400" rtl="0" algn="l">
              <a:lnSpc>
                <a:spcPct val="115000"/>
              </a:lnSpc>
              <a:spcBef>
                <a:spcPts val="0"/>
              </a:spcBef>
              <a:spcAft>
                <a:spcPts val="0"/>
              </a:spcAft>
              <a:buSzPts val="1800"/>
              <a:buChar char="○"/>
            </a:pPr>
            <a:r>
              <a:rPr lang="en-US"/>
              <a:t>driver.close();</a:t>
            </a:r>
            <a:endParaRPr/>
          </a:p>
        </p:txBody>
      </p:sp>
      <p:sp>
        <p:nvSpPr>
          <p:cNvPr id="1676" name="Google Shape;1676;g104bc9032f8_10_1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Basic Example</a:t>
            </a:r>
            <a:endParaRPr/>
          </a:p>
        </p:txBody>
      </p:sp>
      <p:sp>
        <p:nvSpPr>
          <p:cNvPr id="1677" name="Google Shape;1677;g104bc9032f8_10_1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g10336a77381_0_297"/>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684" name="Google Shape;1684;g10336a77381_0_297"/>
          <p:cNvSpPr txBox="1"/>
          <p:nvPr>
            <p:ph idx="1" type="subTitle"/>
          </p:nvPr>
        </p:nvSpPr>
        <p:spPr>
          <a:xfrm>
            <a:off x="184950" y="3858925"/>
            <a:ext cx="116880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a:t>Download and Install locators plugin into your browser and play around with the plugin to find different types of web elements</a:t>
            </a:r>
            <a:endParaRPr/>
          </a:p>
          <a:p>
            <a:pPr indent="-381000" lvl="0" marL="457200" rtl="0" algn="l">
              <a:spcBef>
                <a:spcPts val="0"/>
              </a:spcBef>
              <a:spcAft>
                <a:spcPts val="0"/>
              </a:spcAft>
              <a:buSzPts val="2400"/>
              <a:buChar char="●"/>
            </a:pPr>
            <a:r>
              <a:rPr lang="en-US"/>
              <a:t>Write a program that open the browser with google search box. Enter your city and state (Ex. “Ahmedabad, Gujarat”) and search the entered text. Perform this steps in Chrome as well as Firefox browser.</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g10974d41e10_1_116"/>
          <p:cNvSpPr txBox="1"/>
          <p:nvPr>
            <p:ph type="ctrTitle"/>
          </p:nvPr>
        </p:nvSpPr>
        <p:spPr>
          <a:xfrm>
            <a:off x="182880" y="25146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691" name="Google Shape;1691;g10974d41e10_1_116"/>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68300" lvl="0" marL="457200" rtl="0" algn="l">
              <a:spcBef>
                <a:spcPts val="640"/>
              </a:spcBef>
              <a:spcAft>
                <a:spcPts val="0"/>
              </a:spcAft>
              <a:buSzPts val="2200"/>
              <a:buChar char="●"/>
            </a:pPr>
            <a:r>
              <a:rPr lang="en-US" sz="2200" u="sng">
                <a:solidFill>
                  <a:schemeClr val="hlink"/>
                </a:solidFill>
                <a:hlinkClick r:id="rId3"/>
              </a:rPr>
              <a:t>How Selenium IDE works?</a:t>
            </a:r>
            <a:endParaRPr sz="2200"/>
          </a:p>
          <a:p>
            <a:pPr indent="-368300" lvl="0" marL="457200" rtl="0" algn="l">
              <a:spcBef>
                <a:spcPts val="0"/>
              </a:spcBef>
              <a:spcAft>
                <a:spcPts val="0"/>
              </a:spcAft>
              <a:buSzPts val="2200"/>
              <a:buChar char="●"/>
            </a:pPr>
            <a:r>
              <a:rPr lang="en-US" sz="2200"/>
              <a:t>https://www.toolsqa.com/selenium-webdriver/selenium-locators/</a:t>
            </a:r>
            <a:endParaRPr sz="2200"/>
          </a:p>
          <a:p>
            <a:pPr indent="-368300" lvl="0" marL="457200" rtl="0" algn="l">
              <a:spcBef>
                <a:spcPts val="0"/>
              </a:spcBef>
              <a:spcAft>
                <a:spcPts val="0"/>
              </a:spcAft>
              <a:buSzPts val="2200"/>
              <a:buChar char="●"/>
            </a:pPr>
            <a:r>
              <a:rPr lang="en-US" sz="2200" u="sng">
                <a:solidFill>
                  <a:schemeClr val="hlink"/>
                </a:solidFill>
                <a:hlinkClick r:id="rId4"/>
              </a:rPr>
              <a:t>Introduction to Firebug, Downloading and installing of Firebug</a:t>
            </a:r>
            <a:endParaRPr sz="2200"/>
          </a:p>
          <a:p>
            <a:pPr indent="-368300" lvl="0" marL="457200" rtl="0" algn="l">
              <a:spcBef>
                <a:spcPts val="0"/>
              </a:spcBef>
              <a:spcAft>
                <a:spcPts val="0"/>
              </a:spcAft>
              <a:buSzPts val="2200"/>
              <a:buChar char="●"/>
            </a:pPr>
            <a:r>
              <a:rPr lang="en-US" sz="2200"/>
              <a:t>Downloading and installing of Xpath (</a:t>
            </a:r>
            <a:r>
              <a:rPr lang="en-US" sz="2200" u="sng">
                <a:solidFill>
                  <a:schemeClr val="hlink"/>
                </a:solidFill>
                <a:hlinkClick r:id="rId5"/>
              </a:rPr>
              <a:t>https://www.toolsqa.com/selenium-webdriver/xpath-in-selenium/</a:t>
            </a:r>
            <a:r>
              <a:rPr lang="en-US" sz="2200"/>
              <a:t>)</a:t>
            </a:r>
            <a:r>
              <a:rPr lang="en-US" sz="2200"/>
              <a:t> </a:t>
            </a:r>
            <a:r>
              <a:rPr lang="en-US" sz="2200"/>
              <a:t>(</a:t>
            </a:r>
            <a:r>
              <a:rPr lang="en-US" sz="2200"/>
              <a:t>https://www.toolsqa.com/selenium-webdriver/xpath-firebug-firepath/</a:t>
            </a:r>
            <a:r>
              <a:rPr lang="en-US" sz="2200"/>
              <a:t>)</a:t>
            </a:r>
            <a:endParaRPr sz="22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g107f28a56b1_0_11"/>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Day - 17</a:t>
            </a:r>
            <a:endParaRPr/>
          </a:p>
        </p:txBody>
      </p:sp>
      <p:sp>
        <p:nvSpPr>
          <p:cNvPr id="1698" name="Google Shape;1698;g107f28a56b1_0_11"/>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0" lvl="0" marL="0" rtl="0" algn="ctr">
              <a:spcBef>
                <a:spcPts val="640"/>
              </a:spcBef>
              <a:spcAft>
                <a:spcPts val="1600"/>
              </a:spcAft>
              <a:buNone/>
            </a:pPr>
            <a:r>
              <a:rPr lang="en-US"/>
              <a:t>Locators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0"/>
                  </a:ext>
                </a:extLst>
              </a:rPr>
              <a:t>Day - 1</a:t>
            </a:r>
            <a:endParaRPr/>
          </a:p>
        </p:txBody>
      </p:sp>
      <p:sp>
        <p:nvSpPr>
          <p:cNvPr id="97" name="Google Shape;97;p5"/>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latin typeface="Arial"/>
                <a:ea typeface="Arial"/>
                <a:cs typeface="Arial"/>
                <a:sym typeface="Arial"/>
              </a:rPr>
              <a:t>Java Basics</a:t>
            </a:r>
            <a:endParaRPr>
              <a:latin typeface="Arial"/>
              <a:ea typeface="Arial"/>
              <a:cs typeface="Arial"/>
              <a:sym typeface="Arial"/>
            </a:endParaRPr>
          </a:p>
        </p:txBody>
      </p:sp>
    </p:spTree>
  </p:cSld>
  <p:clrMapOvr>
    <a:masterClrMapping/>
  </p:clrMapOvr>
  <p:transition advClick="0" spd="slow">
    <p:wipe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097295303f_0_1"/>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249" name="Google Shape;249;g1097295303f_0_1"/>
          <p:cNvSpPr txBox="1"/>
          <p:nvPr>
            <p:ph idx="1" type="subTitle"/>
          </p:nvPr>
        </p:nvSpPr>
        <p:spPr>
          <a:xfrm>
            <a:off x="76200" y="41396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https://www.codesdope.com/practice/java-know-data-types/</a:t>
            </a:r>
            <a:endParaRPr/>
          </a:p>
          <a:p>
            <a:pPr indent="-381000" lvl="0" marL="457200" rtl="0" algn="l">
              <a:spcBef>
                <a:spcPts val="0"/>
              </a:spcBef>
              <a:spcAft>
                <a:spcPts val="0"/>
              </a:spcAft>
              <a:buSzPts val="2400"/>
              <a:buChar char="●"/>
            </a:pPr>
            <a:r>
              <a:rPr lang="en-US" u="sng">
                <a:solidFill>
                  <a:schemeClr val="hlink"/>
                </a:solidFill>
                <a:hlinkClick r:id="rId4"/>
              </a:rPr>
              <a:t>https://www.codesdope.com/practice/java-operators/</a:t>
            </a:r>
            <a:endParaRPr/>
          </a:p>
          <a:p>
            <a:pPr indent="-381000" lvl="0" marL="457200" rtl="0" algn="l">
              <a:spcBef>
                <a:spcPts val="0"/>
              </a:spcBef>
              <a:spcAft>
                <a:spcPts val="0"/>
              </a:spcAft>
              <a:buSzPts val="2400"/>
              <a:buChar char="●"/>
            </a:pPr>
            <a:r>
              <a:rPr lang="en-US" u="sng">
                <a:solidFill>
                  <a:schemeClr val="hlink"/>
                </a:solidFill>
                <a:hlinkClick r:id="rId5"/>
              </a:rPr>
              <a:t>https://www.codesdope.com/practice/java-decide-if-or-else/</a:t>
            </a:r>
            <a:endParaRPr/>
          </a:p>
          <a:p>
            <a:pPr indent="-381000" lvl="0" marL="457200" rtl="0" algn="l">
              <a:spcBef>
                <a:spcPts val="0"/>
              </a:spcBef>
              <a:spcAft>
                <a:spcPts val="0"/>
              </a:spcAft>
              <a:buSzPts val="2400"/>
              <a:buChar char="●"/>
            </a:pPr>
            <a:r>
              <a:rPr lang="en-US" u="sng">
                <a:solidFill>
                  <a:schemeClr val="hlink"/>
                </a:solidFill>
                <a:hlinkClick r:id="rId6"/>
              </a:rPr>
              <a:t>https://www.codesdope.com/practice/java-loop-loop-loop/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g10336a77381_0_311"/>
          <p:cNvSpPr txBox="1"/>
          <p:nvPr>
            <p:ph type="ctrTitle"/>
          </p:nvPr>
        </p:nvSpPr>
        <p:spPr>
          <a:xfrm rot="174">
            <a:off x="184957" y="2514303"/>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Locators</a:t>
            </a:r>
            <a:endParaRPr/>
          </a:p>
        </p:txBody>
      </p:sp>
      <p:sp>
        <p:nvSpPr>
          <p:cNvPr id="1705" name="Google Shape;1705;g10336a77381_0_311"/>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74650" lvl="0" marL="457200" rtl="0" algn="l">
              <a:spcBef>
                <a:spcPts val="0"/>
              </a:spcBef>
              <a:spcAft>
                <a:spcPts val="0"/>
              </a:spcAft>
              <a:buSzPts val="2300"/>
              <a:buFont typeface="Calibri"/>
              <a:buChar char="●"/>
            </a:pPr>
            <a:r>
              <a:rPr lang="en-US" sz="2300"/>
              <a:t>Understanding of HTML DOM </a:t>
            </a:r>
            <a:endParaRPr sz="2300"/>
          </a:p>
          <a:p>
            <a:pPr indent="-374650" lvl="0" marL="457200" rtl="0" algn="l">
              <a:spcBef>
                <a:spcPts val="0"/>
              </a:spcBef>
              <a:spcAft>
                <a:spcPts val="0"/>
              </a:spcAft>
              <a:buSzPts val="2300"/>
              <a:buFont typeface="Calibri"/>
              <a:buChar char="●"/>
            </a:pPr>
            <a:r>
              <a:rPr lang="en-US" sz="2300"/>
              <a:t>What are Locators?</a:t>
            </a:r>
            <a:endParaRPr sz="2300"/>
          </a:p>
          <a:p>
            <a:pPr indent="-374650" lvl="0" marL="457200" rtl="0" algn="l">
              <a:spcBef>
                <a:spcPts val="0"/>
              </a:spcBef>
              <a:spcAft>
                <a:spcPts val="0"/>
              </a:spcAft>
              <a:buSzPts val="2300"/>
              <a:buFont typeface="Calibri"/>
              <a:buChar char="●"/>
            </a:pPr>
            <a:r>
              <a:rPr lang="en-US" sz="2300"/>
              <a:t>Locating by DOM (Document Object Model)</a:t>
            </a:r>
            <a:endParaRPr sz="2300"/>
          </a:p>
          <a:p>
            <a:pPr indent="-374650" lvl="0" marL="457200" rtl="0" algn="l">
              <a:spcBef>
                <a:spcPts val="0"/>
              </a:spcBef>
              <a:spcAft>
                <a:spcPts val="0"/>
              </a:spcAft>
              <a:buSzPts val="2300"/>
              <a:buFont typeface="Calibri"/>
              <a:buChar char="●"/>
            </a:pPr>
            <a:r>
              <a:rPr lang="en-US" sz="2300"/>
              <a:t>Locating by Webdriver</a:t>
            </a:r>
            <a:endParaRPr sz="2300"/>
          </a:p>
          <a:p>
            <a:pPr indent="-374650" lvl="0" marL="457200" rtl="0" algn="l">
              <a:spcBef>
                <a:spcPts val="0"/>
              </a:spcBef>
              <a:spcAft>
                <a:spcPts val="0"/>
              </a:spcAft>
              <a:buSzPts val="2300"/>
              <a:buFont typeface="Calibri"/>
              <a:buChar char="●"/>
            </a:pPr>
            <a:r>
              <a:rPr lang="en-US" sz="2300"/>
              <a:t>Syntax for Locating Elements</a:t>
            </a:r>
            <a:endParaRPr sz="2300"/>
          </a:p>
          <a:p>
            <a:pPr indent="-374650" lvl="0" marL="457200" rtl="0" algn="l">
              <a:spcBef>
                <a:spcPts val="0"/>
              </a:spcBef>
              <a:spcAft>
                <a:spcPts val="0"/>
              </a:spcAft>
              <a:buSzPts val="2300"/>
              <a:buFont typeface="Calibri"/>
              <a:buChar char="●"/>
            </a:pPr>
            <a:r>
              <a:rPr lang="en-US" sz="2300"/>
              <a:t>CSS Selector</a:t>
            </a:r>
            <a:endParaRPr sz="230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g10336a77381_0_1103"/>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0"/>
              </a:spcBef>
              <a:spcAft>
                <a:spcPts val="0"/>
              </a:spcAft>
              <a:buSzPts val="1700"/>
              <a:buFont typeface="Calibri"/>
              <a:buChar char="●"/>
            </a:pPr>
            <a:r>
              <a:rPr lang="en-US" sz="1700"/>
              <a:t>When a web page is loaded, the browser creates a Document Object Model of the page.The HTML DOM model is constructed as a tree of Objects</a:t>
            </a:r>
            <a:endParaRPr sz="1700"/>
          </a:p>
        </p:txBody>
      </p:sp>
      <p:sp>
        <p:nvSpPr>
          <p:cNvPr id="1712" name="Google Shape;1712;g10336a77381_0_110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Understanding of HTML DOM</a:t>
            </a:r>
            <a:endParaRPr/>
          </a:p>
        </p:txBody>
      </p:sp>
      <p:pic>
        <p:nvPicPr>
          <p:cNvPr id="1713" name="Google Shape;1713;g10336a77381_0_1103"/>
          <p:cNvPicPr preferRelativeResize="0"/>
          <p:nvPr/>
        </p:nvPicPr>
        <p:blipFill>
          <a:blip r:embed="rId3">
            <a:alphaModFix/>
          </a:blip>
          <a:stretch>
            <a:fillRect/>
          </a:stretch>
        </p:blipFill>
        <p:spPr>
          <a:xfrm>
            <a:off x="1895600" y="1723500"/>
            <a:ext cx="8400800" cy="4443775"/>
          </a:xfrm>
          <a:prstGeom prst="rect">
            <a:avLst/>
          </a:prstGeom>
          <a:noFill/>
          <a:ln>
            <a:noFill/>
          </a:ln>
        </p:spPr>
      </p:pic>
      <p:sp>
        <p:nvSpPr>
          <p:cNvPr id="1714" name="Google Shape;1714;g10336a77381_0_110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g10336a77381_0_1113"/>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36550" lvl="0" marL="457200" rtl="0" algn="l">
              <a:lnSpc>
                <a:spcPct val="100000"/>
              </a:lnSpc>
              <a:spcBef>
                <a:spcPts val="0"/>
              </a:spcBef>
              <a:spcAft>
                <a:spcPts val="0"/>
              </a:spcAft>
              <a:buSzPts val="1700"/>
              <a:buFont typeface="Calibri"/>
              <a:buChar char="●"/>
            </a:pPr>
            <a:r>
              <a:rPr lang="en-US" sz="1700"/>
              <a:t>Locators are one of the essential components of Selenium infrastructure, which help Selenium scripts in uniquely identifying the WebElements(such as text box, button, etc.) present of the web page</a:t>
            </a:r>
            <a:endParaRPr sz="1700"/>
          </a:p>
        </p:txBody>
      </p:sp>
      <p:sp>
        <p:nvSpPr>
          <p:cNvPr id="1721" name="Google Shape;1721;g10336a77381_0_111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What are Locators? Types of Selenium Locators</a:t>
            </a:r>
            <a:endParaRPr/>
          </a:p>
        </p:txBody>
      </p:sp>
      <p:pic>
        <p:nvPicPr>
          <p:cNvPr id="1722" name="Google Shape;1722;g10336a77381_0_1113"/>
          <p:cNvPicPr preferRelativeResize="0"/>
          <p:nvPr/>
        </p:nvPicPr>
        <p:blipFill>
          <a:blip r:embed="rId3">
            <a:alphaModFix/>
          </a:blip>
          <a:stretch>
            <a:fillRect/>
          </a:stretch>
        </p:blipFill>
        <p:spPr>
          <a:xfrm>
            <a:off x="3509513" y="1721150"/>
            <a:ext cx="5172975" cy="4446124"/>
          </a:xfrm>
          <a:prstGeom prst="rect">
            <a:avLst/>
          </a:prstGeom>
          <a:noFill/>
          <a:ln>
            <a:noFill/>
          </a:ln>
        </p:spPr>
      </p:pic>
      <p:sp>
        <p:nvSpPr>
          <p:cNvPr id="1723" name="Google Shape;1723;g10336a77381_0_111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g10336a77381_0_112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sz="4400"/>
              <a:t>Locating by DOM (Document Object Model)</a:t>
            </a:r>
            <a:endParaRPr sz="4400"/>
          </a:p>
        </p:txBody>
      </p:sp>
      <p:graphicFrame>
        <p:nvGraphicFramePr>
          <p:cNvPr id="1730" name="Google Shape;1730;g10336a77381_0_1125"/>
          <p:cNvGraphicFramePr/>
          <p:nvPr/>
        </p:nvGraphicFramePr>
        <p:xfrm>
          <a:off x="182875" y="1097275"/>
          <a:ext cx="3000000" cy="3000000"/>
        </p:xfrm>
        <a:graphic>
          <a:graphicData uri="http://schemas.openxmlformats.org/drawingml/2006/table">
            <a:tbl>
              <a:tblPr>
                <a:noFill/>
                <a:tableStyleId>{3ADD6AF9-F9EB-4685-A371-17CBED71F397}</a:tableStyleId>
              </a:tblPr>
              <a:tblGrid>
                <a:gridCol w="1949900"/>
                <a:gridCol w="4154075"/>
                <a:gridCol w="5783200"/>
              </a:tblGrid>
              <a:tr h="396200">
                <a:tc>
                  <a:txBody>
                    <a:bodyPr/>
                    <a:lstStyle/>
                    <a:p>
                      <a:pPr indent="0" lvl="0" marL="0" rtl="0" algn="l">
                        <a:spcBef>
                          <a:spcPts val="0"/>
                        </a:spcBef>
                        <a:spcAft>
                          <a:spcPts val="0"/>
                        </a:spcAft>
                        <a:buNone/>
                      </a:pPr>
                      <a:r>
                        <a:rPr b="1" lang="en-US">
                          <a:solidFill>
                            <a:schemeClr val="lt1"/>
                          </a:solidFill>
                        </a:rPr>
                        <a:t>Method</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lt1"/>
                          </a:solidFill>
                        </a:rPr>
                        <a:t>Syntax</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lt1"/>
                          </a:solidFill>
                        </a:rPr>
                        <a:t>Usage</a:t>
                      </a:r>
                      <a:endParaRPr b="1">
                        <a:solidFill>
                          <a:schemeClr val="lt1"/>
                        </a:solidFill>
                      </a:endParaRPr>
                    </a:p>
                  </a:txBody>
                  <a:tcPr marT="91425" marB="91425" marR="91425" marL="91425"/>
                </a:tc>
              </a:tr>
              <a:tr h="822925">
                <a:tc>
                  <a:txBody>
                    <a:bodyPr/>
                    <a:lstStyle/>
                    <a:p>
                      <a:pPr indent="0" lvl="0" marL="0" rtl="0" algn="l">
                        <a:spcBef>
                          <a:spcPts val="0"/>
                        </a:spcBef>
                        <a:spcAft>
                          <a:spcPts val="0"/>
                        </a:spcAft>
                        <a:buNone/>
                      </a:pPr>
                      <a:r>
                        <a:rPr lang="en-US">
                          <a:solidFill>
                            <a:schemeClr val="lt1"/>
                          </a:solidFill>
                        </a:rPr>
                        <a:t>getElementById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document.getElementById("id of the element")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id of the element = this is the value of the ID attribute of the element to be accessed. This value should always be enclosed in a pair of parentheses ("").</a:t>
                      </a:r>
                      <a:endParaRPr>
                        <a:solidFill>
                          <a:schemeClr val="lt1"/>
                        </a:solidFill>
                      </a:endParaRPr>
                    </a:p>
                  </a:txBody>
                  <a:tcPr marT="91425" marB="91425" marR="91425" marL="91425"/>
                </a:tc>
              </a:tr>
              <a:tr h="1036300">
                <a:tc>
                  <a:txBody>
                    <a:bodyPr/>
                    <a:lstStyle/>
                    <a:p>
                      <a:pPr indent="0" lvl="0" marL="0" rtl="0" algn="l">
                        <a:spcBef>
                          <a:spcPts val="0"/>
                        </a:spcBef>
                        <a:spcAft>
                          <a:spcPts val="0"/>
                        </a:spcAft>
                        <a:buNone/>
                      </a:pPr>
                      <a:r>
                        <a:rPr lang="en-US">
                          <a:solidFill>
                            <a:schemeClr val="lt1"/>
                          </a:solidFill>
                        </a:rPr>
                        <a:t>getElementsByName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document.getElementsByName("name")[index]</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lt1"/>
                          </a:solidFill>
                        </a:rPr>
                        <a:t>name = name of the element as defined by its 'name' attribute</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US">
                          <a:solidFill>
                            <a:schemeClr val="lt1"/>
                          </a:solidFill>
                        </a:rPr>
                        <a:t>index = an integer that indicates which element within getElementsByName's array will be used.</a:t>
                      </a:r>
                      <a:endParaRPr>
                        <a:solidFill>
                          <a:schemeClr val="lt1"/>
                        </a:solidFill>
                      </a:endParaRPr>
                    </a:p>
                  </a:txBody>
                  <a:tcPr marT="91425" marB="91425" marR="91425" marL="91425"/>
                </a:tc>
              </a:tr>
              <a:tr h="1249650">
                <a:tc>
                  <a:txBody>
                    <a:bodyPr/>
                    <a:lstStyle/>
                    <a:p>
                      <a:pPr indent="0" lvl="0" marL="0" rtl="0" algn="l">
                        <a:spcBef>
                          <a:spcPts val="0"/>
                        </a:spcBef>
                        <a:spcAft>
                          <a:spcPts val="0"/>
                        </a:spcAft>
                        <a:buNone/>
                      </a:pPr>
                      <a:r>
                        <a:rPr lang="en-US">
                          <a:solidFill>
                            <a:schemeClr val="lt1"/>
                          </a:solidFill>
                        </a:rPr>
                        <a:t>dom:name (applies only to elements within a named form)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document.forms["name of the form"].elements["name of the element"]</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lt1"/>
                          </a:solidFill>
                        </a:rPr>
                        <a:t>name of the form = the value of the name attribute of the form tag that contains the element you want to access</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US">
                          <a:solidFill>
                            <a:schemeClr val="lt1"/>
                          </a:solidFill>
                        </a:rPr>
                        <a:t>name of the element = the value of the name attribute of the element you wish to access</a:t>
                      </a:r>
                      <a:endParaRPr>
                        <a:solidFill>
                          <a:schemeClr val="lt1"/>
                        </a:solidFill>
                      </a:endParaRPr>
                    </a:p>
                  </a:txBody>
                  <a:tcPr marT="91425" marB="91425" marR="91425" marL="91425"/>
                </a:tc>
              </a:tr>
              <a:tr h="1249650">
                <a:tc>
                  <a:txBody>
                    <a:bodyPr/>
                    <a:lstStyle/>
                    <a:p>
                      <a:pPr indent="0" lvl="0" marL="0" rtl="0" algn="l">
                        <a:spcBef>
                          <a:spcPts val="0"/>
                        </a:spcBef>
                        <a:spcAft>
                          <a:spcPts val="0"/>
                        </a:spcAft>
                        <a:buNone/>
                      </a:pPr>
                      <a:r>
                        <a:rPr lang="en-US">
                          <a:solidFill>
                            <a:schemeClr val="lt1"/>
                          </a:solidFill>
                        </a:rPr>
                        <a:t>dom:index</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document.forms[index of the form].elements[index of the element]</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lt1"/>
                          </a:solidFill>
                        </a:rPr>
                        <a:t>index of the form = the index number (starting at 0) of the form with respect to the whole page</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US">
                          <a:solidFill>
                            <a:schemeClr val="lt1"/>
                          </a:solidFill>
                        </a:rPr>
                        <a:t>index of the element = the index number (starting at 0) of the element with respect to the whole form that contains it</a:t>
                      </a:r>
                      <a:endParaRPr>
                        <a:solidFill>
                          <a:schemeClr val="lt1"/>
                        </a:solidFill>
                      </a:endParaRPr>
                    </a:p>
                  </a:txBody>
                  <a:tcPr marT="91425" marB="91425" marR="91425" marL="91425"/>
                </a:tc>
              </a:tr>
            </a:tbl>
          </a:graphicData>
        </a:graphic>
      </p:graphicFrame>
      <p:sp>
        <p:nvSpPr>
          <p:cNvPr id="1731" name="Google Shape;1731;g10336a77381_0_112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g10336a77381_0_1149"/>
          <p:cNvSpPr txBox="1"/>
          <p:nvPr>
            <p:ph idx="4294967295"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lt1"/>
              </a:buClr>
              <a:buSzPts val="2400"/>
              <a:buFont typeface="Verdana"/>
              <a:buChar char="●"/>
            </a:pPr>
            <a:r>
              <a:rPr lang="en-US">
                <a:solidFill>
                  <a:schemeClr val="lt1"/>
                </a:solidFill>
              </a:rPr>
              <a:t>Locating elements in Selenium WebDriver is performed with the help of </a:t>
            </a:r>
            <a:r>
              <a:rPr b="1" lang="en-US">
                <a:solidFill>
                  <a:schemeClr val="lt1"/>
                </a:solidFill>
              </a:rPr>
              <a:t>findElement()</a:t>
            </a:r>
            <a:r>
              <a:rPr lang="en-US">
                <a:solidFill>
                  <a:schemeClr val="lt1"/>
                </a:solidFill>
              </a:rPr>
              <a:t> and </a:t>
            </a:r>
            <a:r>
              <a:rPr b="1" lang="en-US">
                <a:solidFill>
                  <a:schemeClr val="lt1"/>
                </a:solidFill>
              </a:rPr>
              <a:t>findElements()</a:t>
            </a:r>
            <a:r>
              <a:rPr lang="en-US">
                <a:solidFill>
                  <a:schemeClr val="lt1"/>
                </a:solidFill>
              </a:rPr>
              <a:t> methods provided by WebDriver and WebElement class.</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81000" lvl="0" marL="457200" rtl="0" algn="l">
              <a:lnSpc>
                <a:spcPct val="100000"/>
              </a:lnSpc>
              <a:spcBef>
                <a:spcPts val="0"/>
              </a:spcBef>
              <a:spcAft>
                <a:spcPts val="0"/>
              </a:spcAft>
              <a:buClr>
                <a:schemeClr val="lt1"/>
              </a:buClr>
              <a:buSzPts val="2400"/>
              <a:buFont typeface="Verdana"/>
              <a:buChar char="●"/>
            </a:pPr>
            <a:r>
              <a:rPr b="1" lang="en-US">
                <a:solidFill>
                  <a:schemeClr val="lt1"/>
                </a:solidFill>
              </a:rPr>
              <a:t>findElement() </a:t>
            </a:r>
            <a:r>
              <a:rPr lang="en-US">
                <a:solidFill>
                  <a:schemeClr val="lt1"/>
                </a:solidFill>
              </a:rPr>
              <a:t>returns a WebElement object based on a specified search criteria or ends up throwing an exception if it does not find any element matching the search criteria.</a:t>
            </a:r>
            <a:endParaRPr>
              <a:solidFill>
                <a:schemeClr val="lt1"/>
              </a:solidFill>
            </a:endParaRPr>
          </a:p>
          <a:p>
            <a:pPr indent="-381000" lvl="0" marL="457200" rtl="0" algn="l">
              <a:lnSpc>
                <a:spcPct val="100000"/>
              </a:lnSpc>
              <a:spcBef>
                <a:spcPts val="0"/>
              </a:spcBef>
              <a:spcAft>
                <a:spcPts val="0"/>
              </a:spcAft>
              <a:buClr>
                <a:schemeClr val="lt1"/>
              </a:buClr>
              <a:buSzPts val="2400"/>
              <a:buFont typeface="Verdana"/>
              <a:buChar char="●"/>
            </a:pPr>
            <a:r>
              <a:rPr b="1" lang="en-US">
                <a:solidFill>
                  <a:schemeClr val="lt1"/>
                </a:solidFill>
              </a:rPr>
              <a:t>findElements()</a:t>
            </a:r>
            <a:r>
              <a:rPr lang="en-US">
                <a:solidFill>
                  <a:schemeClr val="lt1"/>
                </a:solidFill>
              </a:rPr>
              <a:t> returns a list of WebElements matching the search criteria. If no elements are found, it returns an empty list.</a:t>
            </a:r>
            <a:endParaRPr>
              <a:solidFill>
                <a:schemeClr val="lt1"/>
              </a:solidFill>
            </a:endParaRPr>
          </a:p>
        </p:txBody>
      </p:sp>
      <p:sp>
        <p:nvSpPr>
          <p:cNvPr id="1738" name="Google Shape;1738;g10336a77381_0_114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Locating by Webdriver</a:t>
            </a:r>
            <a:endParaRPr/>
          </a:p>
        </p:txBody>
      </p:sp>
      <p:sp>
        <p:nvSpPr>
          <p:cNvPr id="1739" name="Google Shape;1739;g10336a77381_0_114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g10336a77381_0_115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Syntax for Locating Elements</a:t>
            </a:r>
            <a:endParaRPr/>
          </a:p>
        </p:txBody>
      </p:sp>
      <p:graphicFrame>
        <p:nvGraphicFramePr>
          <p:cNvPr id="1746" name="Google Shape;1746;g10336a77381_0_1158"/>
          <p:cNvGraphicFramePr/>
          <p:nvPr/>
        </p:nvGraphicFramePr>
        <p:xfrm>
          <a:off x="182875" y="1097275"/>
          <a:ext cx="3000000" cy="3000000"/>
        </p:xfrm>
        <a:graphic>
          <a:graphicData uri="http://schemas.openxmlformats.org/drawingml/2006/table">
            <a:tbl>
              <a:tblPr>
                <a:noFill/>
                <a:tableStyleId>{C9BD2F81-E9DC-4337-AF48-49CE926B4B92}</a:tableStyleId>
              </a:tblPr>
              <a:tblGrid>
                <a:gridCol w="2223425"/>
                <a:gridCol w="4744000"/>
                <a:gridCol w="4744000"/>
              </a:tblGrid>
              <a:tr h="255250">
                <a:tc>
                  <a:txBody>
                    <a:bodyPr/>
                    <a:lstStyle/>
                    <a:p>
                      <a:pPr indent="0" lvl="0" marL="0" rtl="0" algn="l">
                        <a:lnSpc>
                          <a:spcPct val="115000"/>
                        </a:lnSpc>
                        <a:spcBef>
                          <a:spcPts val="0"/>
                        </a:spcBef>
                        <a:spcAft>
                          <a:spcPts val="0"/>
                        </a:spcAft>
                        <a:buNone/>
                      </a:pPr>
                      <a:r>
                        <a:rPr b="1" lang="en-US" sz="1700">
                          <a:solidFill>
                            <a:schemeClr val="lt1"/>
                          </a:solidFill>
                        </a:rPr>
                        <a:t>By ID</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driver.findElement(By.id (&lt;element ID&gt;))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the ID attribute</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55250">
                <a:tc>
                  <a:txBody>
                    <a:bodyPr/>
                    <a:lstStyle/>
                    <a:p>
                      <a:pPr indent="0" lvl="0" marL="0" rtl="0" algn="l">
                        <a:lnSpc>
                          <a:spcPct val="115000"/>
                        </a:lnSpc>
                        <a:spcBef>
                          <a:spcPts val="0"/>
                        </a:spcBef>
                        <a:spcAft>
                          <a:spcPts val="0"/>
                        </a:spcAft>
                        <a:buNone/>
                      </a:pPr>
                      <a:r>
                        <a:rPr b="1" lang="en-US" sz="1700">
                          <a:solidFill>
                            <a:schemeClr val="lt1"/>
                          </a:solidFill>
                        </a:rPr>
                        <a:t>By name</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driver.findElement(By.name (&lt;element name&gt;))</a:t>
                      </a:r>
                      <a:endParaRPr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the Name attribute</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23600">
                <a:tc>
                  <a:txBody>
                    <a:bodyPr/>
                    <a:lstStyle/>
                    <a:p>
                      <a:pPr indent="0" lvl="0" marL="0" rtl="0" algn="l">
                        <a:lnSpc>
                          <a:spcPct val="115000"/>
                        </a:lnSpc>
                        <a:spcBef>
                          <a:spcPts val="0"/>
                        </a:spcBef>
                        <a:spcAft>
                          <a:spcPts val="0"/>
                        </a:spcAft>
                        <a:buNone/>
                      </a:pPr>
                      <a:r>
                        <a:rPr b="1" lang="en-US" sz="1700">
                          <a:solidFill>
                            <a:schemeClr val="lt1"/>
                          </a:solidFill>
                        </a:rPr>
                        <a:t>By class name</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driver.findElement(By.className (&lt;element class&gt;))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the Class attribute</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23600">
                <a:tc>
                  <a:txBody>
                    <a:bodyPr/>
                    <a:lstStyle/>
                    <a:p>
                      <a:pPr indent="0" lvl="0" marL="0" rtl="0" algn="l">
                        <a:lnSpc>
                          <a:spcPct val="115000"/>
                        </a:lnSpc>
                        <a:spcBef>
                          <a:spcPts val="0"/>
                        </a:spcBef>
                        <a:spcAft>
                          <a:spcPts val="0"/>
                        </a:spcAft>
                        <a:buNone/>
                      </a:pPr>
                      <a:r>
                        <a:rPr b="1" lang="en-US" sz="1700">
                          <a:solidFill>
                            <a:schemeClr val="lt1"/>
                          </a:solidFill>
                        </a:rPr>
                        <a:t>By tag name</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driver.findElement(By.tagName (&lt;htmltagname&gt;))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the HTML tag</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55250">
                <a:tc>
                  <a:txBody>
                    <a:bodyPr/>
                    <a:lstStyle/>
                    <a:p>
                      <a:pPr indent="0" lvl="0" marL="0" rtl="0" algn="l">
                        <a:lnSpc>
                          <a:spcPct val="115000"/>
                        </a:lnSpc>
                        <a:spcBef>
                          <a:spcPts val="0"/>
                        </a:spcBef>
                        <a:spcAft>
                          <a:spcPts val="0"/>
                        </a:spcAft>
                        <a:buNone/>
                      </a:pPr>
                      <a:r>
                        <a:rPr b="1" lang="en-US" sz="1700">
                          <a:solidFill>
                            <a:schemeClr val="lt1"/>
                          </a:solidFill>
                        </a:rPr>
                        <a:t>By link text</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driver.findElement(By.linkText (&lt;linktext&gt;))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 link using link text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23600">
                <a:tc>
                  <a:txBody>
                    <a:bodyPr/>
                    <a:lstStyle/>
                    <a:p>
                      <a:pPr indent="0" lvl="0" marL="0" rtl="0" algn="l">
                        <a:lnSpc>
                          <a:spcPct val="115000"/>
                        </a:lnSpc>
                        <a:spcBef>
                          <a:spcPts val="0"/>
                        </a:spcBef>
                        <a:spcAft>
                          <a:spcPts val="0"/>
                        </a:spcAft>
                        <a:buNone/>
                      </a:pPr>
                      <a:r>
                        <a:rPr b="1" lang="en-US" sz="1700">
                          <a:solidFill>
                            <a:schemeClr val="lt1"/>
                          </a:solidFill>
                        </a:rPr>
                        <a:t>By partial link text</a:t>
                      </a:r>
                      <a:endParaRPr b="1"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driver.findElement(By.partialLinkText (&lt;linktext&gt;))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 link using the link's partial text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23600">
                <a:tc>
                  <a:txBody>
                    <a:bodyPr/>
                    <a:lstStyle/>
                    <a:p>
                      <a:pPr indent="0" lvl="0" marL="0" rtl="0" algn="l">
                        <a:lnSpc>
                          <a:spcPct val="115000"/>
                        </a:lnSpc>
                        <a:spcBef>
                          <a:spcPts val="0"/>
                        </a:spcBef>
                        <a:spcAft>
                          <a:spcPts val="0"/>
                        </a:spcAft>
                        <a:buNone/>
                      </a:pPr>
                      <a:r>
                        <a:rPr b="1" lang="en-US" sz="1700">
                          <a:solidFill>
                            <a:schemeClr val="lt1"/>
                          </a:solidFill>
                        </a:rPr>
                        <a:t>By CSS</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driver.findElement(By.cssSelector (&lt;css selector&gt;))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the CSS selector</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55250">
                <a:tc>
                  <a:txBody>
                    <a:bodyPr/>
                    <a:lstStyle/>
                    <a:p>
                      <a:pPr indent="0" lvl="0" marL="0" rtl="0" algn="l">
                        <a:lnSpc>
                          <a:spcPct val="115000"/>
                        </a:lnSpc>
                        <a:spcBef>
                          <a:spcPts val="0"/>
                        </a:spcBef>
                        <a:spcAft>
                          <a:spcPts val="0"/>
                        </a:spcAft>
                        <a:buNone/>
                      </a:pPr>
                      <a:r>
                        <a:rPr b="1" lang="en-US" sz="1700">
                          <a:solidFill>
                            <a:schemeClr val="lt1"/>
                          </a:solidFill>
                        </a:rPr>
                        <a:t>By XPath</a:t>
                      </a:r>
                      <a:endParaRPr b="1" sz="17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driver.findElement(By.xpath (&lt;xpath&gt;))</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700">
                          <a:solidFill>
                            <a:schemeClr val="lt1"/>
                          </a:solidFill>
                        </a:rPr>
                        <a:t>Locates an element using XPath query</a:t>
                      </a:r>
                      <a:endParaRPr sz="1700">
                        <a:solidFill>
                          <a:schemeClr val="lt1"/>
                        </a:solidFill>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1747" name="Google Shape;1747;g10336a77381_0_115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g10336a77381_0_116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CSS Selector</a:t>
            </a:r>
            <a:endParaRPr/>
          </a:p>
        </p:txBody>
      </p:sp>
      <p:graphicFrame>
        <p:nvGraphicFramePr>
          <p:cNvPr id="1754" name="Google Shape;1754;g10336a77381_0_1168"/>
          <p:cNvGraphicFramePr/>
          <p:nvPr/>
        </p:nvGraphicFramePr>
        <p:xfrm>
          <a:off x="182875" y="1097275"/>
          <a:ext cx="3000000" cy="3000000"/>
        </p:xfrm>
        <a:graphic>
          <a:graphicData uri="http://schemas.openxmlformats.org/drawingml/2006/table">
            <a:tbl>
              <a:tblPr>
                <a:noFill/>
                <a:tableStyleId>{C9BD2F81-E9DC-4337-AF48-49CE926B4B92}</a:tableStyleId>
              </a:tblPr>
              <a:tblGrid>
                <a:gridCol w="2067950"/>
                <a:gridCol w="2375725"/>
                <a:gridCol w="7267750"/>
              </a:tblGrid>
              <a:tr h="404350">
                <a:tc>
                  <a:txBody>
                    <a:bodyPr/>
                    <a:lstStyle/>
                    <a:p>
                      <a:pPr indent="0" lvl="0" marL="0" rtl="0" algn="l">
                        <a:lnSpc>
                          <a:spcPct val="80000"/>
                        </a:lnSpc>
                        <a:spcBef>
                          <a:spcPts val="0"/>
                        </a:spcBef>
                        <a:spcAft>
                          <a:spcPts val="0"/>
                        </a:spcAft>
                        <a:buNone/>
                      </a:pPr>
                      <a:r>
                        <a:rPr b="1" lang="en-US" sz="1300">
                          <a:solidFill>
                            <a:schemeClr val="lt1"/>
                          </a:solidFill>
                        </a:rPr>
                        <a:t>Tag and ID</a:t>
                      </a:r>
                      <a:endParaRPr b="1"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css=tag#id</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tag = the HTML tag of the element being accessed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 = the hash sign. This should always be present when using a Selenium CSS Selector with ID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id = the ID of the element being accessed</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19450">
                <a:tc>
                  <a:txBody>
                    <a:bodyPr/>
                    <a:lstStyle/>
                    <a:p>
                      <a:pPr indent="0" lvl="0" marL="0" rtl="0" algn="l">
                        <a:lnSpc>
                          <a:spcPct val="80000"/>
                        </a:lnSpc>
                        <a:spcBef>
                          <a:spcPts val="0"/>
                        </a:spcBef>
                        <a:spcAft>
                          <a:spcPts val="0"/>
                        </a:spcAft>
                        <a:buNone/>
                      </a:pPr>
                      <a:r>
                        <a:rPr b="1" lang="en-US" sz="1300">
                          <a:solidFill>
                            <a:schemeClr val="lt1"/>
                          </a:solidFill>
                        </a:rPr>
                        <a:t>Tag and class</a:t>
                      </a:r>
                      <a:endParaRPr b="1"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css=tag.class</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tag = the HTML tag of the element being accessed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 = the dot sign. This should always be present when using a CSS Selector with class</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class = the class of the element being accessed</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74200">
                <a:tc>
                  <a:txBody>
                    <a:bodyPr/>
                    <a:lstStyle/>
                    <a:p>
                      <a:pPr indent="0" lvl="0" marL="0" rtl="0" algn="l">
                        <a:lnSpc>
                          <a:spcPct val="80000"/>
                        </a:lnSpc>
                        <a:spcBef>
                          <a:spcPts val="0"/>
                        </a:spcBef>
                        <a:spcAft>
                          <a:spcPts val="0"/>
                        </a:spcAft>
                        <a:buNone/>
                      </a:pPr>
                      <a:r>
                        <a:rPr b="1" lang="en-US" sz="1300">
                          <a:solidFill>
                            <a:schemeClr val="lt1"/>
                          </a:solidFill>
                        </a:rPr>
                        <a:t>Tag and attribute</a:t>
                      </a:r>
                      <a:endParaRPr b="1"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css=tag[attribute=value]</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tag = the HTML tag of the element being accessed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 and ] = square brackets within which a specific attribute and its corresponding value will be placed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attribute = the attribute to be used. It is advisable to use an attribute that is unique to the element such as a name or ID.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value = the corresponding value of the chosen attribute.</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744025">
                <a:tc>
                  <a:txBody>
                    <a:bodyPr/>
                    <a:lstStyle/>
                    <a:p>
                      <a:pPr indent="0" lvl="0" marL="0" rtl="0" algn="l">
                        <a:lnSpc>
                          <a:spcPct val="80000"/>
                        </a:lnSpc>
                        <a:spcBef>
                          <a:spcPts val="0"/>
                        </a:spcBef>
                        <a:spcAft>
                          <a:spcPts val="0"/>
                        </a:spcAft>
                        <a:buNone/>
                      </a:pPr>
                      <a:r>
                        <a:rPr b="1" lang="en-US" sz="1300">
                          <a:solidFill>
                            <a:schemeClr val="lt1"/>
                          </a:solidFill>
                        </a:rPr>
                        <a:t>Tag, class, and attribute</a:t>
                      </a:r>
                      <a:endParaRPr b="1"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css=tag.class[attribute=value]</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1300">
                          <a:solidFill>
                            <a:schemeClr val="lt1"/>
                          </a:solidFill>
                        </a:rPr>
                        <a:t>tag = the HTML tag of the element being accessed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 = the dot sign. This should always be present when using a CSS Selector with class</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class = the class of the element being accessed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 and ] = square brackets within which a specific attribute and its corresponding value will be placed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attribute = the attribute to be used. It is advisable to use an attribute that is unique to the element such as a name or ID.</a:t>
                      </a:r>
                      <a:endParaRPr sz="1300">
                        <a:solidFill>
                          <a:schemeClr val="lt1"/>
                        </a:solidFill>
                      </a:endParaRPr>
                    </a:p>
                    <a:p>
                      <a:pPr indent="0" lvl="0" marL="0" rtl="0" algn="l">
                        <a:lnSpc>
                          <a:spcPct val="80000"/>
                        </a:lnSpc>
                        <a:spcBef>
                          <a:spcPts val="0"/>
                        </a:spcBef>
                        <a:spcAft>
                          <a:spcPts val="0"/>
                        </a:spcAft>
                        <a:buNone/>
                      </a:pPr>
                      <a:r>
                        <a:rPr lang="en-US" sz="1300">
                          <a:solidFill>
                            <a:schemeClr val="lt1"/>
                          </a:solidFill>
                        </a:rPr>
                        <a:t>value = the corresponding value of the chosen attribute.</a:t>
                      </a:r>
                      <a:endParaRPr sz="1300">
                        <a:solidFill>
                          <a:schemeClr val="lt1"/>
                        </a:solidFill>
                      </a:endParaRPr>
                    </a:p>
                  </a:txBody>
                  <a:tcPr marT="76200" marB="76200" marR="76200" marL="76200" anchor="ctr">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1755" name="Google Shape;1755;g10336a77381_0_11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g10974d41e10_1_124"/>
          <p:cNvSpPr txBox="1"/>
          <p:nvPr>
            <p:ph type="ctrTitle"/>
          </p:nvPr>
        </p:nvSpPr>
        <p:spPr>
          <a:xfrm>
            <a:off x="106680" y="27432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1762" name="Google Shape;1762;g10974d41e10_1_124"/>
          <p:cNvSpPr txBox="1"/>
          <p:nvPr>
            <p:ph idx="1" type="subTitle"/>
          </p:nvPr>
        </p:nvSpPr>
        <p:spPr>
          <a:xfrm>
            <a:off x="108750" y="36303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a:t>Use the below webpages and play around to locate web elements.</a:t>
            </a:r>
            <a:endParaRPr/>
          </a:p>
          <a:p>
            <a:pPr indent="-381000" lvl="0" marL="457200" rtl="0" algn="just">
              <a:spcBef>
                <a:spcPts val="0"/>
              </a:spcBef>
              <a:spcAft>
                <a:spcPts val="0"/>
              </a:spcAft>
              <a:buSzPts val="2400"/>
              <a:buChar char="●"/>
            </a:pPr>
            <a:r>
              <a:rPr lang="en-US" u="sng">
                <a:solidFill>
                  <a:schemeClr val="hlink"/>
                </a:solidFill>
                <a:hlinkClick r:id="rId3"/>
              </a:rPr>
              <a:t>http://demo.guru99.com/test/selenium-xpath.html</a:t>
            </a:r>
            <a:endParaRPr/>
          </a:p>
          <a:p>
            <a:pPr indent="-381000" lvl="0" marL="457200" rtl="0" algn="l">
              <a:spcBef>
                <a:spcPts val="0"/>
              </a:spcBef>
              <a:spcAft>
                <a:spcPts val="0"/>
              </a:spcAft>
              <a:buSzPts val="2400"/>
              <a:buChar char="●"/>
            </a:pPr>
            <a:r>
              <a:rPr lang="en-US"/>
              <a:t>Identifying objects using ID, Name, Class, Tag Name, Link Text, Partial Link Text, XPath and CSS from </a:t>
            </a:r>
            <a:r>
              <a:rPr lang="en-US" u="sng">
                <a:solidFill>
                  <a:schemeClr val="hlink"/>
                </a:solidFill>
                <a:hlinkClick r:id="rId4"/>
              </a:rPr>
              <a:t>https://www.jtable.org/</a:t>
            </a:r>
            <a:endParaRPr/>
          </a:p>
          <a:p>
            <a:pPr indent="-381000" lvl="0" marL="457200" rtl="0" algn="l">
              <a:spcBef>
                <a:spcPts val="500"/>
              </a:spcBef>
              <a:spcAft>
                <a:spcPts val="1000"/>
              </a:spcAft>
              <a:buSzPts val="2400"/>
              <a:buChar char="●"/>
            </a:pPr>
            <a:r>
              <a:rPr lang="en-US"/>
              <a:t>Find all possible locators from </a:t>
            </a:r>
            <a:r>
              <a:rPr lang="en-US" u="sng">
                <a:solidFill>
                  <a:schemeClr val="hlink"/>
                </a:solidFill>
                <a:hlinkClick r:id="rId5"/>
              </a:rPr>
              <a:t>https://demoqa.com/automation-practice-form</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g10974d41e10_1_133"/>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769" name="Google Shape;1769;g10974d41e10_1_133"/>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https://www.guru99.com/locators-in-selenium-ide.html</a:t>
            </a:r>
            <a:endParaRPr/>
          </a:p>
          <a:p>
            <a:pPr indent="-381000" lvl="0" marL="457200" rtl="0" algn="l">
              <a:spcBef>
                <a:spcPts val="0"/>
              </a:spcBef>
              <a:spcAft>
                <a:spcPts val="0"/>
              </a:spcAft>
              <a:buSzPts val="2400"/>
              <a:buChar char="●"/>
            </a:pPr>
            <a:r>
              <a:rPr lang="en-US" u="sng">
                <a:solidFill>
                  <a:schemeClr val="hlink"/>
                </a:solidFill>
                <a:hlinkClick r:id="rId4"/>
              </a:rPr>
              <a:t>https://www.toolsqa.com/selenium-webdriver/xpath-helper/</a:t>
            </a:r>
            <a:r>
              <a:rPr lang="en-US"/>
              <a:t> </a:t>
            </a:r>
            <a:endParaRPr/>
          </a:p>
          <a:p>
            <a:pPr indent="-381000" lvl="0" marL="457200" rtl="0" algn="l">
              <a:spcBef>
                <a:spcPts val="0"/>
              </a:spcBef>
              <a:spcAft>
                <a:spcPts val="0"/>
              </a:spcAft>
              <a:buSzPts val="2400"/>
              <a:buChar char="●"/>
            </a:pPr>
            <a:r>
              <a:rPr lang="en-US" u="sng">
                <a:solidFill>
                  <a:schemeClr val="hlink"/>
                </a:solidFill>
                <a:hlinkClick r:id="rId5"/>
              </a:rPr>
              <a:t>https://medium.com/@lgusers123456789/pom-builder-v0-9-2-guideline-459d8ff4c5d3</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g10974d41e10_1_140"/>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Day - 18</a:t>
            </a:r>
            <a:endParaRPr/>
          </a:p>
        </p:txBody>
      </p:sp>
      <p:sp>
        <p:nvSpPr>
          <p:cNvPr id="1776" name="Google Shape;1776;g10974d41e10_1_140"/>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0" lvl="0" marL="0" rtl="0" algn="ctr">
              <a:spcBef>
                <a:spcPts val="640"/>
              </a:spcBef>
              <a:spcAft>
                <a:spcPts val="1600"/>
              </a:spcAft>
              <a:buNone/>
            </a:pPr>
            <a:r>
              <a:rPr lang="en-US"/>
              <a:t>Xpath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0974d41e10_1_23"/>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256" name="Google Shape;256;g10974d41e10_1_23"/>
          <p:cNvSpPr txBox="1"/>
          <p:nvPr>
            <p:ph idx="1" type="subTitle"/>
          </p:nvPr>
        </p:nvSpPr>
        <p:spPr>
          <a:xfrm>
            <a:off x="184950" y="3935125"/>
            <a:ext cx="11887200" cy="2176200"/>
          </a:xfrm>
          <a:prstGeom prst="rect">
            <a:avLst/>
          </a:prstGeom>
        </p:spPr>
        <p:txBody>
          <a:bodyPr anchorCtr="0" anchor="t" bIns="45700" lIns="91425" spcFirstLastPara="1" rIns="91425" wrap="square" tIns="45700">
            <a:noAutofit/>
          </a:bodyPr>
          <a:lstStyle/>
          <a:p>
            <a:pPr indent="-368300" lvl="0" marL="457200" rtl="0" algn="l">
              <a:spcBef>
                <a:spcPts val="640"/>
              </a:spcBef>
              <a:spcAft>
                <a:spcPts val="0"/>
              </a:spcAft>
              <a:buSzPts val="2200"/>
              <a:buChar char="●"/>
            </a:pPr>
            <a:r>
              <a:rPr lang="en-US" sz="2200"/>
              <a:t>https://www.w3schools.com/java/java_data_types.asp</a:t>
            </a:r>
            <a:endParaRPr sz="2200"/>
          </a:p>
          <a:p>
            <a:pPr indent="-368300" lvl="0" marL="457200" rtl="0" algn="l">
              <a:spcBef>
                <a:spcPts val="0"/>
              </a:spcBef>
              <a:spcAft>
                <a:spcPts val="0"/>
              </a:spcAft>
              <a:buSzPts val="2200"/>
              <a:buChar char="●"/>
            </a:pPr>
            <a:r>
              <a:rPr lang="en-US" sz="2200"/>
              <a:t>https://www.geeksforgeeks.org/operators-in-java/</a:t>
            </a:r>
            <a:endParaRPr sz="2200"/>
          </a:p>
          <a:p>
            <a:pPr indent="-368300" lvl="0" marL="457200" rtl="0" algn="l">
              <a:spcBef>
                <a:spcPts val="0"/>
              </a:spcBef>
              <a:spcAft>
                <a:spcPts val="0"/>
              </a:spcAft>
              <a:buSzPts val="2200"/>
              <a:buChar char="●"/>
            </a:pPr>
            <a:r>
              <a:rPr lang="en-US" sz="2200"/>
              <a:t>https://www.geeksforgeeks.org/autoboxing-unboxing-java/</a:t>
            </a:r>
            <a:endParaRPr sz="2200"/>
          </a:p>
          <a:p>
            <a:pPr indent="-368300" lvl="0" marL="457200" rtl="0" algn="l">
              <a:spcBef>
                <a:spcPts val="0"/>
              </a:spcBef>
              <a:spcAft>
                <a:spcPts val="0"/>
              </a:spcAft>
              <a:buSzPts val="2200"/>
              <a:buChar char="●"/>
            </a:pPr>
            <a:r>
              <a:rPr lang="en-US" sz="2200"/>
              <a:t>https://www.javatpoint.com/static-keyword-in-java</a:t>
            </a:r>
            <a:endParaRPr sz="2200"/>
          </a:p>
          <a:p>
            <a:pPr indent="-368300" lvl="0" marL="457200" rtl="0" algn="l">
              <a:spcBef>
                <a:spcPts val="0"/>
              </a:spcBef>
              <a:spcAft>
                <a:spcPts val="0"/>
              </a:spcAft>
              <a:buSzPts val="2200"/>
              <a:buChar char="●"/>
            </a:pPr>
            <a:r>
              <a:rPr lang="en-US" sz="2200"/>
              <a:t>https://www.geeksforgeeks.org/final-keyword-java/</a:t>
            </a:r>
            <a:endParaRPr sz="2200"/>
          </a:p>
          <a:p>
            <a:pPr indent="-368300" lvl="0" marL="457200" rtl="0" algn="l">
              <a:spcBef>
                <a:spcPts val="0"/>
              </a:spcBef>
              <a:spcAft>
                <a:spcPts val="0"/>
              </a:spcAft>
              <a:buSzPts val="2200"/>
              <a:buChar char="●"/>
            </a:pPr>
            <a:r>
              <a:rPr lang="en-US" sz="2200"/>
              <a:t>https://www.w3adda.com/java-tutorial/java-control-flow-statements</a:t>
            </a:r>
            <a:endParaRPr sz="22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g104bc9032f8_0_1020"/>
          <p:cNvSpPr txBox="1"/>
          <p:nvPr>
            <p:ph idx="1" type="subTitle"/>
          </p:nvPr>
        </p:nvSpPr>
        <p:spPr>
          <a:xfrm>
            <a:off x="184950" y="3858925"/>
            <a:ext cx="42498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Introduction to Xpath</a:t>
            </a:r>
            <a:endParaRPr/>
          </a:p>
          <a:p>
            <a:pPr indent="-381000" lvl="0" marL="457200" rtl="0" algn="l">
              <a:spcBef>
                <a:spcPts val="0"/>
              </a:spcBef>
              <a:spcAft>
                <a:spcPts val="0"/>
              </a:spcAft>
              <a:buSzPts val="2400"/>
              <a:buFont typeface="Calibri"/>
              <a:buChar char="●"/>
            </a:pPr>
            <a:r>
              <a:rPr lang="en-US"/>
              <a:t>XPath Types</a:t>
            </a:r>
            <a:endParaRPr/>
          </a:p>
          <a:p>
            <a:pPr indent="-381000" lvl="0" marL="457200" rtl="0" algn="l">
              <a:spcBef>
                <a:spcPts val="0"/>
              </a:spcBef>
              <a:spcAft>
                <a:spcPts val="0"/>
              </a:spcAft>
              <a:buSzPts val="2400"/>
              <a:buFont typeface="Calibri"/>
              <a:buChar char="●"/>
            </a:pPr>
            <a:r>
              <a:rPr lang="en-US"/>
              <a:t>Example of Absolute Xpath</a:t>
            </a:r>
            <a:endParaRPr/>
          </a:p>
          <a:p>
            <a:pPr indent="-381000" lvl="0" marL="457200" rtl="0" algn="l">
              <a:spcBef>
                <a:spcPts val="0"/>
              </a:spcBef>
              <a:spcAft>
                <a:spcPts val="0"/>
              </a:spcAft>
              <a:buSzPts val="2400"/>
              <a:buFont typeface="Calibri"/>
              <a:buChar char="●"/>
            </a:pPr>
            <a:r>
              <a:rPr lang="en-US"/>
              <a:t>Example of Relative Xpath</a:t>
            </a:r>
            <a:endParaRPr/>
          </a:p>
          <a:p>
            <a:pPr indent="-381000" lvl="0" marL="457200" rtl="0" algn="l">
              <a:spcBef>
                <a:spcPts val="0"/>
              </a:spcBef>
              <a:spcAft>
                <a:spcPts val="0"/>
              </a:spcAft>
              <a:buSzPts val="2400"/>
              <a:buFont typeface="Calibri"/>
              <a:buChar char="●"/>
            </a:pPr>
            <a:r>
              <a:rPr lang="en-US"/>
              <a:t>Basic XPath</a:t>
            </a:r>
            <a:endParaRPr/>
          </a:p>
        </p:txBody>
      </p:sp>
      <p:sp>
        <p:nvSpPr>
          <p:cNvPr id="1783" name="Google Shape;1783;g104bc9032f8_0_1020"/>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Xpath</a:t>
            </a:r>
            <a:endParaRPr/>
          </a:p>
        </p:txBody>
      </p:sp>
      <p:sp>
        <p:nvSpPr>
          <p:cNvPr id="1784" name="Google Shape;1784;g104bc9032f8_0_1020"/>
          <p:cNvSpPr txBox="1"/>
          <p:nvPr/>
        </p:nvSpPr>
        <p:spPr>
          <a:xfrm>
            <a:off x="4434750" y="3858925"/>
            <a:ext cx="2861400" cy="217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Xpath Functions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AND &amp; OR</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Starts-with</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Text()</a:t>
            </a:r>
            <a:endParaRPr/>
          </a:p>
        </p:txBody>
      </p:sp>
      <p:sp>
        <p:nvSpPr>
          <p:cNvPr id="1785" name="Google Shape;1785;g104bc9032f8_0_1020"/>
          <p:cNvSpPr txBox="1"/>
          <p:nvPr/>
        </p:nvSpPr>
        <p:spPr>
          <a:xfrm>
            <a:off x="7296150" y="3858925"/>
            <a:ext cx="4773900" cy="217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Complex &amp; Dynamic elements</a:t>
            </a:r>
            <a:endParaRPr sz="2600">
              <a:solidFill>
                <a:schemeClr val="lt1"/>
              </a:solidFill>
              <a:latin typeface="Calibri"/>
              <a:ea typeface="Calibri"/>
              <a:cs typeface="Calibri"/>
              <a:sym typeface="Calibri"/>
            </a:endParaRPr>
          </a:p>
          <a:p>
            <a:pPr indent="-393700" lvl="0" marL="457200" rtl="0" algn="l">
              <a:spcBef>
                <a:spcPts val="0"/>
              </a:spcBef>
              <a:spcAft>
                <a:spcPts val="0"/>
              </a:spcAft>
              <a:buClr>
                <a:schemeClr val="lt1"/>
              </a:buClr>
              <a:buSzPts val="2600"/>
              <a:buFont typeface="Calibri"/>
              <a:buChar char="●"/>
            </a:pPr>
            <a:r>
              <a:rPr lang="en-US" sz="2600">
                <a:solidFill>
                  <a:schemeClr val="lt1"/>
                </a:solidFill>
                <a:latin typeface="Calibri"/>
                <a:ea typeface="Calibri"/>
                <a:cs typeface="Calibri"/>
                <a:sym typeface="Calibri"/>
              </a:rPr>
              <a:t>Best Practices For Selenium Locators</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g104bc9032f8_0_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Introduction to Xpath</a:t>
            </a:r>
            <a:endParaRPr/>
          </a:p>
        </p:txBody>
      </p:sp>
      <p:sp>
        <p:nvSpPr>
          <p:cNvPr id="1792" name="Google Shape;1792;g104bc9032f8_0_0"/>
          <p:cNvSpPr txBox="1"/>
          <p:nvPr/>
        </p:nvSpPr>
        <p:spPr>
          <a:xfrm>
            <a:off x="118575" y="911275"/>
            <a:ext cx="11857800" cy="2678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lt1"/>
              </a:buClr>
              <a:buSzPts val="1800"/>
              <a:buFont typeface="Verdana"/>
              <a:buChar char="●"/>
            </a:pPr>
            <a:r>
              <a:rPr lang="en-US" sz="1800">
                <a:solidFill>
                  <a:schemeClr val="lt1"/>
                </a:solidFill>
                <a:latin typeface="Calibri"/>
                <a:ea typeface="Calibri"/>
                <a:cs typeface="Calibri"/>
                <a:sym typeface="Calibri"/>
              </a:rPr>
              <a:t>XPath</a:t>
            </a:r>
            <a:r>
              <a:rPr lang="en-US" sz="1800">
                <a:latin typeface="Calibri"/>
                <a:ea typeface="Calibri"/>
                <a:cs typeface="Calibri"/>
                <a:sym typeface="Calibri"/>
              </a:rPr>
              <a:t> </a:t>
            </a:r>
            <a:r>
              <a:rPr lang="en-US" sz="1800">
                <a:solidFill>
                  <a:schemeClr val="lt1"/>
                </a:solidFill>
                <a:latin typeface="Calibri"/>
                <a:ea typeface="Calibri"/>
                <a:cs typeface="Calibri"/>
                <a:sym typeface="Calibri"/>
              </a:rPr>
              <a:t>in Selenium is an XML path used for navigation through the HTML structure of the page. It is a syntax or language for finding any element on a web page using XML path expression. XPath can be used for both HTML and XML documents to find the location of any element on a webpage using HTML DOM structure.</a:t>
            </a:r>
            <a:endParaRPr sz="1800">
              <a:solidFill>
                <a:schemeClr val="lt1"/>
              </a:solidFill>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Verdana"/>
              <a:buChar char="●"/>
            </a:pPr>
            <a:r>
              <a:rPr b="1" lang="en-US" sz="1800">
                <a:solidFill>
                  <a:schemeClr val="lt1"/>
                </a:solidFill>
                <a:latin typeface="Calibri"/>
                <a:ea typeface="Calibri"/>
                <a:cs typeface="Calibri"/>
                <a:sym typeface="Calibri"/>
              </a:rPr>
              <a:t>Syntax:</a:t>
            </a:r>
            <a:r>
              <a:rPr lang="en-US" sz="1800">
                <a:solidFill>
                  <a:schemeClr val="lt1"/>
                </a:solidFill>
                <a:latin typeface="Calibri"/>
                <a:ea typeface="Calibri"/>
                <a:cs typeface="Calibri"/>
                <a:sym typeface="Calibri"/>
              </a:rPr>
              <a:t> Xpath=//tagname[@attribute='value']</a:t>
            </a:r>
            <a:endParaRPr sz="1800">
              <a:solidFill>
                <a:schemeClr val="lt1"/>
              </a:solidFill>
              <a:latin typeface="Calibri"/>
              <a:ea typeface="Calibri"/>
              <a:cs typeface="Calibri"/>
              <a:sym typeface="Calibri"/>
            </a:endParaRPr>
          </a:p>
          <a:p>
            <a:pPr indent="-342900" lvl="1" marL="914400" marR="0" rtl="0" algn="l">
              <a:lnSpc>
                <a:spcPct val="100000"/>
              </a:lnSpc>
              <a:spcBef>
                <a:spcPts val="0"/>
              </a:spcBef>
              <a:spcAft>
                <a:spcPts val="0"/>
              </a:spcAft>
              <a:buClr>
                <a:srgbClr val="888888"/>
              </a:buClr>
              <a:buSzPts val="1800"/>
              <a:buFont typeface="Verdana"/>
              <a:buChar char="○"/>
            </a:pPr>
            <a:r>
              <a:rPr b="1" lang="en-US" sz="1800">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 Select current node.</a:t>
            </a:r>
            <a:endParaRPr sz="1800">
              <a:solidFill>
                <a:schemeClr val="lt1"/>
              </a:solidFill>
              <a:latin typeface="Calibri"/>
              <a:ea typeface="Calibri"/>
              <a:cs typeface="Calibri"/>
              <a:sym typeface="Calibri"/>
            </a:endParaRPr>
          </a:p>
          <a:p>
            <a:pPr indent="-342900" lvl="1" marL="914400" marR="0" rtl="0" algn="l">
              <a:lnSpc>
                <a:spcPct val="100000"/>
              </a:lnSpc>
              <a:spcBef>
                <a:spcPts val="0"/>
              </a:spcBef>
              <a:spcAft>
                <a:spcPts val="0"/>
              </a:spcAft>
              <a:buClr>
                <a:srgbClr val="888888"/>
              </a:buClr>
              <a:buSzPts val="1800"/>
              <a:buFont typeface="Verdana"/>
              <a:buChar char="○"/>
            </a:pPr>
            <a:r>
              <a:rPr b="1" lang="en-US" sz="1800">
                <a:solidFill>
                  <a:schemeClr val="lt1"/>
                </a:solidFill>
                <a:latin typeface="Calibri"/>
                <a:ea typeface="Calibri"/>
                <a:cs typeface="Calibri"/>
                <a:sym typeface="Calibri"/>
              </a:rPr>
              <a:t>Tagname:</a:t>
            </a:r>
            <a:r>
              <a:rPr lang="en-US" sz="1800">
                <a:solidFill>
                  <a:schemeClr val="lt1"/>
                </a:solidFill>
                <a:latin typeface="Calibri"/>
                <a:ea typeface="Calibri"/>
                <a:cs typeface="Calibri"/>
                <a:sym typeface="Calibri"/>
              </a:rPr>
              <a:t> Tagname of the particular node.</a:t>
            </a:r>
            <a:endParaRPr sz="1800">
              <a:solidFill>
                <a:schemeClr val="lt1"/>
              </a:solidFill>
              <a:latin typeface="Calibri"/>
              <a:ea typeface="Calibri"/>
              <a:cs typeface="Calibri"/>
              <a:sym typeface="Calibri"/>
            </a:endParaRPr>
          </a:p>
          <a:p>
            <a:pPr indent="-342900" lvl="1" marL="914400" marR="0" rtl="0" algn="l">
              <a:lnSpc>
                <a:spcPct val="100000"/>
              </a:lnSpc>
              <a:spcBef>
                <a:spcPts val="0"/>
              </a:spcBef>
              <a:spcAft>
                <a:spcPts val="0"/>
              </a:spcAft>
              <a:buClr>
                <a:srgbClr val="888888"/>
              </a:buClr>
              <a:buSzPts val="1800"/>
              <a:buFont typeface="Verdana"/>
              <a:buChar char="○"/>
            </a:pPr>
            <a:r>
              <a:rPr b="1" lang="en-US" sz="1800">
                <a:solidFill>
                  <a:schemeClr val="lt1"/>
                </a:solidFill>
                <a:latin typeface="Calibri"/>
                <a:ea typeface="Calibri"/>
                <a:cs typeface="Calibri"/>
                <a:sym typeface="Calibri"/>
              </a:rPr>
              <a:t>@:</a:t>
            </a:r>
            <a:r>
              <a:rPr lang="en-US" sz="1800">
                <a:solidFill>
                  <a:schemeClr val="lt1"/>
                </a:solidFill>
                <a:latin typeface="Calibri"/>
                <a:ea typeface="Calibri"/>
                <a:cs typeface="Calibri"/>
                <a:sym typeface="Calibri"/>
              </a:rPr>
              <a:t> Select attribute.</a:t>
            </a:r>
            <a:endParaRPr sz="1800">
              <a:solidFill>
                <a:schemeClr val="lt1"/>
              </a:solidFill>
              <a:latin typeface="Calibri"/>
              <a:ea typeface="Calibri"/>
              <a:cs typeface="Calibri"/>
              <a:sym typeface="Calibri"/>
            </a:endParaRPr>
          </a:p>
          <a:p>
            <a:pPr indent="-342900" lvl="1" marL="914400" marR="0" rtl="0" algn="l">
              <a:lnSpc>
                <a:spcPct val="100000"/>
              </a:lnSpc>
              <a:spcBef>
                <a:spcPts val="0"/>
              </a:spcBef>
              <a:spcAft>
                <a:spcPts val="0"/>
              </a:spcAft>
              <a:buClr>
                <a:srgbClr val="888888"/>
              </a:buClr>
              <a:buSzPts val="1800"/>
              <a:buFont typeface="Verdana"/>
              <a:buChar char="○"/>
            </a:pPr>
            <a:r>
              <a:rPr b="1" lang="en-US" sz="1800">
                <a:solidFill>
                  <a:schemeClr val="lt1"/>
                </a:solidFill>
                <a:latin typeface="Calibri"/>
                <a:ea typeface="Calibri"/>
                <a:cs typeface="Calibri"/>
                <a:sym typeface="Calibri"/>
              </a:rPr>
              <a:t>Attribute:</a:t>
            </a:r>
            <a:r>
              <a:rPr lang="en-US" sz="1800">
                <a:solidFill>
                  <a:schemeClr val="lt1"/>
                </a:solidFill>
                <a:latin typeface="Calibri"/>
                <a:ea typeface="Calibri"/>
                <a:cs typeface="Calibri"/>
                <a:sym typeface="Calibri"/>
              </a:rPr>
              <a:t> Attribute name of the node.</a:t>
            </a:r>
            <a:endParaRPr sz="1800">
              <a:solidFill>
                <a:schemeClr val="lt1"/>
              </a:solidFill>
              <a:latin typeface="Calibri"/>
              <a:ea typeface="Calibri"/>
              <a:cs typeface="Calibri"/>
              <a:sym typeface="Calibri"/>
            </a:endParaRPr>
          </a:p>
          <a:p>
            <a:pPr indent="-342900" lvl="1" marL="914400" marR="0" rtl="0" algn="l">
              <a:lnSpc>
                <a:spcPct val="100000"/>
              </a:lnSpc>
              <a:spcBef>
                <a:spcPts val="0"/>
              </a:spcBef>
              <a:spcAft>
                <a:spcPts val="0"/>
              </a:spcAft>
              <a:buClr>
                <a:srgbClr val="888888"/>
              </a:buClr>
              <a:buSzPts val="1800"/>
              <a:buFont typeface="Verdana"/>
              <a:buChar char="○"/>
            </a:pPr>
            <a:r>
              <a:rPr b="1" lang="en-US" sz="1800">
                <a:solidFill>
                  <a:schemeClr val="lt1"/>
                </a:solidFill>
                <a:latin typeface="Calibri"/>
                <a:ea typeface="Calibri"/>
                <a:cs typeface="Calibri"/>
                <a:sym typeface="Calibri"/>
              </a:rPr>
              <a:t>Value:</a:t>
            </a:r>
            <a:r>
              <a:rPr lang="en-US" sz="1800">
                <a:solidFill>
                  <a:schemeClr val="lt1"/>
                </a:solidFill>
                <a:latin typeface="Calibri"/>
                <a:ea typeface="Calibri"/>
                <a:cs typeface="Calibri"/>
                <a:sym typeface="Calibri"/>
              </a:rPr>
              <a:t> Value of the attribute.</a:t>
            </a:r>
            <a:endParaRPr sz="1800">
              <a:solidFill>
                <a:schemeClr val="lt1"/>
              </a:solidFill>
              <a:latin typeface="Calibri"/>
              <a:ea typeface="Calibri"/>
              <a:cs typeface="Calibri"/>
              <a:sym typeface="Calibri"/>
            </a:endParaRPr>
          </a:p>
        </p:txBody>
      </p:sp>
      <p:pic>
        <p:nvPicPr>
          <p:cNvPr id="1793" name="Google Shape;1793;g104bc9032f8_0_0"/>
          <p:cNvPicPr preferRelativeResize="0"/>
          <p:nvPr/>
        </p:nvPicPr>
        <p:blipFill>
          <a:blip r:embed="rId3">
            <a:alphaModFix/>
          </a:blip>
          <a:stretch>
            <a:fillRect/>
          </a:stretch>
        </p:blipFill>
        <p:spPr>
          <a:xfrm>
            <a:off x="118575" y="3589375"/>
            <a:ext cx="8595826" cy="2577900"/>
          </a:xfrm>
          <a:prstGeom prst="rect">
            <a:avLst/>
          </a:prstGeom>
          <a:noFill/>
          <a:ln>
            <a:noFill/>
          </a:ln>
        </p:spPr>
      </p:pic>
      <p:sp>
        <p:nvSpPr>
          <p:cNvPr id="1794" name="Google Shape;1794;g104bc9032f8_0_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g104bc9032f8_0_1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XPath Types</a:t>
            </a:r>
            <a:endParaRPr/>
          </a:p>
        </p:txBody>
      </p:sp>
      <p:sp>
        <p:nvSpPr>
          <p:cNvPr id="1801" name="Google Shape;1801;g104bc9032f8_0_1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02" name="Google Shape;1802;g104bc9032f8_0_11"/>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There are two types of XPath</a:t>
            </a:r>
            <a:endParaRPr/>
          </a:p>
          <a:p>
            <a:pPr indent="-342900" lvl="0" marL="457200" rtl="0" algn="l">
              <a:spcBef>
                <a:spcPts val="0"/>
              </a:spcBef>
              <a:spcAft>
                <a:spcPts val="0"/>
              </a:spcAft>
              <a:buSzPts val="1800"/>
              <a:buChar char="●"/>
            </a:pPr>
            <a:r>
              <a:rPr lang="en-US"/>
              <a:t>Absolute XPath</a:t>
            </a:r>
            <a:endParaRPr/>
          </a:p>
          <a:p>
            <a:pPr indent="-342900" lvl="1" marL="914400" rtl="0" algn="l">
              <a:spcBef>
                <a:spcPts val="0"/>
              </a:spcBef>
              <a:spcAft>
                <a:spcPts val="0"/>
              </a:spcAft>
              <a:buSzPts val="1800"/>
              <a:buChar char="○"/>
            </a:pPr>
            <a:r>
              <a:rPr lang="en-US"/>
              <a:t>It is the direct way to find the element, but the disadvantage of the absolute XPath is that if there are any changes made in the path of the element then that XPath gets failed.</a:t>
            </a:r>
            <a:endParaRPr/>
          </a:p>
          <a:p>
            <a:pPr indent="-342900" lvl="1" marL="914400" rtl="0" algn="l">
              <a:spcBef>
                <a:spcPts val="0"/>
              </a:spcBef>
              <a:spcAft>
                <a:spcPts val="0"/>
              </a:spcAft>
              <a:buSzPts val="1800"/>
              <a:buChar char="○"/>
            </a:pPr>
            <a:r>
              <a:rPr lang="en-US"/>
              <a:t>The key characteristic of XPath is that it begins with the single forward slash(/), which means you can select the element from the root node.</a:t>
            </a:r>
            <a:endParaRPr/>
          </a:p>
          <a:p>
            <a:pPr indent="-342900" lvl="0" marL="457200" rtl="0" algn="l">
              <a:spcBef>
                <a:spcPts val="0"/>
              </a:spcBef>
              <a:spcAft>
                <a:spcPts val="0"/>
              </a:spcAft>
              <a:buSzPts val="1800"/>
              <a:buChar char="●"/>
            </a:pPr>
            <a:r>
              <a:rPr lang="en-US"/>
              <a:t>Relative XPath</a:t>
            </a:r>
            <a:endParaRPr/>
          </a:p>
          <a:p>
            <a:pPr indent="-342900" lvl="1" marL="914400" rtl="0" algn="l">
              <a:spcBef>
                <a:spcPts val="0"/>
              </a:spcBef>
              <a:spcAft>
                <a:spcPts val="0"/>
              </a:spcAft>
              <a:buSzPts val="1800"/>
              <a:buChar char="○"/>
            </a:pPr>
            <a:r>
              <a:rPr lang="en-US"/>
              <a:t>Relative Xpath starts from the middle of HTML DOM structure. It starts with double forward slash (//). It can search elements anywhere on the webpage, means no need to write a long xpath and you can start from the middle of HTML DOM structure. Relative Xpath is always preferred as it is not a complete path from the root element.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g104bc9032f8_0_1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Example of Absolute Xpath</a:t>
            </a:r>
            <a:endParaRPr/>
          </a:p>
        </p:txBody>
      </p:sp>
      <p:pic>
        <p:nvPicPr>
          <p:cNvPr id="1809" name="Google Shape;1809;g104bc9032f8_0_19"/>
          <p:cNvPicPr preferRelativeResize="0"/>
          <p:nvPr/>
        </p:nvPicPr>
        <p:blipFill>
          <a:blip r:embed="rId3">
            <a:alphaModFix/>
          </a:blip>
          <a:stretch>
            <a:fillRect/>
          </a:stretch>
        </p:blipFill>
        <p:spPr>
          <a:xfrm>
            <a:off x="182875" y="2011675"/>
            <a:ext cx="8595826" cy="4155600"/>
          </a:xfrm>
          <a:prstGeom prst="rect">
            <a:avLst/>
          </a:prstGeom>
          <a:noFill/>
          <a:ln>
            <a:noFill/>
          </a:ln>
        </p:spPr>
      </p:pic>
      <p:sp>
        <p:nvSpPr>
          <p:cNvPr id="1810" name="Google Shape;1810;g104bc9032f8_0_1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11" name="Google Shape;1811;g104bc9032f8_0_19"/>
          <p:cNvSpPr txBox="1"/>
          <p:nvPr>
            <p:ph idx="1" type="body"/>
          </p:nvPr>
        </p:nvSpPr>
        <p:spPr>
          <a:xfrm>
            <a:off x="182875" y="1097275"/>
            <a:ext cx="11887200" cy="9144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Example of Absolute Xpath</a:t>
            </a:r>
            <a:endParaRPr/>
          </a:p>
          <a:p>
            <a:pPr indent="-342900" lvl="1" marL="914400" rtl="0" algn="l">
              <a:spcBef>
                <a:spcPts val="0"/>
              </a:spcBef>
              <a:spcAft>
                <a:spcPts val="0"/>
              </a:spcAft>
              <a:buSzPts val="1800"/>
              <a:buChar char="○"/>
            </a:pPr>
            <a:r>
              <a:rPr lang="en-US"/>
              <a:t>/html/body/div[2]/div[1]/div/h4[1]/b/html[1]/body[1]/div[2]/div[1]/div[1]/h4[1]/b[1]</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g104bc9032f8_0_103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Example of Relative Xpath</a:t>
            </a:r>
            <a:endParaRPr/>
          </a:p>
        </p:txBody>
      </p:sp>
      <p:pic>
        <p:nvPicPr>
          <p:cNvPr id="1818" name="Google Shape;1818;g104bc9032f8_0_1031"/>
          <p:cNvPicPr preferRelativeResize="0"/>
          <p:nvPr/>
        </p:nvPicPr>
        <p:blipFill>
          <a:blip r:embed="rId3">
            <a:alphaModFix/>
          </a:blip>
          <a:stretch>
            <a:fillRect/>
          </a:stretch>
        </p:blipFill>
        <p:spPr>
          <a:xfrm>
            <a:off x="227600" y="2011675"/>
            <a:ext cx="8604401" cy="4155600"/>
          </a:xfrm>
          <a:prstGeom prst="rect">
            <a:avLst/>
          </a:prstGeom>
          <a:noFill/>
          <a:ln>
            <a:noFill/>
          </a:ln>
        </p:spPr>
      </p:pic>
      <p:sp>
        <p:nvSpPr>
          <p:cNvPr id="1819" name="Google Shape;1819;g104bc9032f8_0_103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20" name="Google Shape;1820;g104bc9032f8_0_1031"/>
          <p:cNvSpPr txBox="1"/>
          <p:nvPr>
            <p:ph idx="1" type="body"/>
          </p:nvPr>
        </p:nvSpPr>
        <p:spPr>
          <a:xfrm>
            <a:off x="227600" y="1097275"/>
            <a:ext cx="11887200" cy="914400"/>
          </a:xfrm>
          <a:prstGeom prst="rect">
            <a:avLst/>
          </a:prstGeom>
        </p:spPr>
        <p:txBody>
          <a:bodyPr anchorCtr="0" anchor="t" bIns="45700" lIns="91425" spcFirstLastPara="1" rIns="91425" wrap="square" tIns="45700">
            <a:normAutofit/>
          </a:bodyPr>
          <a:lstStyle/>
          <a:p>
            <a:pPr indent="-393700" lvl="0" marL="457200" rtl="0" algn="l">
              <a:spcBef>
                <a:spcPts val="360"/>
              </a:spcBef>
              <a:spcAft>
                <a:spcPts val="0"/>
              </a:spcAft>
              <a:buSzPts val="2600"/>
              <a:buChar char="●"/>
            </a:pPr>
            <a:r>
              <a:rPr lang="en-US"/>
              <a:t>Example of Relative Xpath</a:t>
            </a:r>
            <a:endParaRPr/>
          </a:p>
          <a:p>
            <a:pPr indent="-381000" lvl="1" marL="914400" rtl="0" algn="l">
              <a:spcBef>
                <a:spcPts val="0"/>
              </a:spcBef>
              <a:spcAft>
                <a:spcPts val="0"/>
              </a:spcAft>
              <a:buSzPts val="2400"/>
              <a:buChar char="○"/>
            </a:pPr>
            <a:r>
              <a:rPr lang="en-US"/>
              <a:t>//div[@class='featured-box cloumnsize1']//h4[1]//b[1]</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g104bc9032f8_0_105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Handling complex &amp; Dynamic elements</a:t>
            </a:r>
            <a:endParaRPr/>
          </a:p>
        </p:txBody>
      </p:sp>
      <p:sp>
        <p:nvSpPr>
          <p:cNvPr id="1827" name="Google Shape;1827;g104bc9032f8_0_105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28" name="Google Shape;1828;g104bc9032f8_0_105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Examples:</a:t>
            </a:r>
            <a:endParaRPr/>
          </a:p>
          <a:p>
            <a:pPr indent="-342900" lvl="1" marL="914400" rtl="0" algn="l">
              <a:spcBef>
                <a:spcPts val="0"/>
              </a:spcBef>
              <a:spcAft>
                <a:spcPts val="0"/>
              </a:spcAft>
              <a:buSzPts val="1800"/>
              <a:buChar char="○"/>
            </a:pPr>
            <a:r>
              <a:rPr lang="en-US"/>
              <a:t>Xpath=//input[@type='text']</a:t>
            </a:r>
            <a:endParaRPr/>
          </a:p>
          <a:p>
            <a:pPr indent="-342900" lvl="1" marL="914400" rtl="0" algn="l">
              <a:spcBef>
                <a:spcPts val="0"/>
              </a:spcBef>
              <a:spcAft>
                <a:spcPts val="0"/>
              </a:spcAft>
              <a:buSzPts val="1800"/>
              <a:buChar char="○"/>
            </a:pPr>
            <a:r>
              <a:rPr lang="en-US"/>
              <a:t>Xpath=//label[@id='message23']</a:t>
            </a:r>
            <a:endParaRPr/>
          </a:p>
          <a:p>
            <a:pPr indent="-342900" lvl="1" marL="914400" rtl="0" algn="l">
              <a:spcBef>
                <a:spcPts val="0"/>
              </a:spcBef>
              <a:spcAft>
                <a:spcPts val="0"/>
              </a:spcAft>
              <a:buSzPts val="1800"/>
              <a:buChar char="○"/>
            </a:pPr>
            <a:r>
              <a:rPr lang="en-US"/>
              <a:t>Xpath=//input[@value='RESET']</a:t>
            </a:r>
            <a:endParaRPr/>
          </a:p>
          <a:p>
            <a:pPr indent="-342900" lvl="1" marL="914400" rtl="0" algn="l">
              <a:spcBef>
                <a:spcPts val="0"/>
              </a:spcBef>
              <a:spcAft>
                <a:spcPts val="0"/>
              </a:spcAft>
              <a:buSzPts val="1800"/>
              <a:buChar char="○"/>
            </a:pPr>
            <a:r>
              <a:rPr lang="en-US"/>
              <a:t>Xpath=//*[@class='barone']</a:t>
            </a:r>
            <a:endParaRPr/>
          </a:p>
          <a:p>
            <a:pPr indent="-342900" lvl="1" marL="914400" rtl="0" algn="l">
              <a:spcBef>
                <a:spcPts val="0"/>
              </a:spcBef>
              <a:spcAft>
                <a:spcPts val="0"/>
              </a:spcAft>
              <a:buSzPts val="1800"/>
              <a:buChar char="○"/>
            </a:pPr>
            <a:r>
              <a:rPr lang="en-US"/>
              <a:t>Xpath=//a[@href='http://demo.guru99.com/']</a:t>
            </a:r>
            <a:endParaRPr/>
          </a:p>
          <a:p>
            <a:pPr indent="-342900" lvl="1" marL="914400" rtl="0" algn="l">
              <a:spcBef>
                <a:spcPts val="0"/>
              </a:spcBef>
              <a:spcAft>
                <a:spcPts val="0"/>
              </a:spcAft>
              <a:buSzPts val="1800"/>
              <a:buChar char="○"/>
            </a:pPr>
            <a:r>
              <a:rPr lang="en-US"/>
              <a:t>Xpath= //img[@src='//cdn.guru99.com/images/home/java.png']</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g104bc9032f8_0_104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Basic XPath</a:t>
            </a:r>
            <a:endParaRPr/>
          </a:p>
        </p:txBody>
      </p:sp>
      <p:pic>
        <p:nvPicPr>
          <p:cNvPr id="1835" name="Google Shape;1835;g104bc9032f8_0_1044"/>
          <p:cNvPicPr preferRelativeResize="0"/>
          <p:nvPr/>
        </p:nvPicPr>
        <p:blipFill>
          <a:blip r:embed="rId3">
            <a:alphaModFix/>
          </a:blip>
          <a:stretch>
            <a:fillRect/>
          </a:stretch>
        </p:blipFill>
        <p:spPr>
          <a:xfrm>
            <a:off x="182875" y="2405275"/>
            <a:ext cx="8544324" cy="3762000"/>
          </a:xfrm>
          <a:prstGeom prst="rect">
            <a:avLst/>
          </a:prstGeom>
          <a:noFill/>
          <a:ln>
            <a:noFill/>
          </a:ln>
        </p:spPr>
      </p:pic>
      <p:sp>
        <p:nvSpPr>
          <p:cNvPr id="1836" name="Google Shape;1836;g104bc9032f8_0_104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37" name="Google Shape;1837;g104bc9032f8_0_1044"/>
          <p:cNvSpPr txBox="1"/>
          <p:nvPr>
            <p:ph idx="1" type="body"/>
          </p:nvPr>
        </p:nvSpPr>
        <p:spPr>
          <a:xfrm>
            <a:off x="182875" y="1097275"/>
            <a:ext cx="11887200" cy="1308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Basic XPath: </a:t>
            </a:r>
            <a:endParaRPr/>
          </a:p>
          <a:p>
            <a:pPr indent="-342900" lvl="1" marL="914400" rtl="0" algn="l">
              <a:spcBef>
                <a:spcPts val="0"/>
              </a:spcBef>
              <a:spcAft>
                <a:spcPts val="0"/>
              </a:spcAft>
              <a:buSzPts val="1800"/>
              <a:buChar char="○"/>
            </a:pPr>
            <a:r>
              <a:rPr lang="en-US"/>
              <a:t>XPath expression select nodes or list of nodes on the basis of attributes like ID , Name, Classname, etc. from the XML document as illustrated below. e.g. Xpath=//input[@name='uid']</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g104bc9032f8_0_106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Xpath Functions</a:t>
            </a:r>
            <a:endParaRPr/>
          </a:p>
        </p:txBody>
      </p:sp>
      <p:pic>
        <p:nvPicPr>
          <p:cNvPr id="1844" name="Google Shape;1844;g104bc9032f8_0_1062"/>
          <p:cNvPicPr preferRelativeResize="0"/>
          <p:nvPr/>
        </p:nvPicPr>
        <p:blipFill>
          <a:blip r:embed="rId3">
            <a:alphaModFix/>
          </a:blip>
          <a:stretch>
            <a:fillRect/>
          </a:stretch>
        </p:blipFill>
        <p:spPr>
          <a:xfrm>
            <a:off x="182875" y="2771875"/>
            <a:ext cx="11711402" cy="3395400"/>
          </a:xfrm>
          <a:prstGeom prst="rect">
            <a:avLst/>
          </a:prstGeom>
          <a:noFill/>
          <a:ln>
            <a:noFill/>
          </a:ln>
        </p:spPr>
      </p:pic>
      <p:sp>
        <p:nvSpPr>
          <p:cNvPr id="1845" name="Google Shape;1845;g104bc9032f8_0_106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46" name="Google Shape;1846;g104bc9032f8_0_1062"/>
          <p:cNvSpPr txBox="1"/>
          <p:nvPr>
            <p:ph idx="1" type="body"/>
          </p:nvPr>
        </p:nvSpPr>
        <p:spPr>
          <a:xfrm>
            <a:off x="182875" y="1097275"/>
            <a:ext cx="11887200" cy="1674600"/>
          </a:xfrm>
          <a:prstGeom prst="rect">
            <a:avLst/>
          </a:prstGeom>
        </p:spPr>
        <p:txBody>
          <a:bodyPr anchorCtr="0" anchor="t" bIns="45700" lIns="91425" spcFirstLastPara="1" rIns="91425" wrap="square" tIns="45700">
            <a:normAutofit/>
          </a:bodyPr>
          <a:lstStyle/>
          <a:p>
            <a:pPr indent="-356629" lvl="0" marL="457200" rtl="0" algn="l">
              <a:spcBef>
                <a:spcPts val="360"/>
              </a:spcBef>
              <a:spcAft>
                <a:spcPts val="0"/>
              </a:spcAft>
              <a:buSzPts val="2016"/>
              <a:buChar char="●"/>
            </a:pPr>
            <a:r>
              <a:rPr lang="en-US" sz="2816"/>
              <a:t>Contains():</a:t>
            </a:r>
            <a:endParaRPr sz="2816"/>
          </a:p>
          <a:p>
            <a:pPr indent="-342900" lvl="1" marL="914400" rtl="0" algn="l">
              <a:spcBef>
                <a:spcPts val="0"/>
              </a:spcBef>
              <a:spcAft>
                <a:spcPts val="0"/>
              </a:spcAft>
              <a:buSzPts val="1800"/>
              <a:buChar char="○"/>
            </a:pPr>
            <a:r>
              <a:rPr lang="en-US"/>
              <a:t>It is a method used in XPath expression. It is used when the value of any attribute changes dynamically, for example, login information. The contain feature has an ability to find the element with partial text</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104bc9032f8_0_107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AND &amp; OR</a:t>
            </a:r>
            <a:endParaRPr/>
          </a:p>
        </p:txBody>
      </p:sp>
      <p:pic>
        <p:nvPicPr>
          <p:cNvPr id="1853" name="Google Shape;1853;g104bc9032f8_0_1071"/>
          <p:cNvPicPr preferRelativeResize="0"/>
          <p:nvPr/>
        </p:nvPicPr>
        <p:blipFill>
          <a:blip r:embed="rId3">
            <a:alphaModFix/>
          </a:blip>
          <a:stretch>
            <a:fillRect/>
          </a:stretch>
        </p:blipFill>
        <p:spPr>
          <a:xfrm>
            <a:off x="259075" y="1097275"/>
            <a:ext cx="11711400" cy="4090075"/>
          </a:xfrm>
          <a:prstGeom prst="rect">
            <a:avLst/>
          </a:prstGeom>
          <a:noFill/>
          <a:ln>
            <a:noFill/>
          </a:ln>
        </p:spPr>
      </p:pic>
      <p:sp>
        <p:nvSpPr>
          <p:cNvPr id="1854" name="Google Shape;1854;g104bc9032f8_0_107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g104bc9032f8_0_107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Starts-with</a:t>
            </a:r>
            <a:endParaRPr/>
          </a:p>
        </p:txBody>
      </p:sp>
      <p:pic>
        <p:nvPicPr>
          <p:cNvPr id="1861" name="Google Shape;1861;g104bc9032f8_0_1079"/>
          <p:cNvPicPr preferRelativeResize="0"/>
          <p:nvPr/>
        </p:nvPicPr>
        <p:blipFill>
          <a:blip r:embed="rId3">
            <a:alphaModFix/>
          </a:blip>
          <a:stretch>
            <a:fillRect/>
          </a:stretch>
        </p:blipFill>
        <p:spPr>
          <a:xfrm>
            <a:off x="1105475" y="2267250"/>
            <a:ext cx="8475649" cy="4101900"/>
          </a:xfrm>
          <a:prstGeom prst="rect">
            <a:avLst/>
          </a:prstGeom>
          <a:noFill/>
          <a:ln>
            <a:noFill/>
          </a:ln>
        </p:spPr>
      </p:pic>
      <p:sp>
        <p:nvSpPr>
          <p:cNvPr id="1862" name="Google Shape;1862;g104bc9032f8_0_107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63" name="Google Shape;1863;g104bc9032f8_0_1079"/>
          <p:cNvSpPr txBox="1"/>
          <p:nvPr>
            <p:ph idx="1" type="body"/>
          </p:nvPr>
        </p:nvSpPr>
        <p:spPr>
          <a:xfrm>
            <a:off x="152400" y="1097275"/>
            <a:ext cx="11887200" cy="968100"/>
          </a:xfrm>
          <a:prstGeom prst="rect">
            <a:avLst/>
          </a:prstGeom>
        </p:spPr>
        <p:txBody>
          <a:bodyPr anchorCtr="0" anchor="t" bIns="45700" lIns="91425" spcFirstLastPara="1" rIns="91425" wrap="square" tIns="45700">
            <a:normAutofit fontScale="62500" lnSpcReduction="20000"/>
          </a:bodyPr>
          <a:lstStyle/>
          <a:p>
            <a:pPr indent="-308618" lvl="0" marL="457200" rtl="0" algn="l">
              <a:spcBef>
                <a:spcPts val="360"/>
              </a:spcBef>
              <a:spcAft>
                <a:spcPts val="0"/>
              </a:spcAft>
              <a:buSzPct val="71593"/>
              <a:buChar char="●"/>
            </a:pPr>
            <a:r>
              <a:rPr lang="en-US" sz="2816"/>
              <a:t>Starts-with:</a:t>
            </a:r>
            <a:endParaRPr sz="2816"/>
          </a:p>
          <a:p>
            <a:pPr indent="-328577" lvl="1" marL="914400" rtl="0" algn="l">
              <a:spcBef>
                <a:spcPts val="0"/>
              </a:spcBef>
              <a:spcAft>
                <a:spcPts val="0"/>
              </a:spcAft>
              <a:buSzPct val="80763"/>
              <a:buChar char="○"/>
            </a:pPr>
            <a:r>
              <a:rPr lang="en-US" sz="3119"/>
              <a:t>XPath starts-with() is a function used for finding the web element whose attribute value gets changed on refresh or by other dynamic operations on the webpage.</a:t>
            </a:r>
            <a:endParaRPr sz="3119"/>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0336a77381_0_0"/>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1"/>
                  </a:ext>
                </a:extLst>
              </a:rPr>
              <a:t>Day - 3</a:t>
            </a:r>
            <a:endParaRPr/>
          </a:p>
        </p:txBody>
      </p:sp>
      <p:sp>
        <p:nvSpPr>
          <p:cNvPr id="263" name="Google Shape;263;g10336a77381_0_0"/>
          <p:cNvSpPr txBox="1"/>
          <p:nvPr>
            <p:ph idx="1" type="subTitle"/>
          </p:nvPr>
        </p:nvSpPr>
        <p:spPr>
          <a:xfrm>
            <a:off x="182875"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None/>
            </a:pPr>
            <a:r>
              <a:rPr lang="en-US"/>
              <a:t>Abstract Class and Interface</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g104bc9032f8_0_109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Text()</a:t>
            </a:r>
            <a:endParaRPr/>
          </a:p>
        </p:txBody>
      </p:sp>
      <p:pic>
        <p:nvPicPr>
          <p:cNvPr id="1870" name="Google Shape;1870;g104bc9032f8_0_1090"/>
          <p:cNvPicPr preferRelativeResize="0"/>
          <p:nvPr/>
        </p:nvPicPr>
        <p:blipFill>
          <a:blip r:embed="rId3">
            <a:alphaModFix/>
          </a:blip>
          <a:stretch>
            <a:fillRect/>
          </a:stretch>
        </p:blipFill>
        <p:spPr>
          <a:xfrm>
            <a:off x="1173475" y="2896975"/>
            <a:ext cx="8552901" cy="3270300"/>
          </a:xfrm>
          <a:prstGeom prst="rect">
            <a:avLst/>
          </a:prstGeom>
          <a:noFill/>
          <a:ln>
            <a:noFill/>
          </a:ln>
        </p:spPr>
      </p:pic>
      <p:sp>
        <p:nvSpPr>
          <p:cNvPr id="1871" name="Google Shape;1871;g104bc9032f8_0_109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72" name="Google Shape;1872;g104bc9032f8_0_1090"/>
          <p:cNvSpPr txBox="1"/>
          <p:nvPr>
            <p:ph idx="1" type="body"/>
          </p:nvPr>
        </p:nvSpPr>
        <p:spPr>
          <a:xfrm>
            <a:off x="152400" y="1097275"/>
            <a:ext cx="11887200" cy="17997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Text(): </a:t>
            </a:r>
            <a:endParaRPr/>
          </a:p>
          <a:p>
            <a:pPr indent="-342900" lvl="1" marL="914400" rtl="0" algn="l">
              <a:spcBef>
                <a:spcPts val="0"/>
              </a:spcBef>
              <a:spcAft>
                <a:spcPts val="0"/>
              </a:spcAft>
              <a:buSzPts val="1800"/>
              <a:buChar char="○"/>
            </a:pPr>
            <a:r>
              <a:rPr lang="en-US"/>
              <a:t>The XPath text() function is a built-in function of selenium webdriver which is used to locate elements based on text of a web element. It helps to find the exact text elements and it locates the elements within the set of text nodes. The elements to be located should be in string form</a:t>
            </a:r>
            <a:r>
              <a:rPr lang="en-US"/>
              <a:t>.</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g104bc9032f8_0_110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Complex &amp; Dynamic elements</a:t>
            </a:r>
            <a:endParaRPr/>
          </a:p>
        </p:txBody>
      </p:sp>
      <p:graphicFrame>
        <p:nvGraphicFramePr>
          <p:cNvPr id="1879" name="Google Shape;1879;g104bc9032f8_0_1104"/>
          <p:cNvGraphicFramePr/>
          <p:nvPr/>
        </p:nvGraphicFramePr>
        <p:xfrm>
          <a:off x="182875" y="1097275"/>
          <a:ext cx="3000000" cy="3000000"/>
        </p:xfrm>
        <a:graphic>
          <a:graphicData uri="http://schemas.openxmlformats.org/drawingml/2006/table">
            <a:tbl>
              <a:tblPr>
                <a:noFill/>
                <a:tableStyleId>{C9BD2F81-E9DC-4337-AF48-49CE926B4B92}</a:tableStyleId>
              </a:tblPr>
              <a:tblGrid>
                <a:gridCol w="2243050"/>
                <a:gridCol w="4703175"/>
                <a:gridCol w="4765175"/>
              </a:tblGrid>
              <a:tr h="28027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Following</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Xpath=//*[@type='text']//following::input</a:t>
                      </a:r>
                      <a:endParaRPr sz="1200">
                        <a:solidFill>
                          <a:schemeClr val="lt1"/>
                        </a:solidFill>
                        <a:latin typeface="Verdana"/>
                        <a:ea typeface="Verdana"/>
                        <a:cs typeface="Verdana"/>
                        <a:sym typeface="Verdana"/>
                      </a:endParaRPr>
                    </a:p>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Xpath=//*[@type='text']//following::input[1]</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all elements in the document following the current node( )</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8027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Ancestor</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Xpath=//*[text()='Enterprise Testing']//ancestor::div</a:t>
                      </a:r>
                      <a:endParaRPr sz="1200">
                        <a:solidFill>
                          <a:schemeClr val="lt1"/>
                        </a:solidFill>
                        <a:latin typeface="Verdana"/>
                        <a:ea typeface="Verdana"/>
                        <a:cs typeface="Verdana"/>
                        <a:sym typeface="Verdana"/>
                      </a:endParaRPr>
                    </a:p>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Xpath=//*[text()='Enterprise Testing']//ancestor::div[1]</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all ancestors element (grandparent, parent, etc.) of the current node</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8027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Child</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Xpath=//*[@id='java_technologies']//child::li</a:t>
                      </a:r>
                      <a:endParaRPr sz="1200">
                        <a:solidFill>
                          <a:schemeClr val="lt1"/>
                        </a:solidFill>
                        <a:latin typeface="Verdana"/>
                        <a:ea typeface="Verdana"/>
                        <a:cs typeface="Verdana"/>
                        <a:sym typeface="Verdana"/>
                      </a:endParaRPr>
                    </a:p>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Xpath=//*[@id='java_technologies']//child::li[1]</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all children elements of the current node</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8027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Preceding</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Xpath=//*[@type='submit']//preceding::input</a:t>
                      </a:r>
                      <a:endParaRPr sz="1200">
                        <a:solidFill>
                          <a:schemeClr val="lt1"/>
                        </a:solidFill>
                        <a:latin typeface="Verdana"/>
                        <a:ea typeface="Verdana"/>
                        <a:cs typeface="Verdana"/>
                        <a:sym typeface="Verdana"/>
                      </a:endParaRPr>
                    </a:p>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Xpath=//*[@type='submit']//preceding::input[1]</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 all nodes that come before the current node</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15822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Following-sibling</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xpath=//*[@type='submit']//following-sibling::input</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 the following siblings of the context node.</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80275">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Parent</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Xpath=//*[@id='rt-feature']//parent::div</a:t>
                      </a:r>
                      <a:endParaRPr sz="1200">
                        <a:solidFill>
                          <a:schemeClr val="lt1"/>
                        </a:solidFill>
                        <a:latin typeface="Verdana"/>
                        <a:ea typeface="Verdana"/>
                        <a:cs typeface="Verdana"/>
                        <a:sym typeface="Verdana"/>
                      </a:endParaRPr>
                    </a:p>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Xpath=//*[@id='rt-feature']//parent::div[1]</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the parent of the current node</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7350">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Self</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 =//*[@type='password']//self::input</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the current node or 'self' means it indicates the node itself</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219250">
                <a:tc>
                  <a:txBody>
                    <a:bodyPr/>
                    <a:lstStyle/>
                    <a:p>
                      <a:pPr indent="0" lvl="0" marL="0" marR="0" rtl="0" algn="l">
                        <a:lnSpc>
                          <a:spcPct val="100000"/>
                        </a:lnSpc>
                        <a:spcBef>
                          <a:spcPts val="0"/>
                        </a:spcBef>
                        <a:spcAft>
                          <a:spcPts val="0"/>
                        </a:spcAft>
                        <a:buNone/>
                      </a:pPr>
                      <a:r>
                        <a:rPr b="1" lang="en-US" sz="1200">
                          <a:solidFill>
                            <a:schemeClr val="lt1"/>
                          </a:solidFill>
                          <a:latin typeface="Verdana"/>
                          <a:ea typeface="Verdana"/>
                          <a:cs typeface="Verdana"/>
                          <a:sym typeface="Verdana"/>
                        </a:rPr>
                        <a:t>Descendant</a:t>
                      </a:r>
                      <a:endParaRPr b="1"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lt1"/>
                        </a:buClr>
                        <a:buSzPts val="1200"/>
                        <a:buFont typeface="Verdana"/>
                        <a:buChar char="●"/>
                      </a:pPr>
                      <a:r>
                        <a:rPr lang="en-US" sz="1200">
                          <a:solidFill>
                            <a:schemeClr val="lt1"/>
                          </a:solidFill>
                          <a:latin typeface="Verdana"/>
                          <a:ea typeface="Verdana"/>
                          <a:cs typeface="Verdana"/>
                          <a:sym typeface="Verdana"/>
                        </a:rPr>
                        <a:t>Xpath=//*[@id='rt-feature']//descendant::a</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200">
                          <a:solidFill>
                            <a:schemeClr val="lt1"/>
                          </a:solidFill>
                          <a:latin typeface="Verdana"/>
                          <a:ea typeface="Verdana"/>
                          <a:cs typeface="Verdana"/>
                          <a:sym typeface="Verdana"/>
                        </a:rPr>
                        <a:t>Selects the descendants of the current node(child node , grandchild node, etc.)</a:t>
                      </a:r>
                      <a:endParaRPr sz="1200">
                        <a:solidFill>
                          <a:schemeClr val="lt1"/>
                        </a:solidFill>
                        <a:latin typeface="Verdana"/>
                        <a:ea typeface="Verdana"/>
                        <a:cs typeface="Verdana"/>
                        <a:sym typeface="Verdana"/>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1880" name="Google Shape;1880;g104bc9032f8_0_110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g104bc9032f8_0_115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Following-sibling</a:t>
            </a:r>
            <a:endParaRPr/>
          </a:p>
        </p:txBody>
      </p:sp>
      <p:pic>
        <p:nvPicPr>
          <p:cNvPr id="1887" name="Google Shape;1887;g104bc9032f8_0_1154"/>
          <p:cNvPicPr preferRelativeResize="0"/>
          <p:nvPr/>
        </p:nvPicPr>
        <p:blipFill>
          <a:blip r:embed="rId3">
            <a:alphaModFix/>
          </a:blip>
          <a:stretch>
            <a:fillRect/>
          </a:stretch>
        </p:blipFill>
        <p:spPr>
          <a:xfrm>
            <a:off x="182875" y="1097275"/>
            <a:ext cx="11711399" cy="4134924"/>
          </a:xfrm>
          <a:prstGeom prst="rect">
            <a:avLst/>
          </a:prstGeom>
          <a:noFill/>
          <a:ln>
            <a:noFill/>
          </a:ln>
        </p:spPr>
      </p:pic>
      <p:sp>
        <p:nvSpPr>
          <p:cNvPr id="1888" name="Google Shape;1888;g104bc9032f8_0_115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104bc9032f8_0_112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Following</a:t>
            </a:r>
            <a:endParaRPr/>
          </a:p>
        </p:txBody>
      </p:sp>
      <p:pic>
        <p:nvPicPr>
          <p:cNvPr id="1895" name="Google Shape;1895;g104bc9032f8_0_1123"/>
          <p:cNvPicPr preferRelativeResize="0"/>
          <p:nvPr/>
        </p:nvPicPr>
        <p:blipFill>
          <a:blip r:embed="rId3">
            <a:alphaModFix/>
          </a:blip>
          <a:stretch>
            <a:fillRect/>
          </a:stretch>
        </p:blipFill>
        <p:spPr>
          <a:xfrm>
            <a:off x="182875" y="1021075"/>
            <a:ext cx="11711401" cy="4274200"/>
          </a:xfrm>
          <a:prstGeom prst="rect">
            <a:avLst/>
          </a:prstGeom>
          <a:noFill/>
          <a:ln>
            <a:noFill/>
          </a:ln>
        </p:spPr>
      </p:pic>
      <p:sp>
        <p:nvSpPr>
          <p:cNvPr id="1896" name="Google Shape;1896;g104bc9032f8_0_112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g104bc9032f8_0_113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Ancestor</a:t>
            </a:r>
            <a:endParaRPr/>
          </a:p>
        </p:txBody>
      </p:sp>
      <p:pic>
        <p:nvPicPr>
          <p:cNvPr id="1903" name="Google Shape;1903;g104bc9032f8_0_1130"/>
          <p:cNvPicPr preferRelativeResize="0"/>
          <p:nvPr/>
        </p:nvPicPr>
        <p:blipFill rotWithShape="1">
          <a:blip r:embed="rId3">
            <a:alphaModFix/>
          </a:blip>
          <a:srcRect b="0" l="0" r="0" t="15789"/>
          <a:stretch/>
        </p:blipFill>
        <p:spPr>
          <a:xfrm>
            <a:off x="182875" y="1097275"/>
            <a:ext cx="11711400" cy="4186424"/>
          </a:xfrm>
          <a:prstGeom prst="rect">
            <a:avLst/>
          </a:prstGeom>
          <a:noFill/>
          <a:ln>
            <a:noFill/>
          </a:ln>
        </p:spPr>
      </p:pic>
      <p:sp>
        <p:nvSpPr>
          <p:cNvPr id="1904" name="Google Shape;1904;g104bc9032f8_0_113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g104bc9032f8_0_113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Child</a:t>
            </a:r>
            <a:endParaRPr/>
          </a:p>
        </p:txBody>
      </p:sp>
      <p:pic>
        <p:nvPicPr>
          <p:cNvPr id="1911" name="Google Shape;1911;g104bc9032f8_0_1138"/>
          <p:cNvPicPr preferRelativeResize="0"/>
          <p:nvPr/>
        </p:nvPicPr>
        <p:blipFill>
          <a:blip r:embed="rId3">
            <a:alphaModFix/>
          </a:blip>
          <a:stretch>
            <a:fillRect/>
          </a:stretch>
        </p:blipFill>
        <p:spPr>
          <a:xfrm>
            <a:off x="182875" y="1097275"/>
            <a:ext cx="11711400" cy="4100599"/>
          </a:xfrm>
          <a:prstGeom prst="rect">
            <a:avLst/>
          </a:prstGeom>
          <a:noFill/>
          <a:ln>
            <a:noFill/>
          </a:ln>
        </p:spPr>
      </p:pic>
      <p:sp>
        <p:nvSpPr>
          <p:cNvPr id="1912" name="Google Shape;1912;g104bc9032f8_0_113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g104bc9032f8_0_114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Preceding</a:t>
            </a:r>
            <a:endParaRPr/>
          </a:p>
        </p:txBody>
      </p:sp>
      <p:pic>
        <p:nvPicPr>
          <p:cNvPr id="1919" name="Google Shape;1919;g104bc9032f8_0_1146"/>
          <p:cNvPicPr preferRelativeResize="0"/>
          <p:nvPr/>
        </p:nvPicPr>
        <p:blipFill>
          <a:blip r:embed="rId3">
            <a:alphaModFix/>
          </a:blip>
          <a:stretch>
            <a:fillRect/>
          </a:stretch>
        </p:blipFill>
        <p:spPr>
          <a:xfrm>
            <a:off x="182875" y="1097275"/>
            <a:ext cx="11711400" cy="4152100"/>
          </a:xfrm>
          <a:prstGeom prst="rect">
            <a:avLst/>
          </a:prstGeom>
          <a:noFill/>
          <a:ln>
            <a:noFill/>
          </a:ln>
        </p:spPr>
      </p:pic>
      <p:sp>
        <p:nvSpPr>
          <p:cNvPr id="1920" name="Google Shape;1920;g104bc9032f8_0_114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g104bc9032f8_0_116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Parent</a:t>
            </a:r>
            <a:endParaRPr/>
          </a:p>
        </p:txBody>
      </p:sp>
      <p:pic>
        <p:nvPicPr>
          <p:cNvPr id="1927" name="Google Shape;1927;g104bc9032f8_0_1162"/>
          <p:cNvPicPr preferRelativeResize="0"/>
          <p:nvPr/>
        </p:nvPicPr>
        <p:blipFill>
          <a:blip r:embed="rId3">
            <a:alphaModFix/>
          </a:blip>
          <a:stretch>
            <a:fillRect/>
          </a:stretch>
        </p:blipFill>
        <p:spPr>
          <a:xfrm>
            <a:off x="182875" y="1097275"/>
            <a:ext cx="11711400" cy="4092025"/>
          </a:xfrm>
          <a:prstGeom prst="rect">
            <a:avLst/>
          </a:prstGeom>
          <a:noFill/>
          <a:ln>
            <a:noFill/>
          </a:ln>
        </p:spPr>
      </p:pic>
      <p:sp>
        <p:nvSpPr>
          <p:cNvPr id="1928" name="Google Shape;1928;g104bc9032f8_0_116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g104bc9032f8_0_117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Sel</a:t>
            </a:r>
            <a:r>
              <a:rPr lang="en-US"/>
              <a:t>f</a:t>
            </a:r>
            <a:endParaRPr/>
          </a:p>
        </p:txBody>
      </p:sp>
      <p:pic>
        <p:nvPicPr>
          <p:cNvPr id="1935" name="Google Shape;1935;g104bc9032f8_0_1170"/>
          <p:cNvPicPr preferRelativeResize="0"/>
          <p:nvPr/>
        </p:nvPicPr>
        <p:blipFill>
          <a:blip r:embed="rId3">
            <a:alphaModFix/>
          </a:blip>
          <a:stretch>
            <a:fillRect/>
          </a:stretch>
        </p:blipFill>
        <p:spPr>
          <a:xfrm>
            <a:off x="259075" y="1097275"/>
            <a:ext cx="11711401" cy="4186424"/>
          </a:xfrm>
          <a:prstGeom prst="rect">
            <a:avLst/>
          </a:prstGeom>
          <a:noFill/>
          <a:ln>
            <a:noFill/>
          </a:ln>
        </p:spPr>
      </p:pic>
      <p:sp>
        <p:nvSpPr>
          <p:cNvPr id="1936" name="Google Shape;1936;g104bc9032f8_0_117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g104bc9032f8_0_117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Descendant</a:t>
            </a:r>
            <a:endParaRPr/>
          </a:p>
        </p:txBody>
      </p:sp>
      <p:pic>
        <p:nvPicPr>
          <p:cNvPr id="1943" name="Google Shape;1943;g104bc9032f8_0_1178"/>
          <p:cNvPicPr preferRelativeResize="0"/>
          <p:nvPr/>
        </p:nvPicPr>
        <p:blipFill>
          <a:blip r:embed="rId3">
            <a:alphaModFix/>
          </a:blip>
          <a:stretch>
            <a:fillRect/>
          </a:stretch>
        </p:blipFill>
        <p:spPr>
          <a:xfrm>
            <a:off x="182875" y="1097275"/>
            <a:ext cx="11711398" cy="4203600"/>
          </a:xfrm>
          <a:prstGeom prst="rect">
            <a:avLst/>
          </a:prstGeom>
          <a:noFill/>
          <a:ln>
            <a:noFill/>
          </a:ln>
        </p:spPr>
      </p:pic>
      <p:sp>
        <p:nvSpPr>
          <p:cNvPr id="1944" name="Google Shape;1944;g104bc9032f8_0_117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0336a77381_0_7"/>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Abstract Class and Interface</a:t>
            </a:r>
            <a:endParaRPr sz="5200"/>
          </a:p>
        </p:txBody>
      </p:sp>
      <p:sp>
        <p:nvSpPr>
          <p:cNvPr id="270" name="Google Shape;270;g10336a77381_0_7"/>
          <p:cNvSpPr txBox="1"/>
          <p:nvPr>
            <p:ph idx="1" type="subTitle"/>
          </p:nvPr>
        </p:nvSpPr>
        <p:spPr>
          <a:xfrm>
            <a:off x="182875" y="38455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Abstract Class</a:t>
            </a:r>
            <a:endParaRPr/>
          </a:p>
          <a:p>
            <a:pPr indent="-381000" lvl="0" marL="457200" rtl="0" algn="l">
              <a:spcBef>
                <a:spcPts val="0"/>
              </a:spcBef>
              <a:spcAft>
                <a:spcPts val="0"/>
              </a:spcAft>
              <a:buSzPts val="2400"/>
              <a:buFont typeface="Calibri"/>
              <a:buChar char="●"/>
            </a:pPr>
            <a:r>
              <a:rPr lang="en-US"/>
              <a:t>Interface</a:t>
            </a:r>
            <a:endParaRPr/>
          </a:p>
          <a:p>
            <a:pPr indent="-381000" lvl="0" marL="457200" marR="0" rtl="0" algn="l">
              <a:lnSpc>
                <a:spcPct val="100000"/>
              </a:lnSpc>
              <a:spcBef>
                <a:spcPts val="0"/>
              </a:spcBef>
              <a:spcAft>
                <a:spcPts val="0"/>
              </a:spcAft>
              <a:buSzPts val="2400"/>
              <a:buFont typeface="Calibri"/>
              <a:buChar char="●"/>
            </a:pPr>
            <a:r>
              <a:rPr lang="en-US"/>
              <a:t>Interface vs Abstract Class</a:t>
            </a:r>
            <a:endParaRPr/>
          </a:p>
          <a:p>
            <a:pPr indent="-381000" lvl="0" marL="457200" marR="0" rtl="0" algn="l">
              <a:lnSpc>
                <a:spcPct val="100000"/>
              </a:lnSpc>
              <a:spcBef>
                <a:spcPts val="0"/>
              </a:spcBef>
              <a:spcAft>
                <a:spcPts val="0"/>
              </a:spcAft>
              <a:buSzPts val="2400"/>
              <a:buFont typeface="Calibri"/>
              <a:buChar char="●"/>
            </a:pPr>
            <a:r>
              <a:rPr lang="en-US"/>
              <a:t>New features introduced in Interface</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g104bc9032f8_0_1187"/>
          <p:cNvSpPr txBox="1"/>
          <p:nvPr/>
        </p:nvSpPr>
        <p:spPr>
          <a:xfrm>
            <a:off x="127525" y="1097275"/>
            <a:ext cx="11711400" cy="45870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ID and name attributes take precedence over other locators if your web page contains unique ID and name, then it’s always advisable to use them instead of XPath as they are faster and more efficient.</a:t>
            </a:r>
            <a:endParaRPr sz="2200">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Do not use dynamic attribute values to locate elements, as they may change frequently and result in breakage of locator script. e.g. td1, td2</a:t>
            </a:r>
            <a:endParaRPr sz="2200">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While using locators, make sure that your locator points precisely to the required element. If the needed scenario needs to perform some operation on a single element, then make sure that your locator exactly matches to only one element. If the locator points to several different elements, then it may cause breakage in your script.</a:t>
            </a:r>
            <a:endParaRPr sz="2200">
              <a:solidFill>
                <a:schemeClr val="lt1"/>
              </a:solidFill>
              <a:latin typeface="Calibri"/>
              <a:ea typeface="Calibri"/>
              <a:cs typeface="Calibri"/>
              <a:sym typeface="Calibri"/>
            </a:endParaRPr>
          </a:p>
          <a:p>
            <a:pPr indent="-368300" lvl="0" marL="457200" marR="0" rtl="0" algn="l">
              <a:lnSpc>
                <a:spcPct val="100000"/>
              </a:lnSpc>
              <a:spcBef>
                <a:spcPts val="0"/>
              </a:spcBef>
              <a:spcAft>
                <a:spcPts val="0"/>
              </a:spcAft>
              <a:buClr>
                <a:schemeClr val="lt1"/>
              </a:buClr>
              <a:buSzPts val="2200"/>
              <a:buFont typeface="Calibri"/>
              <a:buChar char="●"/>
            </a:pPr>
            <a:r>
              <a:rPr lang="en-US" sz="2200">
                <a:solidFill>
                  <a:schemeClr val="lt1"/>
                </a:solidFill>
                <a:latin typeface="Calibri"/>
                <a:ea typeface="Calibri"/>
                <a:cs typeface="Calibri"/>
                <a:sym typeface="Calibri"/>
              </a:rPr>
              <a:t>While working with XPath or CSS locators, one should avoid directly using the one generated by the Chrome Dev Tools. It may seem one of the easiest ways to generate XPath, but in the long run, it induces reliability issues, code breakage, maintainability issues, etc. It may look tempting to use these, but you would be better off creating your customized XPath in the longer run.</a:t>
            </a:r>
            <a:endParaRPr sz="2200">
              <a:solidFill>
                <a:schemeClr val="lt1"/>
              </a:solidFill>
              <a:latin typeface="Calibri"/>
              <a:ea typeface="Calibri"/>
              <a:cs typeface="Calibri"/>
              <a:sym typeface="Calibri"/>
            </a:endParaRPr>
          </a:p>
        </p:txBody>
      </p:sp>
      <p:sp>
        <p:nvSpPr>
          <p:cNvPr id="1951" name="Google Shape;1951;g104bc9032f8_0_118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Best Practices For Selenium Locators</a:t>
            </a:r>
            <a:endParaRPr/>
          </a:p>
        </p:txBody>
      </p:sp>
      <p:sp>
        <p:nvSpPr>
          <p:cNvPr id="1952" name="Google Shape;1952;g104bc9032f8_0_118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g10336a77381_0_318"/>
          <p:cNvSpPr txBox="1"/>
          <p:nvPr>
            <p:ph type="ctrTitle"/>
          </p:nvPr>
        </p:nvSpPr>
        <p:spPr>
          <a:xfrm>
            <a:off x="1066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959" name="Google Shape;1959;g10336a77381_0_318"/>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a:t>Identify web elements only via x-path using all of the function that was taught during training</a:t>
            </a:r>
            <a:endParaRPr/>
          </a:p>
          <a:p>
            <a:pPr indent="-381000" lvl="0" marL="457200" rtl="0" algn="l">
              <a:spcBef>
                <a:spcPts val="0"/>
              </a:spcBef>
              <a:spcAft>
                <a:spcPts val="0"/>
              </a:spcAft>
              <a:buSzPts val="2400"/>
              <a:buFont typeface="Calibri"/>
              <a:buChar char="●"/>
            </a:pPr>
            <a:r>
              <a:rPr lang="en-US" u="sng">
                <a:solidFill>
                  <a:schemeClr val="hlink"/>
                </a:solidFill>
                <a:hlinkClick r:id="rId3"/>
              </a:rPr>
              <a:t>http://demo.guru99.com/test/selenium-xpath.html</a:t>
            </a:r>
            <a:endParaRPr/>
          </a:p>
          <a:p>
            <a:pPr indent="0" lvl="0" marL="0" rtl="0" algn="l">
              <a:spcBef>
                <a:spcPts val="1600"/>
              </a:spcBef>
              <a:spcAft>
                <a:spcPts val="160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10974d41e10_1_147"/>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966" name="Google Shape;1966;g10974d41e10_1_147"/>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https://www.guru99.com/xpath-selenium.html</a:t>
            </a:r>
            <a:endParaRPr/>
          </a:p>
          <a:p>
            <a:pPr indent="-381000" lvl="0" marL="457200" rtl="0" algn="l">
              <a:spcBef>
                <a:spcPts val="0"/>
              </a:spcBef>
              <a:spcAft>
                <a:spcPts val="0"/>
              </a:spcAft>
              <a:buSzPts val="2400"/>
              <a:buChar char="●"/>
            </a:pPr>
            <a:r>
              <a:rPr lang="en-US" u="sng">
                <a:solidFill>
                  <a:schemeClr val="hlink"/>
                </a:solidFill>
                <a:hlinkClick r:id="rId4"/>
              </a:rPr>
              <a:t>XPath and CSS selectors notes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g10336a77381_0_32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8"/>
                  </a:ext>
                </a:extLst>
              </a:rPr>
              <a:t>Day - 1</a:t>
            </a:r>
            <a:r>
              <a:rPr lang="en-US"/>
              <a:t>9</a:t>
            </a:r>
            <a:endParaRPr sz="5200"/>
          </a:p>
        </p:txBody>
      </p:sp>
      <p:sp>
        <p:nvSpPr>
          <p:cNvPr id="1973" name="Google Shape;1973;g10336a77381_0_325"/>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dk1"/>
              </a:buClr>
              <a:buSzPts val="1100"/>
              <a:buFont typeface="Arial"/>
              <a:buNone/>
            </a:pPr>
            <a:r>
              <a:rPr lang="en-US"/>
              <a:t>Selenium WebDriver (Part - 1)</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g107f28a56b1_0_17"/>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Selenium WebDriver (Part - 1)</a:t>
            </a:r>
            <a:endParaRPr/>
          </a:p>
        </p:txBody>
      </p:sp>
      <p:sp>
        <p:nvSpPr>
          <p:cNvPr id="1980" name="Google Shape;1980;g107f28a56b1_0_17"/>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a:t>Drivers and Configurations</a:t>
            </a:r>
            <a:endParaRPr/>
          </a:p>
          <a:p>
            <a:pPr indent="-381000" lvl="0" marL="457200" rtl="0" algn="l">
              <a:spcBef>
                <a:spcPts val="0"/>
              </a:spcBef>
              <a:spcAft>
                <a:spcPts val="0"/>
              </a:spcAft>
              <a:buSzPts val="2400"/>
              <a:buChar char="●"/>
            </a:pPr>
            <a:r>
              <a:rPr lang="en-US"/>
              <a:t>Webdriver APIs, Classes and Methods</a:t>
            </a:r>
            <a:endParaRPr/>
          </a:p>
          <a:p>
            <a:pPr indent="-381000" lvl="0" marL="457200" rtl="0" algn="l">
              <a:spcBef>
                <a:spcPts val="0"/>
              </a:spcBef>
              <a:spcAft>
                <a:spcPts val="0"/>
              </a:spcAft>
              <a:buSzPts val="2400"/>
              <a:buChar char="●"/>
            </a:pPr>
            <a:r>
              <a:rPr lang="en-US"/>
              <a:t>Synchronization -Explicit Wait and Implicit Wait</a:t>
            </a:r>
            <a:endParaRPr/>
          </a:p>
          <a:p>
            <a:pPr indent="-381000" lvl="0" marL="457200" rtl="0" algn="l">
              <a:spcBef>
                <a:spcPts val="0"/>
              </a:spcBef>
              <a:spcAft>
                <a:spcPts val="0"/>
              </a:spcAft>
              <a:buSzPts val="2400"/>
              <a:buChar char="●"/>
            </a:pPr>
            <a:r>
              <a:rPr lang="en-US"/>
              <a:t>Expected Conditions</a:t>
            </a:r>
            <a:endParaRPr/>
          </a:p>
          <a:p>
            <a:pPr indent="-381000" lvl="0" marL="457200" rtl="0" algn="l">
              <a:spcBef>
                <a:spcPts val="0"/>
              </a:spcBef>
              <a:spcAft>
                <a:spcPts val="0"/>
              </a:spcAft>
              <a:buSzPts val="2400"/>
              <a:buChar char="●"/>
            </a:pPr>
            <a:r>
              <a:rPr lang="en-US"/>
              <a:t>Iframes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g10336a77381_0_33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WebDriver</a:t>
            </a:r>
            <a:endParaRPr/>
          </a:p>
        </p:txBody>
      </p:sp>
      <p:sp>
        <p:nvSpPr>
          <p:cNvPr id="1987" name="Google Shape;1987;g10336a77381_0_33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WebDriver drives a browser natively, as a user would.</a:t>
            </a:r>
            <a:endParaRPr/>
          </a:p>
          <a:p>
            <a:pPr indent="-393700" lvl="0" marL="457200" rtl="0" algn="l">
              <a:spcBef>
                <a:spcPts val="0"/>
              </a:spcBef>
              <a:spcAft>
                <a:spcPts val="0"/>
              </a:spcAft>
              <a:buSzPts val="2600"/>
              <a:buFont typeface="Calibri"/>
              <a:buChar char="●"/>
            </a:pPr>
            <a:r>
              <a:rPr lang="en-US"/>
              <a:t>Selenium WebDriver refers to both the language bindings and the implementations of the individual browser controlling code. This is commonly referred to as just WebDriver.</a:t>
            </a:r>
            <a:endParaRPr/>
          </a:p>
          <a:p>
            <a:pPr indent="-393700" lvl="0" marL="457200" rtl="0" algn="l">
              <a:spcBef>
                <a:spcPts val="0"/>
              </a:spcBef>
              <a:spcAft>
                <a:spcPts val="0"/>
              </a:spcAft>
              <a:buSzPts val="2600"/>
              <a:buFont typeface="Calibri"/>
              <a:buChar char="●"/>
            </a:pPr>
            <a:r>
              <a:rPr lang="en-US"/>
              <a:t>WebDriver is a W3C Recommendation</a:t>
            </a:r>
            <a:endParaRPr/>
          </a:p>
          <a:p>
            <a:pPr indent="-393700" lvl="0" marL="457200" rtl="0" algn="l">
              <a:spcBef>
                <a:spcPts val="0"/>
              </a:spcBef>
              <a:spcAft>
                <a:spcPts val="0"/>
              </a:spcAft>
              <a:buSzPts val="2600"/>
              <a:buFont typeface="Calibri"/>
              <a:buChar char="●"/>
            </a:pPr>
            <a:r>
              <a:rPr lang="en-US"/>
              <a:t>WebDriver is designed as a simple and more concise programming interface.</a:t>
            </a:r>
            <a:endParaRPr/>
          </a:p>
          <a:p>
            <a:pPr indent="-393700" lvl="0" marL="457200" rtl="0" algn="l">
              <a:spcBef>
                <a:spcPts val="0"/>
              </a:spcBef>
              <a:spcAft>
                <a:spcPts val="0"/>
              </a:spcAft>
              <a:buSzPts val="2600"/>
              <a:buFont typeface="Calibri"/>
              <a:buChar char="●"/>
            </a:pPr>
            <a:r>
              <a:rPr lang="en-US"/>
              <a:t>WebDriver is a compact object-oriented API.</a:t>
            </a:r>
            <a:endParaRPr/>
          </a:p>
          <a:p>
            <a:pPr indent="-393700" lvl="0" marL="457200" rtl="0" algn="l">
              <a:spcBef>
                <a:spcPts val="0"/>
              </a:spcBef>
              <a:spcAft>
                <a:spcPts val="0"/>
              </a:spcAft>
              <a:buSzPts val="2600"/>
              <a:buFont typeface="Calibri"/>
              <a:buChar char="●"/>
            </a:pPr>
            <a:r>
              <a:rPr lang="en-US"/>
              <a:t>It drives the browser effectively.</a:t>
            </a:r>
            <a:endParaRPr/>
          </a:p>
        </p:txBody>
      </p:sp>
      <p:sp>
        <p:nvSpPr>
          <p:cNvPr id="1988" name="Google Shape;1988;g10336a77381_0_33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g104cf6227c9_0_7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Terminology</a:t>
            </a:r>
            <a:endParaRPr/>
          </a:p>
        </p:txBody>
      </p:sp>
      <p:sp>
        <p:nvSpPr>
          <p:cNvPr id="1995" name="Google Shape;1995;g104cf6227c9_0_7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API: Application Programming Interface. This is the set of “commands” you use to manipulate WebDriver.</a:t>
            </a:r>
            <a:endParaRPr/>
          </a:p>
          <a:p>
            <a:pPr indent="-393700" lvl="0" marL="457200" rtl="0" algn="l">
              <a:spcBef>
                <a:spcPts val="0"/>
              </a:spcBef>
              <a:spcAft>
                <a:spcPts val="0"/>
              </a:spcAft>
              <a:buSzPts val="2600"/>
              <a:buFont typeface="Calibri"/>
              <a:buChar char="●"/>
            </a:pPr>
            <a:r>
              <a:rPr lang="en-US"/>
              <a:t>Library: A code module which contains the APIs and the code necessary to implement them. Libraries are specific to each language binding, eg .jar files for Java, .dll files for .NET, etc.</a:t>
            </a:r>
            <a:endParaRPr/>
          </a:p>
          <a:p>
            <a:pPr indent="-393700" lvl="0" marL="457200" rtl="0" algn="l">
              <a:spcBef>
                <a:spcPts val="0"/>
              </a:spcBef>
              <a:spcAft>
                <a:spcPts val="0"/>
              </a:spcAft>
              <a:buSzPts val="2600"/>
              <a:buFont typeface="Calibri"/>
              <a:buChar char="●"/>
            </a:pPr>
            <a:r>
              <a:rPr lang="en-US"/>
              <a:t>Driver: Responsible for controlling the actual browser. Most drivers are created by the browser vendors themselves.</a:t>
            </a:r>
            <a:endParaRPr/>
          </a:p>
          <a:p>
            <a:pPr indent="-393700" lvl="0" marL="457200" rtl="0" algn="l">
              <a:spcBef>
                <a:spcPts val="0"/>
              </a:spcBef>
              <a:spcAft>
                <a:spcPts val="0"/>
              </a:spcAft>
              <a:buSzPts val="2600"/>
              <a:buFont typeface="Calibri"/>
              <a:buChar char="●"/>
            </a:pPr>
            <a:r>
              <a:rPr lang="en-US"/>
              <a:t>Framework: An additional library used as a support for WebDriver suites. These frameworks may be test frameworks such as JUnit or NUnit.</a:t>
            </a:r>
            <a:endParaRPr/>
          </a:p>
        </p:txBody>
      </p:sp>
      <p:sp>
        <p:nvSpPr>
          <p:cNvPr id="1996" name="Google Shape;1996;g104cf6227c9_0_7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g104cf6227c9_0_8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Parts and Pieces</a:t>
            </a:r>
            <a:endParaRPr/>
          </a:p>
        </p:txBody>
      </p:sp>
      <p:sp>
        <p:nvSpPr>
          <p:cNvPr id="2003" name="Google Shape;2003;g104cf6227c9_0_81"/>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The driver is specific to the browser, such as ChromeDriver for Google’s Chrome</a:t>
            </a:r>
            <a:endParaRPr/>
          </a:p>
          <a:p>
            <a:pPr indent="-393700" lvl="0" marL="457200" rtl="0" algn="l">
              <a:spcBef>
                <a:spcPts val="0"/>
              </a:spcBef>
              <a:spcAft>
                <a:spcPts val="0"/>
              </a:spcAft>
              <a:buSzPts val="2600"/>
              <a:buFont typeface="Calibri"/>
              <a:buChar char="●"/>
            </a:pPr>
            <a:r>
              <a:rPr lang="en-US"/>
              <a:t>WebDriver has one job and one job only: communicate with the browser via Driver. </a:t>
            </a:r>
            <a:endParaRPr/>
          </a:p>
          <a:p>
            <a:pPr indent="-393700" lvl="0" marL="457200" rtl="0" algn="l">
              <a:spcBef>
                <a:spcPts val="0"/>
              </a:spcBef>
              <a:spcAft>
                <a:spcPts val="0"/>
              </a:spcAft>
              <a:buSzPts val="2600"/>
              <a:buFont typeface="Calibri"/>
              <a:buChar char="●"/>
            </a:pPr>
            <a:r>
              <a:rPr lang="en-US"/>
              <a:t>WebDriver does not know a thing about testing</a:t>
            </a:r>
            <a:endParaRPr/>
          </a:p>
          <a:p>
            <a:pPr indent="-393700" lvl="0" marL="457200" rtl="0" algn="l">
              <a:spcBef>
                <a:spcPts val="0"/>
              </a:spcBef>
              <a:spcAft>
                <a:spcPts val="0"/>
              </a:spcAft>
              <a:buSzPts val="2600"/>
              <a:buFont typeface="Calibri"/>
              <a:buChar char="●"/>
            </a:pPr>
            <a:r>
              <a:rPr lang="en-US"/>
              <a:t>WebDriver passes commands to the browser through the driver, and receives information back via the same route.</a:t>
            </a:r>
            <a:endParaRPr/>
          </a:p>
          <a:p>
            <a:pPr indent="0" lvl="0" marL="457200" rtl="0" algn="l">
              <a:spcBef>
                <a:spcPts val="1600"/>
              </a:spcBef>
              <a:spcAft>
                <a:spcPts val="1600"/>
              </a:spcAft>
              <a:buNone/>
            </a:pPr>
            <a:r>
              <a:t/>
            </a:r>
            <a:endParaRPr/>
          </a:p>
        </p:txBody>
      </p:sp>
      <p:pic>
        <p:nvPicPr>
          <p:cNvPr id="2004" name="Google Shape;2004;g104cf6227c9_0_81"/>
          <p:cNvPicPr preferRelativeResize="0"/>
          <p:nvPr/>
        </p:nvPicPr>
        <p:blipFill>
          <a:blip r:embed="rId3">
            <a:alphaModFix/>
          </a:blip>
          <a:stretch>
            <a:fillRect/>
          </a:stretch>
        </p:blipFill>
        <p:spPr>
          <a:xfrm>
            <a:off x="5680175" y="3429000"/>
            <a:ext cx="5602173" cy="3006050"/>
          </a:xfrm>
          <a:prstGeom prst="rect">
            <a:avLst/>
          </a:prstGeom>
          <a:noFill/>
          <a:ln>
            <a:noFill/>
          </a:ln>
        </p:spPr>
      </p:pic>
      <p:sp>
        <p:nvSpPr>
          <p:cNvPr id="2005" name="Google Shape;2005;g104cf6227c9_0_8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g104cf6227c9_0_8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WebDriver Methods</a:t>
            </a:r>
            <a:endParaRPr/>
          </a:p>
        </p:txBody>
      </p:sp>
      <p:pic>
        <p:nvPicPr>
          <p:cNvPr id="2012" name="Google Shape;2012;g104cf6227c9_0_88"/>
          <p:cNvPicPr preferRelativeResize="0"/>
          <p:nvPr/>
        </p:nvPicPr>
        <p:blipFill>
          <a:blip r:embed="rId3">
            <a:alphaModFix/>
          </a:blip>
          <a:stretch>
            <a:fillRect/>
          </a:stretch>
        </p:blipFill>
        <p:spPr>
          <a:xfrm>
            <a:off x="182875" y="1097275"/>
            <a:ext cx="11843224" cy="4862375"/>
          </a:xfrm>
          <a:prstGeom prst="rect">
            <a:avLst/>
          </a:prstGeom>
          <a:noFill/>
          <a:ln>
            <a:noFill/>
          </a:ln>
        </p:spPr>
      </p:pic>
      <p:sp>
        <p:nvSpPr>
          <p:cNvPr id="2013" name="Google Shape;2013;g104cf6227c9_0_8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g104cf6227c9_0_10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API</a:t>
            </a:r>
            <a:r>
              <a:rPr lang="en-US">
                <a:solidFill>
                  <a:schemeClr val="dk1"/>
                </a:solidFill>
              </a:rPr>
              <a:t> </a:t>
            </a:r>
            <a:r>
              <a:rPr lang="en-US"/>
              <a:t>Commands</a:t>
            </a:r>
            <a:r>
              <a:rPr lang="en-US">
                <a:solidFill>
                  <a:schemeClr val="dk1"/>
                </a:solidFill>
              </a:rPr>
              <a:t> </a:t>
            </a:r>
            <a:r>
              <a:rPr lang="en-US"/>
              <a:t>and</a:t>
            </a:r>
            <a:r>
              <a:rPr lang="en-US">
                <a:solidFill>
                  <a:schemeClr val="dk1"/>
                </a:solidFill>
              </a:rPr>
              <a:t> </a:t>
            </a:r>
            <a:r>
              <a:rPr lang="en-US"/>
              <a:t>Operations</a:t>
            </a:r>
            <a:endParaRPr/>
          </a:p>
        </p:txBody>
      </p:sp>
      <p:sp>
        <p:nvSpPr>
          <p:cNvPr id="2020" name="Google Shape;2020;g104cf6227c9_0_10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Open a page</a:t>
            </a:r>
            <a:endParaRPr/>
          </a:p>
          <a:p>
            <a:pPr indent="-393700" lvl="0" marL="457200" rtl="0" algn="l">
              <a:spcBef>
                <a:spcPts val="0"/>
              </a:spcBef>
              <a:spcAft>
                <a:spcPts val="0"/>
              </a:spcAft>
              <a:buSzPts val="2600"/>
              <a:buFont typeface="Calibri"/>
              <a:buChar char="●"/>
            </a:pPr>
            <a:r>
              <a:rPr lang="en-US"/>
              <a:t>Get driver object</a:t>
            </a:r>
            <a:endParaRPr/>
          </a:p>
          <a:p>
            <a:pPr indent="-393700" lvl="0" marL="457200" rtl="0" algn="l">
              <a:spcBef>
                <a:spcPts val="0"/>
              </a:spcBef>
              <a:spcAft>
                <a:spcPts val="0"/>
              </a:spcAft>
              <a:buSzPts val="2600"/>
              <a:buFont typeface="Calibri"/>
              <a:buChar char="●"/>
            </a:pPr>
            <a:r>
              <a:rPr lang="en-US"/>
              <a:t>Navigate to another page</a:t>
            </a:r>
            <a:endParaRPr/>
          </a:p>
          <a:p>
            <a:pPr indent="-393700" lvl="0" marL="457200" rtl="0" algn="l">
              <a:spcBef>
                <a:spcPts val="0"/>
              </a:spcBef>
              <a:spcAft>
                <a:spcPts val="0"/>
              </a:spcAft>
              <a:buSzPts val="2600"/>
              <a:buFont typeface="Calibri"/>
              <a:buChar char="●"/>
            </a:pPr>
            <a:r>
              <a:rPr lang="en-US"/>
              <a:t>Get current URL</a:t>
            </a:r>
            <a:endParaRPr/>
          </a:p>
          <a:p>
            <a:pPr indent="-393700" lvl="0" marL="457200" rtl="0" algn="l">
              <a:spcBef>
                <a:spcPts val="0"/>
              </a:spcBef>
              <a:spcAft>
                <a:spcPts val="0"/>
              </a:spcAft>
              <a:buSzPts val="2600"/>
              <a:buFont typeface="Calibri"/>
              <a:buChar char="●"/>
            </a:pPr>
            <a:r>
              <a:rPr lang="en-US"/>
              <a:t>Go back</a:t>
            </a:r>
            <a:endParaRPr/>
          </a:p>
          <a:p>
            <a:pPr indent="-393700" lvl="0" marL="457200" rtl="0" algn="l">
              <a:spcBef>
                <a:spcPts val="0"/>
              </a:spcBef>
              <a:spcAft>
                <a:spcPts val="0"/>
              </a:spcAft>
              <a:buSzPts val="2600"/>
              <a:buFont typeface="Calibri"/>
              <a:buChar char="●"/>
            </a:pPr>
            <a:r>
              <a:rPr lang="en-US"/>
              <a:t>Go forward</a:t>
            </a:r>
            <a:endParaRPr/>
          </a:p>
          <a:p>
            <a:pPr indent="-393700" lvl="0" marL="457200" rtl="0" algn="l">
              <a:spcBef>
                <a:spcPts val="0"/>
              </a:spcBef>
              <a:spcAft>
                <a:spcPts val="0"/>
              </a:spcAft>
              <a:buSzPts val="2600"/>
              <a:buFont typeface="Calibri"/>
              <a:buChar char="●"/>
            </a:pPr>
            <a:r>
              <a:rPr lang="en-US"/>
              <a:t>Refresh</a:t>
            </a:r>
            <a:endParaRPr/>
          </a:p>
          <a:p>
            <a:pPr indent="-393700" lvl="0" marL="457200" rtl="0" algn="l">
              <a:spcBef>
                <a:spcPts val="0"/>
              </a:spcBef>
              <a:spcAft>
                <a:spcPts val="0"/>
              </a:spcAft>
              <a:buSzPts val="2600"/>
              <a:buFont typeface="Calibri"/>
              <a:buChar char="●"/>
            </a:pPr>
            <a:r>
              <a:rPr lang="en-US"/>
              <a:t>Get title</a:t>
            </a:r>
            <a:endParaRPr/>
          </a:p>
          <a:p>
            <a:pPr indent="-393700" lvl="0" marL="457200" rtl="0" algn="l">
              <a:spcBef>
                <a:spcPts val="0"/>
              </a:spcBef>
              <a:spcAft>
                <a:spcPts val="0"/>
              </a:spcAft>
              <a:buSzPts val="2600"/>
              <a:buFont typeface="Calibri"/>
              <a:buChar char="●"/>
            </a:pPr>
            <a:r>
              <a:rPr lang="en-US"/>
              <a:t>Quit browser</a:t>
            </a:r>
            <a:endParaRPr/>
          </a:p>
        </p:txBody>
      </p:sp>
      <p:sp>
        <p:nvSpPr>
          <p:cNvPr id="2021" name="Google Shape;2021;g104cf6227c9_0_10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04bc9032f8_1_1"/>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Verdana"/>
              <a:buChar char="●"/>
            </a:pPr>
            <a:r>
              <a:rPr lang="en-US" sz="1800"/>
              <a:t>A class which is declared as </a:t>
            </a:r>
            <a:r>
              <a:rPr b="1" lang="en-US" sz="1800"/>
              <a:t>abstract</a:t>
            </a:r>
            <a:r>
              <a:rPr lang="en-US" sz="1800"/>
              <a:t> is known as an abstract class. It can have abstract and non-abstract methods. It needs to be extended and its method implemented. It cannot be instantiated.</a:t>
            </a:r>
            <a:endParaRPr sz="1800"/>
          </a:p>
          <a:p>
            <a:pPr indent="-342900" lvl="0" marL="457200" marR="0" rtl="0" algn="l">
              <a:lnSpc>
                <a:spcPct val="100000"/>
              </a:lnSpc>
              <a:spcBef>
                <a:spcPts val="0"/>
              </a:spcBef>
              <a:spcAft>
                <a:spcPts val="0"/>
              </a:spcAft>
              <a:buSzPts val="1800"/>
              <a:buFont typeface="Calibri"/>
              <a:buChar char="●"/>
            </a:pPr>
            <a:r>
              <a:rPr lang="en-US" sz="1800"/>
              <a:t>An abstract class must be declared with an abstract keyword.</a:t>
            </a:r>
            <a:endParaRPr sz="1800"/>
          </a:p>
          <a:p>
            <a:pPr indent="-342900" lvl="0" marL="457200" marR="0" rtl="0" algn="l">
              <a:lnSpc>
                <a:spcPct val="100000"/>
              </a:lnSpc>
              <a:spcBef>
                <a:spcPts val="0"/>
              </a:spcBef>
              <a:spcAft>
                <a:spcPts val="0"/>
              </a:spcAft>
              <a:buSzPts val="1800"/>
              <a:buFont typeface="Calibri"/>
              <a:buChar char="●"/>
            </a:pPr>
            <a:r>
              <a:rPr lang="en-US" sz="1800"/>
              <a:t>It can have abstract and non-abstract methods.</a:t>
            </a:r>
            <a:endParaRPr sz="1800"/>
          </a:p>
          <a:p>
            <a:pPr indent="-342900" lvl="0" marL="457200" marR="0" rtl="0" algn="l">
              <a:lnSpc>
                <a:spcPct val="100000"/>
              </a:lnSpc>
              <a:spcBef>
                <a:spcPts val="0"/>
              </a:spcBef>
              <a:spcAft>
                <a:spcPts val="0"/>
              </a:spcAft>
              <a:buSzPts val="1800"/>
              <a:buFont typeface="Calibri"/>
              <a:buChar char="●"/>
            </a:pPr>
            <a:r>
              <a:rPr lang="en-US" sz="1800"/>
              <a:t>It cannot be instantiated.</a:t>
            </a:r>
            <a:endParaRPr sz="1800"/>
          </a:p>
          <a:p>
            <a:pPr indent="-342900" lvl="0" marL="457200" marR="0" rtl="0" algn="l">
              <a:lnSpc>
                <a:spcPct val="100000"/>
              </a:lnSpc>
              <a:spcBef>
                <a:spcPts val="0"/>
              </a:spcBef>
              <a:spcAft>
                <a:spcPts val="0"/>
              </a:spcAft>
              <a:buSzPts val="1800"/>
              <a:buFont typeface="Calibri"/>
              <a:buChar char="●"/>
            </a:pPr>
            <a:r>
              <a:rPr lang="en-US" sz="1800"/>
              <a:t>It can have </a:t>
            </a:r>
            <a:r>
              <a:rPr lang="en-US" sz="1800">
                <a:uFill>
                  <a:noFill/>
                </a:uFill>
                <a:hlinkClick r:id="rId3"/>
              </a:rPr>
              <a:t>constructors</a:t>
            </a:r>
            <a:r>
              <a:rPr lang="en-US" sz="1800"/>
              <a:t> and static methods also.</a:t>
            </a:r>
            <a:endParaRPr sz="1800"/>
          </a:p>
          <a:p>
            <a:pPr indent="-342900" lvl="0" marL="457200" marR="0" rtl="0" algn="l">
              <a:lnSpc>
                <a:spcPct val="100000"/>
              </a:lnSpc>
              <a:spcBef>
                <a:spcPts val="0"/>
              </a:spcBef>
              <a:spcAft>
                <a:spcPts val="0"/>
              </a:spcAft>
              <a:buSzPts val="1800"/>
              <a:buFont typeface="Calibri"/>
              <a:buChar char="●"/>
            </a:pPr>
            <a:r>
              <a:rPr lang="en-US" sz="1800"/>
              <a:t>It can have final methods which will force the subclass not to change the body of the method.</a:t>
            </a:r>
            <a:endParaRPr sz="1800"/>
          </a:p>
        </p:txBody>
      </p:sp>
      <p:sp>
        <p:nvSpPr>
          <p:cNvPr id="277" name="Google Shape;277;g104bc9032f8_1_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Abstract Class</a:t>
            </a:r>
            <a:endParaRPr/>
          </a:p>
        </p:txBody>
      </p:sp>
      <p:pic>
        <p:nvPicPr>
          <p:cNvPr id="278" name="Google Shape;278;g104bc9032f8_1_1"/>
          <p:cNvPicPr preferRelativeResize="0"/>
          <p:nvPr/>
        </p:nvPicPr>
        <p:blipFill>
          <a:blip r:embed="rId4">
            <a:alphaModFix/>
          </a:blip>
          <a:stretch>
            <a:fillRect/>
          </a:stretch>
        </p:blipFill>
        <p:spPr>
          <a:xfrm>
            <a:off x="182875" y="3156150"/>
            <a:ext cx="8127274" cy="3011125"/>
          </a:xfrm>
          <a:prstGeom prst="rect">
            <a:avLst/>
          </a:prstGeom>
          <a:noFill/>
          <a:ln>
            <a:noFill/>
          </a:ln>
        </p:spPr>
      </p:pic>
      <p:sp>
        <p:nvSpPr>
          <p:cNvPr id="279" name="Google Shape;279;g104bc9032f8_1_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g104cf6227c9_0_11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Waits</a:t>
            </a:r>
            <a:endParaRPr/>
          </a:p>
        </p:txBody>
      </p:sp>
      <p:pic>
        <p:nvPicPr>
          <p:cNvPr id="2028" name="Google Shape;2028;g104cf6227c9_0_117"/>
          <p:cNvPicPr preferRelativeResize="0"/>
          <p:nvPr/>
        </p:nvPicPr>
        <p:blipFill>
          <a:blip r:embed="rId3">
            <a:alphaModFix/>
          </a:blip>
          <a:stretch>
            <a:fillRect/>
          </a:stretch>
        </p:blipFill>
        <p:spPr>
          <a:xfrm>
            <a:off x="182875" y="1097275"/>
            <a:ext cx="5731150" cy="5070000"/>
          </a:xfrm>
          <a:prstGeom prst="rect">
            <a:avLst/>
          </a:prstGeom>
          <a:noFill/>
          <a:ln>
            <a:noFill/>
          </a:ln>
        </p:spPr>
      </p:pic>
      <p:sp>
        <p:nvSpPr>
          <p:cNvPr id="2029" name="Google Shape;2029;g104cf6227c9_0_11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g104cf6227c9_0_12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Implicit Wait</a:t>
            </a:r>
            <a:endParaRPr/>
          </a:p>
        </p:txBody>
      </p:sp>
      <p:sp>
        <p:nvSpPr>
          <p:cNvPr id="2036" name="Google Shape;2036;g104cf6227c9_0_12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Implicit Wait directs the Selenium WebDriver to wait for a certain measure of time before throwing an exception. </a:t>
            </a:r>
            <a:endParaRPr/>
          </a:p>
          <a:p>
            <a:pPr indent="-393700" lvl="0" marL="457200" rtl="0" algn="l">
              <a:spcBef>
                <a:spcPts val="0"/>
              </a:spcBef>
              <a:spcAft>
                <a:spcPts val="0"/>
              </a:spcAft>
              <a:buSzPts val="2600"/>
              <a:buFont typeface="Calibri"/>
              <a:buChar char="●"/>
            </a:pPr>
            <a:r>
              <a:rPr lang="en-US"/>
              <a:t>Once this time is set, WebDriver will wait for the element before the exception occurs.</a:t>
            </a:r>
            <a:endParaRPr/>
          </a:p>
          <a:p>
            <a:pPr indent="-393700" lvl="0" marL="457200" rtl="0" algn="l">
              <a:spcBef>
                <a:spcPts val="0"/>
              </a:spcBef>
              <a:spcAft>
                <a:spcPts val="0"/>
              </a:spcAft>
              <a:buSzPts val="2600"/>
              <a:buFont typeface="Calibri"/>
              <a:buChar char="●"/>
            </a:pPr>
            <a:r>
              <a:rPr lang="en-US"/>
              <a:t>Specifies the amount of time the driver should wait when searching for an element if it is not immediately present</a:t>
            </a:r>
            <a:endParaRPr/>
          </a:p>
          <a:p>
            <a:pPr indent="-393700" lvl="0" marL="457200" rtl="0" algn="l">
              <a:spcBef>
                <a:spcPts val="0"/>
              </a:spcBef>
              <a:spcAft>
                <a:spcPts val="0"/>
              </a:spcAft>
              <a:buSzPts val="2600"/>
              <a:buFont typeface="Calibri"/>
              <a:buChar char="●"/>
            </a:pPr>
            <a:r>
              <a:rPr lang="en-US"/>
              <a:t>It works only for searching an element</a:t>
            </a:r>
            <a:endParaRPr/>
          </a:p>
        </p:txBody>
      </p:sp>
      <p:pic>
        <p:nvPicPr>
          <p:cNvPr id="2037" name="Google Shape;2037;g104cf6227c9_0_124"/>
          <p:cNvPicPr preferRelativeResize="0"/>
          <p:nvPr/>
        </p:nvPicPr>
        <p:blipFill>
          <a:blip r:embed="rId3">
            <a:alphaModFix/>
          </a:blip>
          <a:stretch>
            <a:fillRect/>
          </a:stretch>
        </p:blipFill>
        <p:spPr>
          <a:xfrm>
            <a:off x="182875" y="4354350"/>
            <a:ext cx="11825324" cy="732825"/>
          </a:xfrm>
          <a:prstGeom prst="rect">
            <a:avLst/>
          </a:prstGeom>
          <a:noFill/>
          <a:ln>
            <a:noFill/>
          </a:ln>
        </p:spPr>
      </p:pic>
      <p:sp>
        <p:nvSpPr>
          <p:cNvPr id="2038" name="Google Shape;2038;g104cf6227c9_0_12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g104cf6227c9_0_13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Explicit Wait</a:t>
            </a:r>
            <a:endParaRPr/>
          </a:p>
        </p:txBody>
      </p:sp>
      <p:sp>
        <p:nvSpPr>
          <p:cNvPr id="2045" name="Google Shape;2045;g104cf6227c9_0_131"/>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Using Explicit Wait command, the WebDriver is directed to wait until a certain condition occurs before proceeding with executing the code. </a:t>
            </a:r>
            <a:endParaRPr/>
          </a:p>
          <a:p>
            <a:pPr indent="-393700" lvl="0" marL="457200" rtl="0" algn="l">
              <a:spcBef>
                <a:spcPts val="0"/>
              </a:spcBef>
              <a:spcAft>
                <a:spcPts val="0"/>
              </a:spcAft>
              <a:buSzPts val="2600"/>
              <a:buFont typeface="Calibri"/>
              <a:buChar char="●"/>
            </a:pPr>
            <a:r>
              <a:rPr lang="en-US"/>
              <a:t>Setting Explicit Wait is important in cases where there are certain elements that naturally take more time to load. </a:t>
            </a:r>
            <a:endParaRPr/>
          </a:p>
          <a:p>
            <a:pPr indent="-393700" lvl="0" marL="457200" rtl="0" algn="l">
              <a:spcBef>
                <a:spcPts val="0"/>
              </a:spcBef>
              <a:spcAft>
                <a:spcPts val="0"/>
              </a:spcAft>
              <a:buSzPts val="2600"/>
              <a:buFont typeface="Calibri"/>
              <a:buChar char="●"/>
            </a:pPr>
            <a:r>
              <a:rPr lang="en-US"/>
              <a:t>Explicit wait is more intelligent, but can only be applied for specified elements. </a:t>
            </a:r>
            <a:endParaRPr/>
          </a:p>
          <a:p>
            <a:pPr indent="-393700" lvl="0" marL="457200" rtl="0" algn="l">
              <a:spcBef>
                <a:spcPts val="0"/>
              </a:spcBef>
              <a:spcAft>
                <a:spcPts val="0"/>
              </a:spcAft>
              <a:buSzPts val="2600"/>
              <a:buFont typeface="Calibri"/>
              <a:buChar char="●"/>
            </a:pPr>
            <a:r>
              <a:rPr lang="en-US"/>
              <a:t>In order to declare explicit wait, one has to use “ExpectedConditions”. </a:t>
            </a:r>
            <a:endParaRPr/>
          </a:p>
          <a:p>
            <a:pPr indent="-393700" lvl="0" marL="457200" rtl="0" algn="l">
              <a:spcBef>
                <a:spcPts val="0"/>
              </a:spcBef>
              <a:spcAft>
                <a:spcPts val="0"/>
              </a:spcAft>
              <a:buSzPts val="2600"/>
              <a:buFont typeface="Calibri"/>
              <a:buChar char="●"/>
            </a:pPr>
            <a:r>
              <a:rPr lang="en-US"/>
              <a:t>It allows to wait until element can be interacted with.</a:t>
            </a:r>
            <a:endParaRPr/>
          </a:p>
        </p:txBody>
      </p:sp>
      <p:sp>
        <p:nvSpPr>
          <p:cNvPr id="2046" name="Google Shape;2046;g104cf6227c9_0_13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g10f3b952b9c_2_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Explicit Wait</a:t>
            </a:r>
            <a:endParaRPr/>
          </a:p>
        </p:txBody>
      </p:sp>
      <p:sp>
        <p:nvSpPr>
          <p:cNvPr id="2053" name="Google Shape;2053;g10f3b952b9c_2_8"/>
          <p:cNvSpPr txBox="1"/>
          <p:nvPr>
            <p:ph idx="1" type="body"/>
          </p:nvPr>
        </p:nvSpPr>
        <p:spPr>
          <a:xfrm>
            <a:off x="947575" y="1097275"/>
            <a:ext cx="9333300" cy="5615100"/>
          </a:xfrm>
          <a:prstGeom prst="rect">
            <a:avLst/>
          </a:prstGeom>
          <a:noFill/>
          <a:ln>
            <a:noFill/>
          </a:ln>
        </p:spPr>
        <p:txBody>
          <a:bodyPr anchorCtr="0" anchor="t" bIns="45700" lIns="91425" spcFirstLastPara="1" rIns="91425" wrap="square" tIns="45700">
            <a:noAutofit/>
          </a:bodyPr>
          <a:lstStyle/>
          <a:p>
            <a:pPr indent="0" lvl="0" marL="914400" rtl="0" algn="l">
              <a:spcBef>
                <a:spcPts val="0"/>
              </a:spcBef>
              <a:spcAft>
                <a:spcPts val="0"/>
              </a:spcAft>
              <a:buNone/>
            </a:pPr>
            <a:r>
              <a:rPr lang="en-US" sz="1000">
                <a:solidFill>
                  <a:srgbClr val="006666"/>
                </a:solidFill>
                <a:highlight>
                  <a:srgbClr val="FFFFFF"/>
                </a:highlight>
                <a:latin typeface="Courier New"/>
                <a:ea typeface="Courier New"/>
                <a:cs typeface="Courier New"/>
                <a:sym typeface="Courier New"/>
              </a:rPr>
              <a:t>@BeforeMethod</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000088"/>
                </a:solidFill>
                <a:highlight>
                  <a:srgbClr val="FFFFFF"/>
                </a:highlight>
                <a:latin typeface="Courier New"/>
                <a:ea typeface="Courier New"/>
                <a:cs typeface="Courier New"/>
                <a:sym typeface="Courier New"/>
              </a:rPr>
              <a:t>public</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void</a:t>
            </a:r>
            <a:r>
              <a:rPr lang="en-US" sz="1000">
                <a:solidFill>
                  <a:schemeClr val="dk1"/>
                </a:solidFill>
                <a:highlight>
                  <a:srgbClr val="FFFFFF"/>
                </a:highlight>
                <a:latin typeface="Courier New"/>
                <a:ea typeface="Courier New"/>
                <a:cs typeface="Courier New"/>
                <a:sym typeface="Courier New"/>
              </a:rPr>
              <a:t> setup</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throws</a:t>
            </a:r>
            <a:r>
              <a:rPr lang="en-US" sz="1000">
                <a:solidFill>
                  <a:schemeClr val="dk1"/>
                </a:solidFill>
                <a:highlight>
                  <a:srgbClr val="FFFFFF"/>
                </a:highlight>
                <a:latin typeface="Courier New"/>
                <a:ea typeface="Courier New"/>
                <a:cs typeface="Courier New"/>
                <a:sym typeface="Courier New"/>
              </a:rPr>
              <a:t> </a:t>
            </a:r>
            <a:r>
              <a:rPr lang="en-US" sz="1000">
                <a:solidFill>
                  <a:srgbClr val="660066"/>
                </a:solidFill>
                <a:highlight>
                  <a:srgbClr val="FFFFFF"/>
                </a:highlight>
                <a:latin typeface="Courier New"/>
                <a:ea typeface="Courier New"/>
                <a:cs typeface="Courier New"/>
                <a:sym typeface="Courier New"/>
              </a:rPr>
              <a:t>InterruptedException</a:t>
            </a:r>
            <a:r>
              <a:rPr lang="en-US" sz="1000">
                <a:solidFill>
                  <a:schemeClr val="dk1"/>
                </a:solidFill>
                <a:highlight>
                  <a:srgbClr val="FFFFFF"/>
                </a:highlight>
                <a:latin typeface="Courier New"/>
                <a:ea typeface="Courier New"/>
                <a:cs typeface="Courier New"/>
                <a:sym typeface="Courier New"/>
              </a:rPr>
              <a:t> </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initializing driver variable using FirefoxDriver</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rgbClr val="000088"/>
                </a:solidFill>
                <a:highlight>
                  <a:srgbClr val="FFFFFF"/>
                </a:highlight>
                <a:latin typeface="Courier New"/>
                <a:ea typeface="Courier New"/>
                <a:cs typeface="Courier New"/>
                <a:sym typeface="Courier New"/>
              </a:rPr>
              <a:t>new</a:t>
            </a:r>
            <a:r>
              <a:rPr lang="en-US" sz="1000">
                <a:solidFill>
                  <a:schemeClr val="dk1"/>
                </a:solidFill>
                <a:highlight>
                  <a:srgbClr val="FFFFFF"/>
                </a:highlight>
                <a:latin typeface="Courier New"/>
                <a:ea typeface="Courier New"/>
                <a:cs typeface="Courier New"/>
                <a:sym typeface="Courier New"/>
              </a:rPr>
              <a:t> </a:t>
            </a:r>
            <a:r>
              <a:rPr lang="en-US" sz="1000">
                <a:solidFill>
                  <a:srgbClr val="660066"/>
                </a:solidFill>
                <a:highlight>
                  <a:srgbClr val="FFFFFF"/>
                </a:highlight>
                <a:latin typeface="Courier New"/>
                <a:ea typeface="Courier New"/>
                <a:cs typeface="Courier New"/>
                <a:sym typeface="Courier New"/>
              </a:rPr>
              <a:t>FirefoxDriver</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launching gmail.com on the browser</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rgbClr val="000088"/>
                </a:solidFill>
                <a:highlight>
                  <a:srgbClr val="FFFFFF"/>
                </a:highlight>
                <a:latin typeface="Courier New"/>
                <a:ea typeface="Courier New"/>
                <a:cs typeface="Courier New"/>
                <a:sym typeface="Courier New"/>
              </a:rPr>
              <a:t>get</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"https://gmail.com"</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maximized the browser window</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manage</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window</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maximize</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manage</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timeouts</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implicitlyWait</a:t>
            </a:r>
            <a:r>
              <a:rPr lang="en-US" sz="1000">
                <a:solidFill>
                  <a:srgbClr val="666600"/>
                </a:solidFill>
                <a:highlight>
                  <a:srgbClr val="FFFFFF"/>
                </a:highlight>
                <a:latin typeface="Courier New"/>
                <a:ea typeface="Courier New"/>
                <a:cs typeface="Courier New"/>
                <a:sym typeface="Courier New"/>
              </a:rPr>
              <a:t>(</a:t>
            </a:r>
            <a:r>
              <a:rPr lang="en-US" sz="1000">
                <a:solidFill>
                  <a:srgbClr val="006666"/>
                </a:solidFill>
                <a:highlight>
                  <a:srgbClr val="FFFFFF"/>
                </a:highlight>
                <a:latin typeface="Courier New"/>
                <a:ea typeface="Courier New"/>
                <a:cs typeface="Courier New"/>
                <a:sym typeface="Courier New"/>
              </a:rPr>
              <a:t>10</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a:t>
            </a:r>
            <a:r>
              <a:rPr lang="en-US" sz="1000">
                <a:solidFill>
                  <a:srgbClr val="660066"/>
                </a:solidFill>
                <a:highlight>
                  <a:srgbClr val="FFFFFF"/>
                </a:highlight>
                <a:latin typeface="Courier New"/>
                <a:ea typeface="Courier New"/>
                <a:cs typeface="Courier New"/>
                <a:sym typeface="Courier New"/>
              </a:rPr>
              <a:t>TimeUnit</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SECONDS</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006666"/>
                </a:solidFill>
                <a:highlight>
                  <a:srgbClr val="FFFFFF"/>
                </a:highlight>
                <a:latin typeface="Courier New"/>
                <a:ea typeface="Courier New"/>
                <a:cs typeface="Courier New"/>
                <a:sym typeface="Courier New"/>
              </a:rPr>
              <a:t>@Test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000088"/>
                </a:solidFill>
                <a:highlight>
                  <a:srgbClr val="FFFFFF"/>
                </a:highlight>
                <a:latin typeface="Courier New"/>
                <a:ea typeface="Courier New"/>
                <a:cs typeface="Courier New"/>
                <a:sym typeface="Courier New"/>
              </a:rPr>
              <a:t>public</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void</a:t>
            </a:r>
            <a:r>
              <a:rPr lang="en-US" sz="1000">
                <a:solidFill>
                  <a:schemeClr val="dk1"/>
                </a:solidFill>
                <a:highlight>
                  <a:srgbClr val="FFFFFF"/>
                </a:highlight>
                <a:latin typeface="Courier New"/>
                <a:ea typeface="Courier New"/>
                <a:cs typeface="Courier New"/>
                <a:sym typeface="Courier New"/>
              </a:rPr>
              <a:t> test</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throws</a:t>
            </a:r>
            <a:r>
              <a:rPr lang="en-US" sz="1000">
                <a:solidFill>
                  <a:schemeClr val="dk1"/>
                </a:solidFill>
                <a:highlight>
                  <a:srgbClr val="FFFFFF"/>
                </a:highlight>
                <a:latin typeface="Courier New"/>
                <a:ea typeface="Courier New"/>
                <a:cs typeface="Courier New"/>
                <a:sym typeface="Courier New"/>
              </a:rPr>
              <a:t> </a:t>
            </a:r>
            <a:r>
              <a:rPr lang="en-US" sz="1000">
                <a:solidFill>
                  <a:srgbClr val="660066"/>
                </a:solidFill>
                <a:highlight>
                  <a:srgbClr val="FFFFFF"/>
                </a:highlight>
                <a:latin typeface="Courier New"/>
                <a:ea typeface="Courier New"/>
                <a:cs typeface="Courier New"/>
                <a:sym typeface="Courier New"/>
              </a:rPr>
              <a:t>InterruptedException</a:t>
            </a:r>
            <a:r>
              <a:rPr lang="en-US" sz="1000">
                <a:solidFill>
                  <a:schemeClr val="dk1"/>
                </a:solidFill>
                <a:highlight>
                  <a:srgbClr val="FFFFFF"/>
                </a:highlight>
                <a:latin typeface="Courier New"/>
                <a:ea typeface="Courier New"/>
                <a:cs typeface="Courier New"/>
                <a:sym typeface="Courier New"/>
              </a:rPr>
              <a:t> </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saving the GUI element reference into a "element" variable of WebElement type</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0066"/>
                </a:solidFill>
                <a:highlight>
                  <a:srgbClr val="FFFFFF"/>
                </a:highlight>
                <a:latin typeface="Courier New"/>
                <a:ea typeface="Courier New"/>
                <a:cs typeface="Courier New"/>
                <a:sym typeface="Courier New"/>
              </a:rPr>
              <a:t>WebElement</a:t>
            </a:r>
            <a:r>
              <a:rPr lang="en-US" sz="1000">
                <a:solidFill>
                  <a:schemeClr val="dk1"/>
                </a:solidFill>
                <a:highlight>
                  <a:srgbClr val="FFFFFF"/>
                </a:highlight>
                <a:latin typeface="Courier New"/>
                <a:ea typeface="Courier New"/>
                <a:cs typeface="Courier New"/>
                <a:sym typeface="Courier New"/>
              </a:rPr>
              <a:t> element </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findElement</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By</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id</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"Email"</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entering username</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element</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sendKeys</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"dummy@gmail.com"</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element</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sendKeys</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Keys</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RETURN</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entering password</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findElement</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By</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id</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"Passwd"</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sendKeys</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"password"</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clicking signin button</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findElement</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By</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id</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"signIn"</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click</a:t>
            </a:r>
            <a:r>
              <a:rPr lang="en-US" sz="1000">
                <a:solidFill>
                  <a:srgbClr val="666600"/>
                </a:solidFill>
                <a:highlight>
                  <a:srgbClr val="FFFFFF"/>
                </a:highlight>
                <a:latin typeface="Courier New"/>
                <a:ea typeface="Courier New"/>
                <a:cs typeface="Courier New"/>
                <a:sym typeface="Courier New"/>
              </a:rPr>
              <a:t>();</a:t>
            </a:r>
            <a:endParaRPr sz="1000">
              <a:solidFill>
                <a:srgbClr val="666600"/>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6600"/>
                </a:solidFill>
                <a:highlight>
                  <a:srgbClr val="FFFFFF"/>
                </a:highlight>
                <a:latin typeface="Courier New"/>
                <a:ea typeface="Courier New"/>
                <a:cs typeface="Courier New"/>
                <a:sym typeface="Courier New"/>
              </a:rPr>
              <a:t>Thread.sleep(5000);</a:t>
            </a:r>
            <a:endParaRPr sz="1000">
              <a:solidFill>
                <a:srgbClr val="666600"/>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explicit wait - to wait for the compose button to be click-able</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0066"/>
                </a:solidFill>
                <a:highlight>
                  <a:srgbClr val="FFFFFF"/>
                </a:highlight>
                <a:latin typeface="Courier New"/>
                <a:ea typeface="Courier New"/>
                <a:cs typeface="Courier New"/>
                <a:sym typeface="Courier New"/>
              </a:rPr>
              <a:t>WebDriverWait</a:t>
            </a:r>
            <a:r>
              <a:rPr lang="en-US" sz="1000">
                <a:solidFill>
                  <a:schemeClr val="dk1"/>
                </a:solidFill>
                <a:highlight>
                  <a:srgbClr val="FFFFFF"/>
                </a:highlight>
                <a:latin typeface="Courier New"/>
                <a:ea typeface="Courier New"/>
                <a:cs typeface="Courier New"/>
                <a:sym typeface="Courier New"/>
              </a:rPr>
              <a:t> wait </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new</a:t>
            </a:r>
            <a:r>
              <a:rPr lang="en-US" sz="1000">
                <a:solidFill>
                  <a:schemeClr val="dk1"/>
                </a:solidFill>
                <a:highlight>
                  <a:srgbClr val="FFFFFF"/>
                </a:highlight>
                <a:latin typeface="Courier New"/>
                <a:ea typeface="Courier New"/>
                <a:cs typeface="Courier New"/>
                <a:sym typeface="Courier New"/>
              </a:rPr>
              <a:t> </a:t>
            </a:r>
            <a:r>
              <a:rPr lang="en-US" sz="1000">
                <a:solidFill>
                  <a:srgbClr val="660066"/>
                </a:solidFill>
                <a:highlight>
                  <a:srgbClr val="FFFFFF"/>
                </a:highlight>
                <a:latin typeface="Courier New"/>
                <a:ea typeface="Courier New"/>
                <a:cs typeface="Courier New"/>
                <a:sym typeface="Courier New"/>
              </a:rPr>
              <a:t>WebDriverWait</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rgbClr val="006666"/>
                </a:solidFill>
                <a:highlight>
                  <a:srgbClr val="FFFFFF"/>
                </a:highlight>
                <a:latin typeface="Courier New"/>
                <a:ea typeface="Courier New"/>
                <a:cs typeface="Courier New"/>
                <a:sym typeface="Courier New"/>
              </a:rPr>
              <a:t>30</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wait</a:t>
            </a:r>
            <a:r>
              <a:rPr lang="en-US" sz="1000">
                <a:solidFill>
                  <a:srgbClr val="666600"/>
                </a:solidFill>
                <a:highlight>
                  <a:srgbClr val="FFFFFF"/>
                </a:highlight>
                <a:latin typeface="Courier New"/>
                <a:ea typeface="Courier New"/>
                <a:cs typeface="Courier New"/>
                <a:sym typeface="Courier New"/>
              </a:rPr>
              <a:t>.</a:t>
            </a:r>
            <a:r>
              <a:rPr lang="en-US" sz="1000">
                <a:solidFill>
                  <a:srgbClr val="000088"/>
                </a:solidFill>
                <a:highlight>
                  <a:srgbClr val="FFFFFF"/>
                </a:highlight>
                <a:latin typeface="Courier New"/>
                <a:ea typeface="Courier New"/>
                <a:cs typeface="Courier New"/>
                <a:sym typeface="Courier New"/>
              </a:rPr>
              <a:t>until</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ExpectedConditions</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visibilityOfElementLocated</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By</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xpath</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"//div[contains(text(),'COMPOSE')]"</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click on the compose button as soon as the "compose" button is visible</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findElement</a:t>
            </a:r>
            <a:r>
              <a:rPr lang="en-US" sz="1000">
                <a:solidFill>
                  <a:srgbClr val="666600"/>
                </a:solidFill>
                <a:highlight>
                  <a:srgbClr val="FFFFFF"/>
                </a:highlight>
                <a:latin typeface="Courier New"/>
                <a:ea typeface="Courier New"/>
                <a:cs typeface="Courier New"/>
                <a:sym typeface="Courier New"/>
              </a:rPr>
              <a:t>(</a:t>
            </a:r>
            <a:r>
              <a:rPr lang="en-US" sz="1000">
                <a:solidFill>
                  <a:srgbClr val="660066"/>
                </a:solidFill>
                <a:highlight>
                  <a:srgbClr val="FFFFFF"/>
                </a:highlight>
                <a:latin typeface="Courier New"/>
                <a:ea typeface="Courier New"/>
                <a:cs typeface="Courier New"/>
                <a:sym typeface="Courier New"/>
              </a:rPr>
              <a:t>By</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xpath</a:t>
            </a:r>
            <a:r>
              <a:rPr lang="en-US" sz="1000">
                <a:solidFill>
                  <a:srgbClr val="666600"/>
                </a:solidFill>
                <a:highlight>
                  <a:srgbClr val="FFFFFF"/>
                </a:highlight>
                <a:latin typeface="Courier New"/>
                <a:ea typeface="Courier New"/>
                <a:cs typeface="Courier New"/>
                <a:sym typeface="Courier New"/>
              </a:rPr>
              <a:t>(</a:t>
            </a:r>
            <a:r>
              <a:rPr lang="en-US" sz="1000">
                <a:solidFill>
                  <a:srgbClr val="008800"/>
                </a:solidFill>
                <a:highlight>
                  <a:srgbClr val="FFFFFF"/>
                </a:highlight>
                <a:latin typeface="Courier New"/>
                <a:ea typeface="Courier New"/>
                <a:cs typeface="Courier New"/>
                <a:sym typeface="Courier New"/>
              </a:rPr>
              <a:t>"//div[contains(text(),'COMPOSE')]"</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click</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006666"/>
                </a:solidFill>
                <a:highlight>
                  <a:srgbClr val="FFFFFF"/>
                </a:highlight>
                <a:latin typeface="Courier New"/>
                <a:ea typeface="Courier New"/>
                <a:cs typeface="Courier New"/>
                <a:sym typeface="Courier New"/>
              </a:rPr>
              <a:t>@AfterMethod</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000088"/>
                </a:solidFill>
                <a:highlight>
                  <a:srgbClr val="FFFFFF"/>
                </a:highlight>
                <a:latin typeface="Courier New"/>
                <a:ea typeface="Courier New"/>
                <a:cs typeface="Courier New"/>
                <a:sym typeface="Courier New"/>
              </a:rPr>
              <a:t>public</a:t>
            </a:r>
            <a:r>
              <a:rPr lang="en-US" sz="1000">
                <a:solidFill>
                  <a:schemeClr val="dk1"/>
                </a:solidFill>
                <a:highlight>
                  <a:srgbClr val="FFFFFF"/>
                </a:highlight>
                <a:latin typeface="Courier New"/>
                <a:ea typeface="Courier New"/>
                <a:cs typeface="Courier New"/>
                <a:sym typeface="Courier New"/>
              </a:rPr>
              <a:t> </a:t>
            </a:r>
            <a:r>
              <a:rPr lang="en-US" sz="1000">
                <a:solidFill>
                  <a:srgbClr val="000088"/>
                </a:solidFill>
                <a:highlight>
                  <a:srgbClr val="FFFFFF"/>
                </a:highlight>
                <a:latin typeface="Courier New"/>
                <a:ea typeface="Courier New"/>
                <a:cs typeface="Courier New"/>
                <a:sym typeface="Courier New"/>
              </a:rPr>
              <a:t>void</a:t>
            </a:r>
            <a:r>
              <a:rPr lang="en-US" sz="1000">
                <a:solidFill>
                  <a:schemeClr val="dk1"/>
                </a:solidFill>
                <a:highlight>
                  <a:srgbClr val="FFFFFF"/>
                </a:highlight>
                <a:latin typeface="Courier New"/>
                <a:ea typeface="Courier New"/>
                <a:cs typeface="Courier New"/>
                <a:sym typeface="Courier New"/>
              </a:rPr>
              <a:t> teardown</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 </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880000"/>
                </a:solidFill>
                <a:highlight>
                  <a:srgbClr val="FFFFFF"/>
                </a:highlight>
                <a:latin typeface="Courier New"/>
                <a:ea typeface="Courier New"/>
                <a:cs typeface="Courier New"/>
                <a:sym typeface="Courier New"/>
              </a:rPr>
              <a:t>// closes all the browser windows opened by web driver</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chemeClr val="dk1"/>
                </a:solidFill>
                <a:highlight>
                  <a:srgbClr val="FFFFFF"/>
                </a:highlight>
                <a:latin typeface="Courier New"/>
                <a:ea typeface="Courier New"/>
                <a:cs typeface="Courier New"/>
                <a:sym typeface="Courier New"/>
              </a:rPr>
              <a:t>driver</a:t>
            </a:r>
            <a:r>
              <a:rPr lang="en-US" sz="1000">
                <a:solidFill>
                  <a:srgbClr val="666600"/>
                </a:solidFill>
                <a:highlight>
                  <a:srgbClr val="FFFFFF"/>
                </a:highlight>
                <a:latin typeface="Courier New"/>
                <a:ea typeface="Courier New"/>
                <a:cs typeface="Courier New"/>
                <a:sym typeface="Courier New"/>
              </a:rPr>
              <a:t>.</a:t>
            </a:r>
            <a:r>
              <a:rPr lang="en-US" sz="1000">
                <a:solidFill>
                  <a:schemeClr val="dk1"/>
                </a:solidFill>
                <a:highlight>
                  <a:srgbClr val="FFFFFF"/>
                </a:highlight>
                <a:latin typeface="Courier New"/>
                <a:ea typeface="Courier New"/>
                <a:cs typeface="Courier New"/>
                <a:sym typeface="Courier New"/>
              </a:rPr>
              <a:t>quit</a:t>
            </a: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rPr lang="en-US" sz="1000">
                <a:solidFill>
                  <a:srgbClr val="666600"/>
                </a:solidFill>
                <a:highlight>
                  <a:srgbClr val="FFFFFF"/>
                </a:highlight>
                <a:latin typeface="Courier New"/>
                <a:ea typeface="Courier New"/>
                <a:cs typeface="Courier New"/>
                <a:sym typeface="Courier New"/>
              </a:rPr>
              <a:t>}</a:t>
            </a:r>
            <a:endParaRPr sz="1000">
              <a:solidFill>
                <a:schemeClr val="dk1"/>
              </a:solidFill>
              <a:highlight>
                <a:srgbClr val="FFFFFF"/>
              </a:highlight>
              <a:latin typeface="Courier New"/>
              <a:ea typeface="Courier New"/>
              <a:cs typeface="Courier New"/>
              <a:sym typeface="Courier New"/>
            </a:endParaRPr>
          </a:p>
          <a:p>
            <a:pPr indent="0" lvl="0" marL="914400" rtl="0" algn="l">
              <a:spcBef>
                <a:spcPts val="1600"/>
              </a:spcBef>
              <a:spcAft>
                <a:spcPts val="0"/>
              </a:spcAft>
              <a:buNone/>
            </a:pPr>
            <a:r>
              <a:t/>
            </a:r>
            <a:endParaRPr sz="1000">
              <a:solidFill>
                <a:schemeClr val="dk1"/>
              </a:solidFill>
              <a:highlight>
                <a:srgbClr val="FFFFFF"/>
              </a:highlight>
              <a:latin typeface="Courier New"/>
              <a:ea typeface="Courier New"/>
              <a:cs typeface="Courier New"/>
              <a:sym typeface="Courier New"/>
            </a:endParaRPr>
          </a:p>
          <a:p>
            <a:pPr indent="0" lvl="0" marL="25400" marR="25400" rtl="0" algn="l">
              <a:lnSpc>
                <a:spcPct val="150000"/>
              </a:lnSpc>
              <a:spcBef>
                <a:spcPts val="1600"/>
              </a:spcBef>
              <a:spcAft>
                <a:spcPts val="0"/>
              </a:spcAft>
              <a:buClr>
                <a:schemeClr val="dk1"/>
              </a:buClr>
              <a:buSzPts val="1100"/>
              <a:buFont typeface="Arial"/>
              <a:buNone/>
            </a:pPr>
            <a:r>
              <a:t/>
            </a:r>
            <a:endParaRPr sz="1000">
              <a:solidFill>
                <a:srgbClr val="666600"/>
              </a:solidFill>
              <a:highlight>
                <a:srgbClr val="FFFFFF"/>
              </a:highlight>
              <a:latin typeface="Courier New"/>
              <a:ea typeface="Courier New"/>
              <a:cs typeface="Courier New"/>
              <a:sym typeface="Courier New"/>
            </a:endParaRPr>
          </a:p>
          <a:p>
            <a:pPr indent="0" lvl="0" marL="914400" rtl="0" algn="l">
              <a:spcBef>
                <a:spcPts val="1600"/>
              </a:spcBef>
              <a:spcAft>
                <a:spcPts val="1600"/>
              </a:spcAft>
              <a:buNone/>
            </a:pPr>
            <a:r>
              <a:t/>
            </a:r>
            <a:endParaRPr sz="2400"/>
          </a:p>
        </p:txBody>
      </p:sp>
      <p:sp>
        <p:nvSpPr>
          <p:cNvPr id="2054" name="Google Shape;2054;g10f3b952b9c_2_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g104cf6227c9_0_15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Fluent</a:t>
            </a:r>
            <a:r>
              <a:rPr lang="en-US"/>
              <a:t> Wait</a:t>
            </a:r>
            <a:endParaRPr/>
          </a:p>
        </p:txBody>
      </p:sp>
      <p:sp>
        <p:nvSpPr>
          <p:cNvPr id="2061" name="Google Shape;2061;g104cf6227c9_0_15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The Fluent Wait command defines the maximum amount of time for Selenium WebDriver to wait for a certain condition to appear.</a:t>
            </a:r>
            <a:endParaRPr/>
          </a:p>
          <a:p>
            <a:pPr indent="-393700" lvl="0" marL="457200" rtl="0" algn="l">
              <a:spcBef>
                <a:spcPts val="0"/>
              </a:spcBef>
              <a:spcAft>
                <a:spcPts val="0"/>
              </a:spcAft>
              <a:buSzPts val="2600"/>
              <a:buFont typeface="Calibri"/>
              <a:buChar char="●"/>
            </a:pPr>
            <a:r>
              <a:rPr lang="en-US"/>
              <a:t>It also defines the frequency with which WebDriver will check if the condition appears before throwing the “ElementNotVisibleException”.</a:t>
            </a:r>
            <a:endParaRPr/>
          </a:p>
          <a:p>
            <a:pPr indent="-393700" lvl="0" marL="457200" rtl="0" algn="l">
              <a:spcBef>
                <a:spcPts val="0"/>
              </a:spcBef>
              <a:spcAft>
                <a:spcPts val="0"/>
              </a:spcAft>
              <a:buSzPts val="2600"/>
              <a:buFont typeface="Calibri"/>
              <a:buChar char="●"/>
            </a:pPr>
            <a:r>
              <a:rPr lang="en-US"/>
              <a:t>It looks for a web element repeatedly at regular intervals until timeout happens or until the object is found.</a:t>
            </a:r>
            <a:endParaRPr/>
          </a:p>
          <a:p>
            <a:pPr indent="-393700" lvl="0" marL="457200" rtl="0" algn="l">
              <a:spcBef>
                <a:spcPts val="0"/>
              </a:spcBef>
              <a:spcAft>
                <a:spcPts val="0"/>
              </a:spcAft>
              <a:buSzPts val="2600"/>
              <a:buFont typeface="Calibri"/>
              <a:buChar char="●"/>
            </a:pPr>
            <a:r>
              <a:rPr lang="en-US"/>
              <a:t>The user can configure the wait to ignore any exceptions during the polling period.</a:t>
            </a:r>
            <a:endParaRPr/>
          </a:p>
        </p:txBody>
      </p:sp>
      <p:sp>
        <p:nvSpPr>
          <p:cNvPr id="2062" name="Google Shape;2062;g104cf6227c9_0_15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g10f3b952b9c_2_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Fluent Wait</a:t>
            </a:r>
            <a:endParaRPr/>
          </a:p>
        </p:txBody>
      </p:sp>
      <p:sp>
        <p:nvSpPr>
          <p:cNvPr id="2069" name="Google Shape;2069;g10f3b952b9c_2_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070" name="Google Shape;2070;g10f3b952b9c_2_0"/>
          <p:cNvPicPr preferRelativeResize="0"/>
          <p:nvPr/>
        </p:nvPicPr>
        <p:blipFill>
          <a:blip r:embed="rId3">
            <a:alphaModFix/>
          </a:blip>
          <a:stretch>
            <a:fillRect/>
          </a:stretch>
        </p:blipFill>
        <p:spPr>
          <a:xfrm>
            <a:off x="2142475" y="1024450"/>
            <a:ext cx="7587600" cy="5724299"/>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g104cf6227c9_0_142"/>
          <p:cNvSpPr txBox="1"/>
          <p:nvPr>
            <p:ph idx="1" type="body"/>
          </p:nvPr>
        </p:nvSpPr>
        <p:spPr>
          <a:xfrm>
            <a:off x="182875" y="1097275"/>
            <a:ext cx="11887200" cy="50700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Font typeface="Calibri"/>
              <a:buChar char="●"/>
            </a:pPr>
            <a:r>
              <a:rPr lang="en-US" sz="1800"/>
              <a:t>alertIsPresent()</a:t>
            </a:r>
            <a:endParaRPr sz="1800"/>
          </a:p>
          <a:p>
            <a:pPr indent="-342900" lvl="0" marL="457200" rtl="0" algn="l">
              <a:spcBef>
                <a:spcPts val="0"/>
              </a:spcBef>
              <a:spcAft>
                <a:spcPts val="0"/>
              </a:spcAft>
              <a:buSzPts val="1800"/>
              <a:buFont typeface="Calibri"/>
              <a:buChar char="●"/>
            </a:pPr>
            <a:r>
              <a:rPr lang="en-US" sz="1800"/>
              <a:t>elementSelectionStateToBe()</a:t>
            </a:r>
            <a:endParaRPr sz="1800"/>
          </a:p>
          <a:p>
            <a:pPr indent="-342900" lvl="0" marL="457200" rtl="0" algn="l">
              <a:spcBef>
                <a:spcPts val="0"/>
              </a:spcBef>
              <a:spcAft>
                <a:spcPts val="0"/>
              </a:spcAft>
              <a:buSzPts val="1800"/>
              <a:buFont typeface="Calibri"/>
              <a:buChar char="●"/>
            </a:pPr>
            <a:r>
              <a:rPr lang="en-US" sz="1800"/>
              <a:t>elementToBeClickable()</a:t>
            </a:r>
            <a:endParaRPr sz="1800"/>
          </a:p>
          <a:p>
            <a:pPr indent="-342900" lvl="0" marL="457200" rtl="0" algn="l">
              <a:spcBef>
                <a:spcPts val="0"/>
              </a:spcBef>
              <a:spcAft>
                <a:spcPts val="0"/>
              </a:spcAft>
              <a:buSzPts val="1800"/>
              <a:buFont typeface="Calibri"/>
              <a:buChar char="●"/>
            </a:pPr>
            <a:r>
              <a:rPr lang="en-US" sz="1800"/>
              <a:t>elementToBeSelected()</a:t>
            </a:r>
            <a:endParaRPr sz="1800"/>
          </a:p>
          <a:p>
            <a:pPr indent="-342900" lvl="0" marL="457200" rtl="0" algn="l">
              <a:spcBef>
                <a:spcPts val="0"/>
              </a:spcBef>
              <a:spcAft>
                <a:spcPts val="0"/>
              </a:spcAft>
              <a:buSzPts val="1800"/>
              <a:buFont typeface="Calibri"/>
              <a:buChar char="●"/>
            </a:pPr>
            <a:r>
              <a:rPr lang="en-US" sz="1800"/>
              <a:t>frameToBeAvaliableAndSwitchToIt()</a:t>
            </a:r>
            <a:endParaRPr sz="1800"/>
          </a:p>
          <a:p>
            <a:pPr indent="-342900" lvl="0" marL="457200" rtl="0" algn="l">
              <a:spcBef>
                <a:spcPts val="0"/>
              </a:spcBef>
              <a:spcAft>
                <a:spcPts val="0"/>
              </a:spcAft>
              <a:buSzPts val="1800"/>
              <a:buFont typeface="Calibri"/>
              <a:buChar char="●"/>
            </a:pPr>
            <a:r>
              <a:rPr lang="en-US" sz="1800"/>
              <a:t>invisibilityOfTheElementLocated()</a:t>
            </a:r>
            <a:endParaRPr sz="1800"/>
          </a:p>
          <a:p>
            <a:pPr indent="-342900" lvl="0" marL="457200" rtl="0" algn="l">
              <a:spcBef>
                <a:spcPts val="0"/>
              </a:spcBef>
              <a:spcAft>
                <a:spcPts val="0"/>
              </a:spcAft>
              <a:buSzPts val="1800"/>
              <a:buFont typeface="Calibri"/>
              <a:buChar char="●"/>
            </a:pPr>
            <a:r>
              <a:rPr lang="en-US" sz="1800"/>
              <a:t>invisibilityOfElementWithText()</a:t>
            </a:r>
            <a:endParaRPr sz="1800"/>
          </a:p>
          <a:p>
            <a:pPr indent="-342900" lvl="0" marL="457200" rtl="0" algn="l">
              <a:spcBef>
                <a:spcPts val="0"/>
              </a:spcBef>
              <a:spcAft>
                <a:spcPts val="0"/>
              </a:spcAft>
              <a:buSzPts val="1800"/>
              <a:buFont typeface="Calibri"/>
              <a:buChar char="●"/>
            </a:pPr>
            <a:r>
              <a:rPr lang="en-US" sz="1800"/>
              <a:t>presenceOfAllElementsLocatedBy()</a:t>
            </a:r>
            <a:endParaRPr sz="1800"/>
          </a:p>
          <a:p>
            <a:pPr indent="-342900" lvl="0" marL="457200" rtl="0" algn="l">
              <a:spcBef>
                <a:spcPts val="0"/>
              </a:spcBef>
              <a:spcAft>
                <a:spcPts val="0"/>
              </a:spcAft>
              <a:buSzPts val="1800"/>
              <a:buFont typeface="Calibri"/>
              <a:buChar char="●"/>
            </a:pPr>
            <a:r>
              <a:rPr lang="en-US" sz="1800"/>
              <a:t>presenceOfElementLocated()</a:t>
            </a:r>
            <a:endParaRPr sz="1800"/>
          </a:p>
          <a:p>
            <a:pPr indent="-342900" lvl="0" marL="457200" rtl="0" algn="l">
              <a:spcBef>
                <a:spcPts val="0"/>
              </a:spcBef>
              <a:spcAft>
                <a:spcPts val="0"/>
              </a:spcAft>
              <a:buSzPts val="1800"/>
              <a:buFont typeface="Calibri"/>
              <a:buChar char="●"/>
            </a:pPr>
            <a:r>
              <a:rPr lang="en-US" sz="1800"/>
              <a:t>textToBePresentInElement()</a:t>
            </a:r>
            <a:endParaRPr sz="1800"/>
          </a:p>
          <a:p>
            <a:pPr indent="-342900" lvl="0" marL="457200" rtl="0" algn="l">
              <a:spcBef>
                <a:spcPts val="0"/>
              </a:spcBef>
              <a:spcAft>
                <a:spcPts val="0"/>
              </a:spcAft>
              <a:buSzPts val="1800"/>
              <a:buFont typeface="Calibri"/>
              <a:buChar char="●"/>
            </a:pPr>
            <a:r>
              <a:rPr lang="en-US" sz="1800"/>
              <a:t>textToBePresentInElementLocated()</a:t>
            </a:r>
            <a:endParaRPr sz="1800"/>
          </a:p>
          <a:p>
            <a:pPr indent="-342900" lvl="0" marL="457200" rtl="0" algn="l">
              <a:spcBef>
                <a:spcPts val="0"/>
              </a:spcBef>
              <a:spcAft>
                <a:spcPts val="0"/>
              </a:spcAft>
              <a:buSzPts val="1800"/>
              <a:buFont typeface="Calibri"/>
              <a:buChar char="●"/>
            </a:pPr>
            <a:r>
              <a:rPr lang="en-US" sz="1800"/>
              <a:t>textToBePresentInElementValue()</a:t>
            </a:r>
            <a:endParaRPr sz="1800"/>
          </a:p>
          <a:p>
            <a:pPr indent="-342900" lvl="0" marL="457200" rtl="0" algn="l">
              <a:spcBef>
                <a:spcPts val="0"/>
              </a:spcBef>
              <a:spcAft>
                <a:spcPts val="0"/>
              </a:spcAft>
              <a:buSzPts val="1800"/>
              <a:buFont typeface="Calibri"/>
              <a:buChar char="●"/>
            </a:pPr>
            <a:r>
              <a:rPr lang="en-US" sz="1800"/>
              <a:t>titleIs()</a:t>
            </a:r>
            <a:endParaRPr sz="1800"/>
          </a:p>
          <a:p>
            <a:pPr indent="-342900" lvl="0" marL="457200" rtl="0" algn="l">
              <a:spcBef>
                <a:spcPts val="0"/>
              </a:spcBef>
              <a:spcAft>
                <a:spcPts val="0"/>
              </a:spcAft>
              <a:buSzPts val="1800"/>
              <a:buFont typeface="Calibri"/>
              <a:buChar char="●"/>
            </a:pPr>
            <a:r>
              <a:rPr lang="en-US" sz="1800"/>
              <a:t>titleContains()</a:t>
            </a:r>
            <a:endParaRPr sz="1800"/>
          </a:p>
          <a:p>
            <a:pPr indent="-342900" lvl="0" marL="457200" rtl="0" algn="l">
              <a:spcBef>
                <a:spcPts val="0"/>
              </a:spcBef>
              <a:spcAft>
                <a:spcPts val="0"/>
              </a:spcAft>
              <a:buSzPts val="1800"/>
              <a:buFont typeface="Calibri"/>
              <a:buChar char="●"/>
            </a:pPr>
            <a:r>
              <a:rPr lang="en-US" sz="1800"/>
              <a:t>visibilityOf()</a:t>
            </a:r>
            <a:endParaRPr sz="1800"/>
          </a:p>
          <a:p>
            <a:pPr indent="-342900" lvl="0" marL="457200" rtl="0" algn="l">
              <a:spcBef>
                <a:spcPts val="0"/>
              </a:spcBef>
              <a:spcAft>
                <a:spcPts val="0"/>
              </a:spcAft>
              <a:buSzPts val="1800"/>
              <a:buFont typeface="Calibri"/>
              <a:buChar char="●"/>
            </a:pPr>
            <a:r>
              <a:rPr lang="en-US" sz="1800"/>
              <a:t>visibilityOfAllElements()</a:t>
            </a:r>
            <a:endParaRPr sz="1800"/>
          </a:p>
          <a:p>
            <a:pPr indent="-342900" lvl="0" marL="457200" rtl="0" algn="l">
              <a:spcBef>
                <a:spcPts val="0"/>
              </a:spcBef>
              <a:spcAft>
                <a:spcPts val="0"/>
              </a:spcAft>
              <a:buSzPts val="1800"/>
              <a:buFont typeface="Calibri"/>
              <a:buChar char="●"/>
            </a:pPr>
            <a:r>
              <a:rPr lang="en-US" sz="1800"/>
              <a:t>visibilityOfAllElementsLocatedBy()</a:t>
            </a:r>
            <a:endParaRPr sz="1800"/>
          </a:p>
          <a:p>
            <a:pPr indent="-342900" lvl="0" marL="457200" rtl="0" algn="l">
              <a:spcBef>
                <a:spcPts val="0"/>
              </a:spcBef>
              <a:spcAft>
                <a:spcPts val="0"/>
              </a:spcAft>
              <a:buSzPts val="1800"/>
              <a:buFont typeface="Calibri"/>
              <a:buChar char="●"/>
            </a:pPr>
            <a:r>
              <a:rPr lang="en-US" sz="1800"/>
              <a:t>visibilityOfElementLocated()</a:t>
            </a:r>
            <a:endParaRPr sz="2300"/>
          </a:p>
        </p:txBody>
      </p:sp>
      <p:sp>
        <p:nvSpPr>
          <p:cNvPr id="2077" name="Google Shape;2077;g104cf6227c9_0_14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solidFill>
                  <a:srgbClr val="37C6F4"/>
                </a:solidFill>
              </a:rPr>
              <a:t>Expected Conditions</a:t>
            </a:r>
            <a:endParaRPr>
              <a:solidFill>
                <a:srgbClr val="37C6F4"/>
              </a:solidFill>
            </a:endParaRPr>
          </a:p>
        </p:txBody>
      </p:sp>
      <p:sp>
        <p:nvSpPr>
          <p:cNvPr id="2078" name="Google Shape;2078;g104cf6227c9_0_14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g104cf6227c9_0_162"/>
          <p:cNvSpPr txBox="1"/>
          <p:nvPr>
            <p:ph idx="1" type="body"/>
          </p:nvPr>
        </p:nvSpPr>
        <p:spPr>
          <a:xfrm>
            <a:off x="152400" y="448800"/>
            <a:ext cx="11887200" cy="59604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HTML iframe tags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0" lvl="0" marL="1371600" rtl="0" algn="l">
              <a:spcBef>
                <a:spcPts val="1600"/>
              </a:spcBef>
              <a:spcAft>
                <a:spcPts val="0"/>
              </a:spcAft>
              <a:buNone/>
            </a:pPr>
            <a:r>
              <a:t/>
            </a:r>
            <a:endParaRPr/>
          </a:p>
          <a:p>
            <a:pPr indent="-393700" lvl="0" marL="457200" rtl="0" algn="l">
              <a:spcBef>
                <a:spcPts val="1600"/>
              </a:spcBef>
              <a:spcAft>
                <a:spcPts val="0"/>
              </a:spcAft>
              <a:buSzPts val="2600"/>
              <a:buFont typeface="Calibri"/>
              <a:buChar char="●"/>
            </a:pPr>
            <a:r>
              <a:rPr lang="en-US"/>
              <a:t>The elements in the iframes cannot be found until switching to the specific iframe</a:t>
            </a:r>
            <a:endParaRPr/>
          </a:p>
        </p:txBody>
      </p:sp>
      <p:pic>
        <p:nvPicPr>
          <p:cNvPr id="2085" name="Google Shape;2085;g104cf6227c9_0_162"/>
          <p:cNvPicPr preferRelativeResize="0"/>
          <p:nvPr/>
        </p:nvPicPr>
        <p:blipFill>
          <a:blip r:embed="rId3">
            <a:alphaModFix/>
          </a:blip>
          <a:stretch>
            <a:fillRect/>
          </a:stretch>
        </p:blipFill>
        <p:spPr>
          <a:xfrm>
            <a:off x="701250" y="1112288"/>
            <a:ext cx="6996501" cy="2798600"/>
          </a:xfrm>
          <a:prstGeom prst="rect">
            <a:avLst/>
          </a:prstGeom>
          <a:noFill/>
          <a:ln>
            <a:noFill/>
          </a:ln>
        </p:spPr>
      </p:pic>
      <p:pic>
        <p:nvPicPr>
          <p:cNvPr id="2086" name="Google Shape;2086;g104cf6227c9_0_162"/>
          <p:cNvPicPr preferRelativeResize="0"/>
          <p:nvPr/>
        </p:nvPicPr>
        <p:blipFill>
          <a:blip r:embed="rId4">
            <a:alphaModFix/>
          </a:blip>
          <a:stretch>
            <a:fillRect/>
          </a:stretch>
        </p:blipFill>
        <p:spPr>
          <a:xfrm>
            <a:off x="701250" y="4828300"/>
            <a:ext cx="11315898" cy="551475"/>
          </a:xfrm>
          <a:prstGeom prst="rect">
            <a:avLst/>
          </a:prstGeom>
          <a:noFill/>
          <a:ln>
            <a:noFill/>
          </a:ln>
        </p:spPr>
      </p:pic>
      <p:sp>
        <p:nvSpPr>
          <p:cNvPr id="2087" name="Google Shape;2087;g104cf6227c9_0_16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g104cf6227c9_0_16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accent1"/>
                </a:solidFill>
              </a:rPr>
              <a:t>Handling Iframes</a:t>
            </a:r>
            <a:endParaRPr/>
          </a:p>
        </p:txBody>
      </p:sp>
      <p:sp>
        <p:nvSpPr>
          <p:cNvPr id="2094" name="Google Shape;2094;g104cf6227c9_0_169"/>
          <p:cNvSpPr txBox="1"/>
          <p:nvPr>
            <p:ph idx="1" type="body"/>
          </p:nvPr>
        </p:nvSpPr>
        <p:spPr>
          <a:xfrm>
            <a:off x="182875" y="10210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50000"/>
              </a:lnSpc>
              <a:spcBef>
                <a:spcPts val="0"/>
              </a:spcBef>
              <a:spcAft>
                <a:spcPts val="0"/>
              </a:spcAft>
              <a:buSzPts val="2600"/>
              <a:buFont typeface="Calibri"/>
              <a:buChar char="●"/>
            </a:pPr>
            <a:r>
              <a:rPr lang="en-US"/>
              <a:t>Methods to switch back and forth from iframes.</a:t>
            </a:r>
            <a:endParaRPr/>
          </a:p>
          <a:p>
            <a:pPr indent="-393700" lvl="0" marL="457200" rtl="0" algn="l">
              <a:lnSpc>
                <a:spcPct val="150000"/>
              </a:lnSpc>
              <a:spcBef>
                <a:spcPts val="0"/>
              </a:spcBef>
              <a:spcAft>
                <a:spcPts val="0"/>
              </a:spcAft>
              <a:buSzPts val="2600"/>
              <a:buFont typeface="Calibri"/>
              <a:buChar char="●"/>
            </a:pPr>
            <a:r>
              <a:rPr lang="en-US"/>
              <a:t>switchTo().frame(int frameNumber)</a:t>
            </a:r>
            <a:endParaRPr/>
          </a:p>
          <a:p>
            <a:pPr indent="-393700" lvl="0" marL="457200" rtl="0" algn="l">
              <a:lnSpc>
                <a:spcPct val="150000"/>
              </a:lnSpc>
              <a:spcBef>
                <a:spcPts val="0"/>
              </a:spcBef>
              <a:spcAft>
                <a:spcPts val="0"/>
              </a:spcAft>
              <a:buSzPts val="2600"/>
              <a:buFont typeface="Calibri"/>
              <a:buChar char="●"/>
            </a:pPr>
            <a:r>
              <a:rPr lang="en-US"/>
              <a:t>switchTo().frame(string frameName)</a:t>
            </a:r>
            <a:endParaRPr/>
          </a:p>
          <a:p>
            <a:pPr indent="-393700" lvl="0" marL="457200" rtl="0" algn="l">
              <a:lnSpc>
                <a:spcPct val="150000"/>
              </a:lnSpc>
              <a:spcBef>
                <a:spcPts val="0"/>
              </a:spcBef>
              <a:spcAft>
                <a:spcPts val="0"/>
              </a:spcAft>
              <a:buSzPts val="2600"/>
              <a:buFont typeface="Calibri"/>
              <a:buChar char="●"/>
            </a:pPr>
            <a:r>
              <a:rPr lang="en-US"/>
              <a:t>switchTo().frame(WebElement frameElement)</a:t>
            </a:r>
            <a:endParaRPr/>
          </a:p>
          <a:p>
            <a:pPr indent="-393700" lvl="0" marL="457200" rtl="0" algn="l">
              <a:lnSpc>
                <a:spcPct val="150000"/>
              </a:lnSpc>
              <a:spcBef>
                <a:spcPts val="0"/>
              </a:spcBef>
              <a:spcAft>
                <a:spcPts val="0"/>
              </a:spcAft>
              <a:buSzPts val="2600"/>
              <a:buFont typeface="Calibri"/>
              <a:buChar char="●"/>
            </a:pPr>
            <a:r>
              <a:rPr lang="en-US"/>
              <a:t>switchTo().defaultContent()</a:t>
            </a:r>
            <a:endParaRPr/>
          </a:p>
        </p:txBody>
      </p:sp>
      <p:sp>
        <p:nvSpPr>
          <p:cNvPr id="2095" name="Google Shape;2095;g104cf6227c9_0_16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g104cf6227c9_0_183"/>
          <p:cNvSpPr txBox="1"/>
          <p:nvPr>
            <p:ph type="ctrTitle"/>
          </p:nvPr>
        </p:nvSpPr>
        <p:spPr>
          <a:xfrm>
            <a:off x="106680" y="2590800"/>
            <a:ext cx="118872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lang="en-US"/>
              <a:t>Hands-on</a:t>
            </a:r>
            <a:endParaRPr/>
          </a:p>
        </p:txBody>
      </p:sp>
      <p:sp>
        <p:nvSpPr>
          <p:cNvPr id="2102" name="Google Shape;2102;g104cf6227c9_0_183"/>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14325" lvl="0" marL="457200" rtl="0" algn="l">
              <a:spcBef>
                <a:spcPts val="0"/>
              </a:spcBef>
              <a:spcAft>
                <a:spcPts val="0"/>
              </a:spcAft>
              <a:buSzPts val="1350"/>
              <a:buFont typeface="Calibri"/>
              <a:buChar char="●"/>
            </a:pPr>
            <a:r>
              <a:rPr lang="en-US" sz="1350"/>
              <a:t>Get the laptop name and price from 2 pages on the product listing on amazon.in, flipkart.com or croma.com</a:t>
            </a:r>
            <a:endParaRPr sz="1350"/>
          </a:p>
          <a:p>
            <a:pPr indent="-314325" lvl="0" marL="457200" rtl="0" algn="l">
              <a:spcBef>
                <a:spcPts val="0"/>
              </a:spcBef>
              <a:spcAft>
                <a:spcPts val="0"/>
              </a:spcAft>
              <a:buSzPts val="1350"/>
              <a:buFont typeface="Calibri"/>
              <a:buChar char="●"/>
            </a:pPr>
            <a:r>
              <a:rPr lang="en-US" sz="1350"/>
              <a:t>Check out any tea by entering dummy details on </a:t>
            </a:r>
            <a:r>
              <a:rPr lang="en-US" sz="1350" u="sng">
                <a:solidFill>
                  <a:schemeClr val="hlink"/>
                </a:solidFill>
                <a:hlinkClick r:id="rId3"/>
              </a:rPr>
              <a:t>http://www.practiceselenium.com/</a:t>
            </a:r>
            <a:r>
              <a:rPr lang="en-US" sz="1350"/>
              <a:t> </a:t>
            </a:r>
            <a:endParaRPr sz="1350">
              <a:solidFill>
                <a:schemeClr val="lt1"/>
              </a:solidFill>
            </a:endParaRPr>
          </a:p>
          <a:p>
            <a:pPr indent="-314325" lvl="0" marL="457200" rtl="0" algn="l">
              <a:spcBef>
                <a:spcPts val="0"/>
              </a:spcBef>
              <a:spcAft>
                <a:spcPts val="0"/>
              </a:spcAft>
              <a:buSzPts val="1350"/>
              <a:buFont typeface="Calibri"/>
              <a:buChar char="●"/>
            </a:pPr>
            <a:r>
              <a:rPr lang="en-US" sz="1350"/>
              <a:t>Go to </a:t>
            </a:r>
            <a:r>
              <a:rPr lang="en-US" sz="1350" u="sng">
                <a:solidFill>
                  <a:schemeClr val="hlink"/>
                </a:solidFill>
                <a:hlinkClick r:id="rId4"/>
              </a:rPr>
              <a:t>https://www.saucedemo.com/</a:t>
            </a:r>
            <a:endParaRPr sz="1350"/>
          </a:p>
          <a:p>
            <a:pPr indent="-314325" lvl="1" marL="1828800" rtl="0" algn="l">
              <a:spcBef>
                <a:spcPts val="0"/>
              </a:spcBef>
              <a:spcAft>
                <a:spcPts val="0"/>
              </a:spcAft>
              <a:buClr>
                <a:schemeClr val="lt1"/>
              </a:buClr>
              <a:buSzPts val="1350"/>
              <a:buFont typeface="Calibri"/>
              <a:buChar char="○"/>
            </a:pPr>
            <a:r>
              <a:rPr lang="en-US" sz="1350">
                <a:solidFill>
                  <a:schemeClr val="lt1"/>
                </a:solidFill>
              </a:rPr>
              <a:t>Create a automation project and perform the following operation</a:t>
            </a:r>
            <a:endParaRPr sz="1350">
              <a:solidFill>
                <a:schemeClr val="lt1"/>
              </a:solidFill>
            </a:endParaRPr>
          </a:p>
          <a:p>
            <a:pPr indent="-314325" lvl="2" marL="2286000" rtl="0" algn="l">
              <a:spcBef>
                <a:spcPts val="0"/>
              </a:spcBef>
              <a:spcAft>
                <a:spcPts val="0"/>
              </a:spcAft>
              <a:buClr>
                <a:schemeClr val="lt1"/>
              </a:buClr>
              <a:buSzPts val="1350"/>
              <a:buFont typeface="Calibri"/>
              <a:buChar char="■"/>
            </a:pPr>
            <a:r>
              <a:rPr lang="en-US" sz="1350">
                <a:solidFill>
                  <a:schemeClr val="lt1"/>
                </a:solidFill>
              </a:rPr>
              <a:t>Login with the given user</a:t>
            </a:r>
            <a:endParaRPr sz="1350">
              <a:solidFill>
                <a:schemeClr val="lt1"/>
              </a:solidFill>
            </a:endParaRPr>
          </a:p>
          <a:p>
            <a:pPr indent="-314325" lvl="2" marL="2286000" rtl="0" algn="l">
              <a:spcBef>
                <a:spcPts val="0"/>
              </a:spcBef>
              <a:spcAft>
                <a:spcPts val="0"/>
              </a:spcAft>
              <a:buClr>
                <a:schemeClr val="lt1"/>
              </a:buClr>
              <a:buSzPts val="1350"/>
              <a:buFont typeface="Calibri"/>
              <a:buChar char="■"/>
            </a:pPr>
            <a:r>
              <a:rPr lang="en-US" sz="1350">
                <a:solidFill>
                  <a:schemeClr val="lt1"/>
                </a:solidFill>
              </a:rPr>
              <a:t>Checkout any product</a:t>
            </a:r>
            <a:endParaRPr sz="135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04bc9032f8_1_13"/>
          <p:cNvSpPr txBox="1"/>
          <p:nvPr>
            <p:ph idx="1" type="body"/>
          </p:nvPr>
        </p:nvSpPr>
        <p:spPr>
          <a:xfrm>
            <a:off x="182875" y="936550"/>
            <a:ext cx="11887200" cy="5230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Calibri"/>
              <a:buChar char="●"/>
            </a:pPr>
            <a:r>
              <a:rPr lang="en-US" sz="1800"/>
              <a:t>An interface in Java is a blueprint of a class. All fields are public, static, and final and the abstract methods are public by default.</a:t>
            </a:r>
            <a:endParaRPr sz="1800"/>
          </a:p>
          <a:p>
            <a:pPr indent="-342900" lvl="0" marL="457200" marR="0" rtl="0" algn="l">
              <a:lnSpc>
                <a:spcPct val="100000"/>
              </a:lnSpc>
              <a:spcBef>
                <a:spcPts val="0"/>
              </a:spcBef>
              <a:spcAft>
                <a:spcPts val="0"/>
              </a:spcAft>
              <a:buSzPts val="1800"/>
              <a:buFont typeface="Calibri"/>
              <a:buChar char="●"/>
            </a:pPr>
            <a:r>
              <a:rPr lang="en-US" sz="1800"/>
              <a:t>The interface in Java is a mechanism to achieve </a:t>
            </a:r>
            <a:r>
              <a:rPr lang="en-US" sz="1800">
                <a:uFill>
                  <a:noFill/>
                </a:uFill>
                <a:hlinkClick r:id="rId3"/>
              </a:rPr>
              <a:t>abstraction</a:t>
            </a:r>
            <a:r>
              <a:rPr lang="en-US" sz="1800"/>
              <a:t> and multiple </a:t>
            </a:r>
            <a:r>
              <a:rPr lang="en-US" sz="1800">
                <a:uFill>
                  <a:noFill/>
                </a:uFill>
                <a:hlinkClick r:id="rId4"/>
              </a:rPr>
              <a:t>inheritance in Java</a:t>
            </a:r>
            <a:r>
              <a:rPr lang="en-US" sz="1800"/>
              <a:t>.</a:t>
            </a:r>
            <a:endParaRPr sz="1800"/>
          </a:p>
          <a:p>
            <a:pPr indent="-342900" lvl="0" marL="457200" marR="0" rtl="0" algn="l">
              <a:lnSpc>
                <a:spcPct val="100000"/>
              </a:lnSpc>
              <a:spcBef>
                <a:spcPts val="0"/>
              </a:spcBef>
              <a:spcAft>
                <a:spcPts val="0"/>
              </a:spcAft>
              <a:buSzPts val="1800"/>
              <a:buFont typeface="Calibri"/>
              <a:buChar char="●"/>
            </a:pPr>
            <a:r>
              <a:rPr lang="en-US" sz="1800"/>
              <a:t>If a class implements an interface and does not provide method bodies for all abstract functions specified in the interface, then the class must be declared abstract</a:t>
            </a:r>
            <a:endParaRPr sz="1800"/>
          </a:p>
          <a:p>
            <a:pPr indent="-342900" lvl="0" marL="457200" marR="0" rtl="0" algn="l">
              <a:lnSpc>
                <a:spcPct val="100000"/>
              </a:lnSpc>
              <a:spcBef>
                <a:spcPts val="0"/>
              </a:spcBef>
              <a:spcAft>
                <a:spcPts val="0"/>
              </a:spcAft>
              <a:buSzPts val="1800"/>
              <a:buChar char="●"/>
            </a:pPr>
            <a:r>
              <a:rPr lang="en-US" sz="1800"/>
              <a:t>From Java 8 we can have default and static methods in Interfaces. Before this we can only have abstract methods i.e. methods with their definition and no implementation.</a:t>
            </a:r>
            <a:endParaRPr sz="1800"/>
          </a:p>
        </p:txBody>
      </p:sp>
      <p:sp>
        <p:nvSpPr>
          <p:cNvPr id="286" name="Google Shape;286;g104bc9032f8_1_13"/>
          <p:cNvSpPr txBox="1"/>
          <p:nvPr>
            <p:ph type="title"/>
          </p:nvPr>
        </p:nvSpPr>
        <p:spPr>
          <a:xfrm>
            <a:off x="182875" y="182876"/>
            <a:ext cx="11887200" cy="75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Interface</a:t>
            </a:r>
            <a:endParaRPr/>
          </a:p>
        </p:txBody>
      </p:sp>
      <p:pic>
        <p:nvPicPr>
          <p:cNvPr id="287" name="Google Shape;287;g104bc9032f8_1_13"/>
          <p:cNvPicPr preferRelativeResize="0"/>
          <p:nvPr/>
        </p:nvPicPr>
        <p:blipFill>
          <a:blip r:embed="rId5">
            <a:alphaModFix/>
          </a:blip>
          <a:stretch>
            <a:fillRect/>
          </a:stretch>
        </p:blipFill>
        <p:spPr>
          <a:xfrm>
            <a:off x="182875" y="2981875"/>
            <a:ext cx="7563999" cy="3185400"/>
          </a:xfrm>
          <a:prstGeom prst="rect">
            <a:avLst/>
          </a:prstGeom>
          <a:noFill/>
          <a:ln>
            <a:noFill/>
          </a:ln>
        </p:spPr>
      </p:pic>
      <p:sp>
        <p:nvSpPr>
          <p:cNvPr id="288" name="Google Shape;288;g104bc9032f8_1_1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g104cf6227c9_0_176"/>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lang="en-US"/>
              <a:t>Reference Links</a:t>
            </a:r>
            <a:endParaRPr/>
          </a:p>
        </p:txBody>
      </p:sp>
      <p:sp>
        <p:nvSpPr>
          <p:cNvPr id="2109" name="Google Shape;2109;g104cf6227c9_0_176"/>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Font typeface="Calibri"/>
              <a:buChar char="●"/>
            </a:pPr>
            <a:r>
              <a:rPr lang="en-US" sz="1200"/>
              <a:t>https://www.selenium.dev/documentation/en/webdriver/understanding_the_components/</a:t>
            </a:r>
            <a:endParaRPr sz="1200"/>
          </a:p>
          <a:p>
            <a:pPr indent="-304800" lvl="0" marL="457200" rtl="0" algn="l">
              <a:lnSpc>
                <a:spcPct val="115000"/>
              </a:lnSpc>
              <a:spcBef>
                <a:spcPts val="0"/>
              </a:spcBef>
              <a:spcAft>
                <a:spcPts val="0"/>
              </a:spcAft>
              <a:buSzPts val="1200"/>
              <a:buFont typeface="Calibri"/>
              <a:buChar char="●"/>
            </a:pPr>
            <a:r>
              <a:rPr lang="en-US" sz="1200"/>
              <a:t>https://hackr.io/blog/what-is-selenium-webdriver</a:t>
            </a:r>
            <a:endParaRPr sz="1200"/>
          </a:p>
          <a:p>
            <a:pPr indent="-304800" lvl="0" marL="457200" rtl="0" algn="l">
              <a:lnSpc>
                <a:spcPct val="115000"/>
              </a:lnSpc>
              <a:spcBef>
                <a:spcPts val="0"/>
              </a:spcBef>
              <a:spcAft>
                <a:spcPts val="0"/>
              </a:spcAft>
              <a:buSzPts val="1200"/>
              <a:buFont typeface="Calibri"/>
              <a:buChar char="●"/>
            </a:pPr>
            <a:r>
              <a:rPr lang="en-US" sz="1200"/>
              <a:t>https://dzone.com/articles/30-apis-every-tester-must-know-about-in-selenium</a:t>
            </a:r>
            <a:endParaRPr sz="1200"/>
          </a:p>
          <a:p>
            <a:pPr indent="-304800" lvl="0" marL="457200" rtl="0" algn="l">
              <a:lnSpc>
                <a:spcPct val="115000"/>
              </a:lnSpc>
              <a:spcBef>
                <a:spcPts val="0"/>
              </a:spcBef>
              <a:spcAft>
                <a:spcPts val="0"/>
              </a:spcAft>
              <a:buSzPts val="1200"/>
              <a:buFont typeface="Calibri"/>
              <a:buChar char="●"/>
            </a:pPr>
            <a:r>
              <a:rPr lang="en-US" sz="1200"/>
              <a:t>https://www.javadoc.io/doc/org.seleniumhq.selenium/selenium-api/3.141.59/org/openqa/selenium/WebDriver.html</a:t>
            </a:r>
            <a:endParaRPr sz="1200"/>
          </a:p>
          <a:p>
            <a:pPr indent="-304800" lvl="0" marL="457200" rtl="0" algn="l">
              <a:lnSpc>
                <a:spcPct val="115000"/>
              </a:lnSpc>
              <a:spcBef>
                <a:spcPts val="0"/>
              </a:spcBef>
              <a:spcAft>
                <a:spcPts val="0"/>
              </a:spcAft>
              <a:buSzPts val="1200"/>
              <a:buFont typeface="Calibri"/>
              <a:buChar char="●"/>
            </a:pPr>
            <a:r>
              <a:rPr lang="en-US" sz="1200"/>
              <a:t>https://www.selenium.dev/selenium/docs/api/java/org/openqa/selenium/package-summary.html</a:t>
            </a:r>
            <a:endParaRPr sz="1200"/>
          </a:p>
          <a:p>
            <a:pPr indent="-304800" lvl="0" marL="457200" rtl="0" algn="l">
              <a:lnSpc>
                <a:spcPct val="115000"/>
              </a:lnSpc>
              <a:spcBef>
                <a:spcPts val="0"/>
              </a:spcBef>
              <a:spcAft>
                <a:spcPts val="0"/>
              </a:spcAft>
              <a:buSzPts val="1200"/>
              <a:buFont typeface="Calibri"/>
              <a:buChar char="●"/>
            </a:pPr>
            <a:r>
              <a:rPr lang="en-US" sz="1200"/>
              <a:t>https://www.browserstack.com/guide/wait-commands-in-selenium-webdriver</a:t>
            </a:r>
            <a:endParaRPr sz="1200"/>
          </a:p>
          <a:p>
            <a:pPr indent="-304800" lvl="0" marL="457200" rtl="0" algn="l">
              <a:lnSpc>
                <a:spcPct val="115000"/>
              </a:lnSpc>
              <a:spcBef>
                <a:spcPts val="0"/>
              </a:spcBef>
              <a:spcAft>
                <a:spcPts val="0"/>
              </a:spcAft>
              <a:buSzPts val="1200"/>
              <a:buFont typeface="Calibri"/>
              <a:buChar char="●"/>
            </a:pPr>
            <a:r>
              <a:rPr lang="en-US" sz="1200"/>
              <a:t>https://www.selenium.dev/selenium/docs/api/java/org/openqa/selenium/support/ui/ExpectedConditions.html</a:t>
            </a:r>
            <a:endParaRPr sz="1200"/>
          </a:p>
          <a:p>
            <a:pPr indent="-304800" lvl="0" marL="457200" rtl="0" algn="l">
              <a:lnSpc>
                <a:spcPct val="115000"/>
              </a:lnSpc>
              <a:spcBef>
                <a:spcPts val="0"/>
              </a:spcBef>
              <a:spcAft>
                <a:spcPts val="0"/>
              </a:spcAft>
              <a:buSzPts val="1200"/>
              <a:buFont typeface="Calibri"/>
              <a:buChar char="●"/>
            </a:pPr>
            <a:r>
              <a:rPr lang="en-US" sz="1200"/>
              <a:t>https://www.browserstack.com/guide/expectedconditions-in-selenium</a:t>
            </a:r>
            <a:endParaRPr sz="1200"/>
          </a:p>
          <a:p>
            <a:pPr indent="-304800" lvl="0" marL="457200" rtl="0" algn="l">
              <a:lnSpc>
                <a:spcPct val="115000"/>
              </a:lnSpc>
              <a:spcBef>
                <a:spcPts val="0"/>
              </a:spcBef>
              <a:spcAft>
                <a:spcPts val="0"/>
              </a:spcAft>
              <a:buSzPts val="1200"/>
              <a:buFont typeface="Calibri"/>
              <a:buChar char="●"/>
            </a:pPr>
            <a:r>
              <a:rPr lang="en-US" sz="1200"/>
              <a:t>https://www.browserstack.com/guide/handling-frames-in-selenium</a:t>
            </a:r>
            <a:endParaRPr sz="1200"/>
          </a:p>
          <a:p>
            <a:pPr indent="-304800" lvl="0" marL="457200" rtl="0" algn="l">
              <a:lnSpc>
                <a:spcPct val="115000"/>
              </a:lnSpc>
              <a:spcBef>
                <a:spcPts val="0"/>
              </a:spcBef>
              <a:spcAft>
                <a:spcPts val="0"/>
              </a:spcAft>
              <a:buSzPts val="1200"/>
              <a:buFont typeface="Calibri"/>
              <a:buChar char="●"/>
            </a:pPr>
            <a:r>
              <a:rPr lang="en-US" sz="1200"/>
              <a:t>https://www.softwaretestinghelp.com/handling-iframes-using-selenium/</a:t>
            </a:r>
            <a:endParaRPr sz="120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g104cf6227c9_0_19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Selenium WebDriver (Part - 2)</a:t>
            </a:r>
            <a:endParaRPr/>
          </a:p>
        </p:txBody>
      </p:sp>
      <p:sp>
        <p:nvSpPr>
          <p:cNvPr id="2116" name="Google Shape;2116;g104cf6227c9_0_19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a:t>The Select support class</a:t>
            </a:r>
            <a:endParaRPr/>
          </a:p>
          <a:p>
            <a:pPr indent="-381000" lvl="0" marL="457200" rtl="0" algn="l">
              <a:spcBef>
                <a:spcPts val="0"/>
              </a:spcBef>
              <a:spcAft>
                <a:spcPts val="0"/>
              </a:spcAft>
              <a:buSzPts val="2400"/>
              <a:buChar char="●"/>
            </a:pPr>
            <a:r>
              <a:rPr lang="en-US"/>
              <a:t>Actions Class</a:t>
            </a:r>
            <a:endParaRPr/>
          </a:p>
          <a:p>
            <a:pPr indent="-381000" lvl="0" marL="457200" rtl="0" algn="l">
              <a:spcBef>
                <a:spcPts val="0"/>
              </a:spcBef>
              <a:spcAft>
                <a:spcPts val="0"/>
              </a:spcAft>
              <a:buSzPts val="2400"/>
              <a:buChar char="●"/>
            </a:pPr>
            <a:r>
              <a:rPr lang="en-US"/>
              <a:t>Javascript Executors</a:t>
            </a:r>
            <a:endParaRPr/>
          </a:p>
          <a:p>
            <a:pPr indent="-381000" lvl="0" marL="457200" rtl="0" algn="l">
              <a:spcBef>
                <a:spcPts val="0"/>
              </a:spcBef>
              <a:spcAft>
                <a:spcPts val="0"/>
              </a:spcAft>
              <a:buSzPts val="2400"/>
              <a:buChar char="●"/>
            </a:pPr>
            <a:r>
              <a:rPr lang="en-US"/>
              <a:t>Alerts and Window Handling</a:t>
            </a:r>
            <a:endParaRPr/>
          </a:p>
          <a:p>
            <a:pPr indent="-381000" lvl="0" marL="457200" rtl="0" algn="l">
              <a:spcBef>
                <a:spcPts val="0"/>
              </a:spcBef>
              <a:spcAft>
                <a:spcPts val="0"/>
              </a:spcAft>
              <a:buSzPts val="2400"/>
              <a:buChar char="●"/>
            </a:pPr>
            <a:r>
              <a:rPr lang="en-US"/>
              <a:t>Headless browser Testing -Ghost Driver</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g104cf6227c9_0_20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Select Class</a:t>
            </a:r>
            <a:endParaRPr/>
          </a:p>
        </p:txBody>
      </p:sp>
      <p:sp>
        <p:nvSpPr>
          <p:cNvPr id="2123" name="Google Shape;2123;g104cf6227c9_0_206"/>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The Select Class in Selenium is a method used to implement the HTML SELECT tag.</a:t>
            </a:r>
            <a:endParaRPr/>
          </a:p>
          <a:p>
            <a:pPr indent="-393700" lvl="0" marL="457200" rtl="0" algn="l">
              <a:spcBef>
                <a:spcPts val="0"/>
              </a:spcBef>
              <a:spcAft>
                <a:spcPts val="0"/>
              </a:spcAft>
              <a:buSzPts val="2600"/>
              <a:buFont typeface="Calibri"/>
              <a:buChar char="●"/>
            </a:pPr>
            <a:r>
              <a:rPr lang="en-US"/>
              <a:t> The html select tag provides helper methods to select and deselect the elements.</a:t>
            </a:r>
            <a:endParaRPr/>
          </a:p>
          <a:p>
            <a:pPr indent="-393700" lvl="0" marL="457200" rtl="0" algn="l">
              <a:spcBef>
                <a:spcPts val="0"/>
              </a:spcBef>
              <a:spcAft>
                <a:spcPts val="0"/>
              </a:spcAft>
              <a:buSzPts val="2600"/>
              <a:buFont typeface="Calibri"/>
              <a:buChar char="●"/>
            </a:pPr>
            <a:r>
              <a:rPr lang="en-US"/>
              <a:t>Before handling dropdown in Selenium and controlling drop-down boxes, we must do following two things:</a:t>
            </a:r>
            <a:endParaRPr/>
          </a:p>
          <a:p>
            <a:pPr indent="-393700" lvl="1" marL="1371600" rtl="0" algn="l">
              <a:spcBef>
                <a:spcPts val="0"/>
              </a:spcBef>
              <a:spcAft>
                <a:spcPts val="0"/>
              </a:spcAft>
              <a:buSzPts val="2600"/>
              <a:buFont typeface="Calibri"/>
              <a:buChar char="○"/>
            </a:pPr>
            <a:r>
              <a:rPr lang="en-US"/>
              <a:t>Import the package </a:t>
            </a:r>
            <a:r>
              <a:rPr lang="en-US">
                <a:highlight>
                  <a:schemeClr val="accent1"/>
                </a:highlight>
              </a:rPr>
              <a:t>org.openqa.selenium.support.ui.Select</a:t>
            </a:r>
            <a:endParaRPr>
              <a:highlight>
                <a:schemeClr val="accent1"/>
              </a:highlight>
            </a:endParaRPr>
          </a:p>
          <a:p>
            <a:pPr indent="-393700" lvl="1" marL="1371600" rtl="0" algn="l">
              <a:spcBef>
                <a:spcPts val="0"/>
              </a:spcBef>
              <a:spcAft>
                <a:spcPts val="0"/>
              </a:spcAft>
              <a:buSzPts val="2600"/>
              <a:buFont typeface="Calibri"/>
              <a:buChar char="○"/>
            </a:pPr>
            <a:r>
              <a:rPr lang="en-US"/>
              <a:t>Instantiate the drop-down box as an object, Select in Selenium WebDriver</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1600"/>
              </a:spcAft>
              <a:buNone/>
            </a:pPr>
            <a:r>
              <a:t/>
            </a:r>
            <a:endParaRPr/>
          </a:p>
        </p:txBody>
      </p:sp>
      <p:sp>
        <p:nvSpPr>
          <p:cNvPr id="2124" name="Google Shape;2124;g104cf6227c9_0_20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g104cf6227c9_0_213"/>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Select Methods</a:t>
            </a:r>
            <a:endParaRPr/>
          </a:p>
        </p:txBody>
      </p:sp>
      <p:pic>
        <p:nvPicPr>
          <p:cNvPr id="2131" name="Google Shape;2131;g104cf6227c9_0_213"/>
          <p:cNvPicPr preferRelativeResize="0"/>
          <p:nvPr/>
        </p:nvPicPr>
        <p:blipFill>
          <a:blip r:embed="rId3">
            <a:alphaModFix/>
          </a:blip>
          <a:stretch>
            <a:fillRect/>
          </a:stretch>
        </p:blipFill>
        <p:spPr>
          <a:xfrm>
            <a:off x="182875" y="1097275"/>
            <a:ext cx="10295476" cy="4801949"/>
          </a:xfrm>
          <a:prstGeom prst="rect">
            <a:avLst/>
          </a:prstGeom>
          <a:noFill/>
          <a:ln>
            <a:noFill/>
          </a:ln>
        </p:spPr>
      </p:pic>
      <p:sp>
        <p:nvSpPr>
          <p:cNvPr id="2132" name="Google Shape;2132;g104cf6227c9_0_21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g104cf6227c9_0_22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Examples</a:t>
            </a:r>
            <a:endParaRPr/>
          </a:p>
        </p:txBody>
      </p:sp>
      <p:pic>
        <p:nvPicPr>
          <p:cNvPr id="2139" name="Google Shape;2139;g104cf6227c9_0_220"/>
          <p:cNvPicPr preferRelativeResize="0"/>
          <p:nvPr/>
        </p:nvPicPr>
        <p:blipFill>
          <a:blip r:embed="rId3">
            <a:alphaModFix/>
          </a:blip>
          <a:stretch>
            <a:fillRect/>
          </a:stretch>
        </p:blipFill>
        <p:spPr>
          <a:xfrm>
            <a:off x="182875" y="1097275"/>
            <a:ext cx="8020499" cy="5070000"/>
          </a:xfrm>
          <a:prstGeom prst="rect">
            <a:avLst/>
          </a:prstGeom>
          <a:noFill/>
          <a:ln>
            <a:noFill/>
          </a:ln>
        </p:spPr>
      </p:pic>
      <p:sp>
        <p:nvSpPr>
          <p:cNvPr id="2140" name="Google Shape;2140;g104cf6227c9_0_220"/>
          <p:cNvSpPr txBox="1"/>
          <p:nvPr/>
        </p:nvSpPr>
        <p:spPr>
          <a:xfrm>
            <a:off x="7740700" y="1969100"/>
            <a:ext cx="182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highlight>
                  <a:schemeClr val="dk1"/>
                </a:highlight>
                <a:latin typeface="Calibri"/>
                <a:ea typeface="Calibri"/>
                <a:cs typeface="Calibri"/>
                <a:sym typeface="Calibri"/>
              </a:rPr>
              <a:t>&lt;driver path&gt;</a:t>
            </a:r>
            <a:endParaRPr sz="1700">
              <a:solidFill>
                <a:schemeClr val="lt1"/>
              </a:solidFill>
              <a:highlight>
                <a:schemeClr val="dk1"/>
              </a:highlight>
              <a:latin typeface="Calibri"/>
              <a:ea typeface="Calibri"/>
              <a:cs typeface="Calibri"/>
              <a:sym typeface="Calibri"/>
            </a:endParaRPr>
          </a:p>
        </p:txBody>
      </p:sp>
      <p:sp>
        <p:nvSpPr>
          <p:cNvPr id="2141" name="Google Shape;2141;g104cf6227c9_0_22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g104cf6227c9_0_22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600"/>
              <a:t>Action Class</a:t>
            </a:r>
            <a:endParaRPr sz="4600"/>
          </a:p>
        </p:txBody>
      </p:sp>
      <p:sp>
        <p:nvSpPr>
          <p:cNvPr id="2148" name="Google Shape;2148;g104cf6227c9_0_228"/>
          <p:cNvSpPr txBox="1"/>
          <p:nvPr>
            <p:ph idx="1" type="body"/>
          </p:nvPr>
        </p:nvSpPr>
        <p:spPr>
          <a:xfrm>
            <a:off x="2590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spcBef>
                <a:spcPts val="0"/>
              </a:spcBef>
              <a:spcAft>
                <a:spcPts val="0"/>
              </a:spcAft>
              <a:buSzPts val="2600"/>
              <a:buFont typeface="Calibri"/>
              <a:buChar char="●"/>
            </a:pPr>
            <a:r>
              <a:rPr lang="en-US"/>
              <a:t>Actions Class in Selenium is a built-in feature provided by the selenium for handling keyboard and mouse events. </a:t>
            </a:r>
            <a:endParaRPr/>
          </a:p>
          <a:p>
            <a:pPr indent="-393700" lvl="0" marL="457200" rtl="0" algn="l">
              <a:spcBef>
                <a:spcPts val="0"/>
              </a:spcBef>
              <a:spcAft>
                <a:spcPts val="0"/>
              </a:spcAft>
              <a:buSzPts val="2600"/>
              <a:buFont typeface="Calibri"/>
              <a:buChar char="●"/>
            </a:pPr>
            <a:r>
              <a:rPr lang="en-US"/>
              <a:t>It includes various operations such as multiple events clicking by control key, drag and drop events and many more. </a:t>
            </a:r>
            <a:endParaRPr/>
          </a:p>
          <a:p>
            <a:pPr indent="-393700" lvl="0" marL="457200" rtl="0" algn="l">
              <a:spcBef>
                <a:spcPts val="0"/>
              </a:spcBef>
              <a:spcAft>
                <a:spcPts val="0"/>
              </a:spcAft>
              <a:buSzPts val="2600"/>
              <a:buFont typeface="Calibri"/>
              <a:buChar char="●"/>
            </a:pPr>
            <a:r>
              <a:rPr lang="en-US"/>
              <a:t>These operations from the action class are performed using the advanced user interaction API in Selenium Webdriver.</a:t>
            </a:r>
            <a:endParaRPr/>
          </a:p>
          <a:p>
            <a:pPr indent="-393700" lvl="0" marL="457200" rtl="0" algn="l">
              <a:spcBef>
                <a:spcPts val="0"/>
              </a:spcBef>
              <a:spcAft>
                <a:spcPts val="0"/>
              </a:spcAft>
              <a:buSzPts val="2600"/>
              <a:buFont typeface="Calibri"/>
              <a:buChar char="●"/>
            </a:pPr>
            <a:r>
              <a:rPr lang="en-US"/>
              <a:t>Import the package </a:t>
            </a:r>
            <a:r>
              <a:rPr lang="en-US">
                <a:highlight>
                  <a:schemeClr val="accent1"/>
                </a:highlight>
              </a:rPr>
              <a:t>org.openqa.selenium.interactions.Actions</a:t>
            </a:r>
            <a:endParaRPr>
              <a:highlight>
                <a:schemeClr val="accent1"/>
              </a:highlight>
            </a:endParaRPr>
          </a:p>
        </p:txBody>
      </p:sp>
      <p:sp>
        <p:nvSpPr>
          <p:cNvPr id="2149" name="Google Shape;2149;g104cf6227c9_0_2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g104cf6227c9_0_23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Action Class Methods</a:t>
            </a:r>
            <a:endParaRPr/>
          </a:p>
        </p:txBody>
      </p:sp>
      <p:sp>
        <p:nvSpPr>
          <p:cNvPr id="2156" name="Google Shape;2156;g104cf6227c9_0_23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en-US">
                <a:solidFill>
                  <a:schemeClr val="dk1"/>
                </a:solidFill>
              </a:rPr>
              <a:t> </a:t>
            </a:r>
            <a:r>
              <a:rPr b="1" lang="en-US"/>
              <a:t>Mouse Actions:</a:t>
            </a:r>
            <a:endParaRPr b="1"/>
          </a:p>
          <a:p>
            <a:pPr indent="-342900" lvl="1" marL="914400" rtl="0" algn="l">
              <a:lnSpc>
                <a:spcPct val="115000"/>
              </a:lnSpc>
              <a:spcBef>
                <a:spcPts val="0"/>
              </a:spcBef>
              <a:spcAft>
                <a:spcPts val="0"/>
              </a:spcAft>
              <a:buSzPts val="1800"/>
              <a:buChar char="○"/>
            </a:pPr>
            <a:r>
              <a:rPr lang="en-US"/>
              <a:t>doubleClick(): Performs double click on the element</a:t>
            </a:r>
            <a:endParaRPr/>
          </a:p>
          <a:p>
            <a:pPr indent="-342900" lvl="1" marL="914400" rtl="0" algn="l">
              <a:lnSpc>
                <a:spcPct val="115000"/>
              </a:lnSpc>
              <a:spcBef>
                <a:spcPts val="0"/>
              </a:spcBef>
              <a:spcAft>
                <a:spcPts val="0"/>
              </a:spcAft>
              <a:buSzPts val="1800"/>
              <a:buChar char="○"/>
            </a:pPr>
            <a:r>
              <a:rPr lang="en-US"/>
              <a:t>clickAndHold(): Performs long click on the mouse without releasing it</a:t>
            </a:r>
            <a:endParaRPr/>
          </a:p>
          <a:p>
            <a:pPr indent="-342900" lvl="1" marL="914400" rtl="0" algn="l">
              <a:lnSpc>
                <a:spcPct val="115000"/>
              </a:lnSpc>
              <a:spcBef>
                <a:spcPts val="0"/>
              </a:spcBef>
              <a:spcAft>
                <a:spcPts val="0"/>
              </a:spcAft>
              <a:buSzPts val="1800"/>
              <a:buChar char="○"/>
            </a:pPr>
            <a:r>
              <a:rPr lang="en-US"/>
              <a:t>dragAndDrop(): Drags the element from one point and drops to another</a:t>
            </a:r>
            <a:endParaRPr/>
          </a:p>
          <a:p>
            <a:pPr indent="-342900" lvl="1" marL="914400" rtl="0" algn="l">
              <a:lnSpc>
                <a:spcPct val="115000"/>
              </a:lnSpc>
              <a:spcBef>
                <a:spcPts val="0"/>
              </a:spcBef>
              <a:spcAft>
                <a:spcPts val="0"/>
              </a:spcAft>
              <a:buSzPts val="1800"/>
              <a:buChar char="○"/>
            </a:pPr>
            <a:r>
              <a:rPr lang="en-US"/>
              <a:t>moveToElement(): Shifts the mouse pointer to the center of the element</a:t>
            </a:r>
            <a:endParaRPr/>
          </a:p>
          <a:p>
            <a:pPr indent="-342900" lvl="1" marL="914400" rtl="0" algn="l">
              <a:lnSpc>
                <a:spcPct val="115000"/>
              </a:lnSpc>
              <a:spcBef>
                <a:spcPts val="0"/>
              </a:spcBef>
              <a:spcAft>
                <a:spcPts val="0"/>
              </a:spcAft>
              <a:buSzPts val="1800"/>
              <a:buChar char="○"/>
            </a:pPr>
            <a:r>
              <a:rPr lang="en-US"/>
              <a:t>contextClick(): Performs right-click on the mouse</a:t>
            </a:r>
            <a:endParaRPr/>
          </a:p>
          <a:p>
            <a:pPr indent="-342900" lvl="0" marL="457200" rtl="0" algn="l">
              <a:lnSpc>
                <a:spcPct val="115000"/>
              </a:lnSpc>
              <a:spcBef>
                <a:spcPts val="0"/>
              </a:spcBef>
              <a:spcAft>
                <a:spcPts val="0"/>
              </a:spcAft>
              <a:buSzPts val="1800"/>
              <a:buChar char="●"/>
            </a:pPr>
            <a:r>
              <a:rPr b="1" lang="en-US"/>
              <a:t>Keyboard Actions:</a:t>
            </a:r>
            <a:endParaRPr b="1"/>
          </a:p>
          <a:p>
            <a:pPr indent="-342900" lvl="1" marL="914400" rtl="0" algn="l">
              <a:lnSpc>
                <a:spcPct val="115000"/>
              </a:lnSpc>
              <a:spcBef>
                <a:spcPts val="0"/>
              </a:spcBef>
              <a:spcAft>
                <a:spcPts val="0"/>
              </a:spcAft>
              <a:buSzPts val="1800"/>
              <a:buChar char="○"/>
            </a:pPr>
            <a:r>
              <a:rPr lang="en-US"/>
              <a:t>sendKeys(): Sends a series of keys to the element</a:t>
            </a:r>
            <a:endParaRPr/>
          </a:p>
          <a:p>
            <a:pPr indent="-342900" lvl="1" marL="914400" rtl="0" algn="l">
              <a:lnSpc>
                <a:spcPct val="115000"/>
              </a:lnSpc>
              <a:spcBef>
                <a:spcPts val="0"/>
              </a:spcBef>
              <a:spcAft>
                <a:spcPts val="0"/>
              </a:spcAft>
              <a:buSzPts val="1800"/>
              <a:buChar char="○"/>
            </a:pPr>
            <a:r>
              <a:rPr lang="en-US"/>
              <a:t>keyUp(): Performs key release</a:t>
            </a:r>
            <a:endParaRPr/>
          </a:p>
          <a:p>
            <a:pPr indent="-342900" lvl="1" marL="914400" rtl="0" algn="l">
              <a:lnSpc>
                <a:spcPct val="150000"/>
              </a:lnSpc>
              <a:spcBef>
                <a:spcPts val="0"/>
              </a:spcBef>
              <a:spcAft>
                <a:spcPts val="0"/>
              </a:spcAft>
              <a:buSzPts val="1800"/>
              <a:buChar char="○"/>
            </a:pPr>
            <a:r>
              <a:rPr lang="en-US"/>
              <a:t>keyDown(): Performs keypress without release</a:t>
            </a:r>
            <a:endParaRPr/>
          </a:p>
        </p:txBody>
      </p:sp>
      <p:sp>
        <p:nvSpPr>
          <p:cNvPr id="2157" name="Google Shape;2157;g104cf6227c9_0_23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g104cf6227c9_0_24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Example</a:t>
            </a:r>
            <a:endParaRPr/>
          </a:p>
        </p:txBody>
      </p:sp>
      <p:pic>
        <p:nvPicPr>
          <p:cNvPr id="2164" name="Google Shape;2164;g104cf6227c9_0_249"/>
          <p:cNvPicPr preferRelativeResize="0"/>
          <p:nvPr/>
        </p:nvPicPr>
        <p:blipFill>
          <a:blip r:embed="rId3">
            <a:alphaModFix/>
          </a:blip>
          <a:stretch>
            <a:fillRect/>
          </a:stretch>
        </p:blipFill>
        <p:spPr>
          <a:xfrm>
            <a:off x="182875" y="1021075"/>
            <a:ext cx="7156175" cy="5070000"/>
          </a:xfrm>
          <a:prstGeom prst="rect">
            <a:avLst/>
          </a:prstGeom>
          <a:noFill/>
          <a:ln>
            <a:noFill/>
          </a:ln>
        </p:spPr>
      </p:pic>
      <p:sp>
        <p:nvSpPr>
          <p:cNvPr id="2165" name="Google Shape;2165;g104cf6227c9_0_24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g104cf6227c9_0_24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Font typeface="Calibri"/>
              <a:buChar char="●"/>
            </a:pPr>
            <a:r>
              <a:rPr lang="en-US" sz="1700"/>
              <a:t>JavaScriptExecutor is used to perform operations on a web page. </a:t>
            </a:r>
            <a:endParaRPr sz="1700"/>
          </a:p>
          <a:p>
            <a:pPr indent="-336550" lvl="0" marL="457200" rtl="0" algn="l">
              <a:spcBef>
                <a:spcPts val="0"/>
              </a:spcBef>
              <a:spcAft>
                <a:spcPts val="0"/>
              </a:spcAft>
              <a:buSzPts val="1700"/>
              <a:buFont typeface="Calibri"/>
              <a:buChar char="●"/>
            </a:pPr>
            <a:r>
              <a:rPr lang="en-US" sz="1700"/>
              <a:t>To use JavaScriptExecutor in Selenium scripts there is no need to install an addon or plugin. </a:t>
            </a:r>
            <a:endParaRPr sz="1700"/>
          </a:p>
          <a:p>
            <a:pPr indent="0" lvl="0" marL="914400" rtl="0" algn="l">
              <a:spcBef>
                <a:spcPts val="1600"/>
              </a:spcBef>
              <a:spcAft>
                <a:spcPts val="0"/>
              </a:spcAft>
              <a:buNone/>
            </a:pPr>
            <a:r>
              <a:t/>
            </a:r>
            <a:endParaRPr sz="1700"/>
          </a:p>
          <a:p>
            <a:pPr indent="0" lvl="0" marL="0" rtl="0" algn="l">
              <a:spcBef>
                <a:spcPts val="1600"/>
              </a:spcBef>
              <a:spcAft>
                <a:spcPts val="0"/>
              </a:spcAft>
              <a:buClr>
                <a:schemeClr val="dk1"/>
              </a:buClr>
              <a:buSzPts val="1100"/>
              <a:buFont typeface="Arial"/>
              <a:buNone/>
            </a:pPr>
            <a:r>
              <a:rPr b="1" i="1" lang="en-US" sz="1700"/>
              <a:t>import org.openqa.selenium.JavascriptExecutor;</a:t>
            </a:r>
            <a:endParaRPr b="1" i="1" sz="1700"/>
          </a:p>
          <a:p>
            <a:pPr indent="0" lvl="0" marL="457200" rtl="0" algn="l">
              <a:spcBef>
                <a:spcPts val="1600"/>
              </a:spcBef>
              <a:spcAft>
                <a:spcPts val="0"/>
              </a:spcAft>
              <a:buClr>
                <a:schemeClr val="dk1"/>
              </a:buClr>
              <a:buSzPts val="1100"/>
              <a:buFont typeface="Arial"/>
              <a:buNone/>
            </a:pPr>
            <a:r>
              <a:rPr b="1" i="1" lang="en-US" sz="1700"/>
              <a:t> </a:t>
            </a:r>
            <a:endParaRPr b="1" i="1" sz="1700"/>
          </a:p>
          <a:p>
            <a:pPr indent="0" lvl="0" marL="0" rtl="0" algn="l">
              <a:spcBef>
                <a:spcPts val="1600"/>
              </a:spcBef>
              <a:spcAft>
                <a:spcPts val="0"/>
              </a:spcAft>
              <a:buClr>
                <a:schemeClr val="dk1"/>
              </a:buClr>
              <a:buSzPts val="1100"/>
              <a:buFont typeface="Arial"/>
              <a:buNone/>
            </a:pPr>
            <a:r>
              <a:rPr b="1" i="1" lang="en-US" sz="1700">
                <a:solidFill>
                  <a:srgbClr val="222222"/>
                </a:solidFill>
              </a:rPr>
              <a:t>public class JavaScriptExecutorClassDummy {</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static WebDriver driver;																																																																		</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@Test</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public static void javaScriptExeMethod(){</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System.setProperty("webdriver.gecko.driver","D://Selenium Environment//Drivers//geckodriver.exe");</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driver = new FirefoxDriver();</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driver.get("https://www.gmail.com");</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WebElement loginButton = driver.findElement(By.xpath("//*[@id='next']"));</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JavascriptExecutor js = (JavascriptExecutor)driver;</a:t>
            </a:r>
            <a:endParaRPr b="1" i="1" sz="1700">
              <a:solidFill>
                <a:srgbClr val="222222"/>
              </a:solidFill>
            </a:endParaRPr>
          </a:p>
          <a:p>
            <a:pPr indent="0" lvl="0" marL="0" rtl="0" algn="l">
              <a:spcBef>
                <a:spcPts val="1600"/>
              </a:spcBef>
              <a:spcAft>
                <a:spcPts val="0"/>
              </a:spcAft>
              <a:buClr>
                <a:schemeClr val="dk1"/>
              </a:buClr>
              <a:buSzPts val="1100"/>
              <a:buFont typeface="Arial"/>
              <a:buNone/>
            </a:pPr>
            <a:r>
              <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 js.executeScript("document.getElementById('some id').value='someValue';");</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                js.executeScript("document.getElementById('Email').value='SoftwareTestingMaterial.com';");*/</a:t>
            </a:r>
            <a:endParaRPr b="1" i="1" sz="1700">
              <a:solidFill>
                <a:srgbClr val="222222"/>
              </a:solidFill>
            </a:endParaRPr>
          </a:p>
          <a:p>
            <a:pPr indent="0" lvl="0" marL="0" rtl="0" algn="l">
              <a:spcBef>
                <a:spcPts val="1600"/>
              </a:spcBef>
              <a:spcAft>
                <a:spcPts val="0"/>
              </a:spcAft>
              <a:buClr>
                <a:schemeClr val="dk1"/>
              </a:buClr>
              <a:buSzPts val="1100"/>
              <a:buFont typeface="Arial"/>
              <a:buNone/>
            </a:pPr>
            <a:r>
              <a:rPr b="1" i="1" lang="en-US" sz="1700">
                <a:solidFill>
                  <a:srgbClr val="222222"/>
                </a:solidFill>
              </a:rPr>
              <a:t>}</a:t>
            </a:r>
            <a:endParaRPr b="1" i="1" sz="1700">
              <a:solidFill>
                <a:srgbClr val="222222"/>
              </a:solidFill>
            </a:endParaRPr>
          </a:p>
          <a:p>
            <a:pPr indent="0" lvl="0" marL="0" rtl="0" algn="l">
              <a:spcBef>
                <a:spcPts val="1600"/>
              </a:spcBef>
              <a:spcAft>
                <a:spcPts val="1600"/>
              </a:spcAft>
              <a:buClr>
                <a:schemeClr val="dk1"/>
              </a:buClr>
              <a:buSzPts val="1100"/>
              <a:buFont typeface="Arial"/>
              <a:buNone/>
            </a:pPr>
            <a:r>
              <a:rPr b="1" i="1" lang="en-US" sz="1700">
                <a:solidFill>
                  <a:srgbClr val="222222"/>
                </a:solidFill>
              </a:rPr>
              <a:t>}</a:t>
            </a:r>
            <a:endParaRPr sz="1700">
              <a:solidFill>
                <a:srgbClr val="222222"/>
              </a:solidFill>
            </a:endParaRPr>
          </a:p>
        </p:txBody>
      </p:sp>
      <p:sp>
        <p:nvSpPr>
          <p:cNvPr id="2172" name="Google Shape;2172;g104cf6227c9_0_24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Javascript Executor</a:t>
            </a:r>
            <a:endParaRPr/>
          </a:p>
        </p:txBody>
      </p:sp>
      <p:sp>
        <p:nvSpPr>
          <p:cNvPr id="2173" name="Google Shape;2173;g104cf6227c9_0_24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g104cf6227c9_0_26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Alerts in Selenium</a:t>
            </a:r>
            <a:endParaRPr/>
          </a:p>
        </p:txBody>
      </p:sp>
      <p:pic>
        <p:nvPicPr>
          <p:cNvPr id="2180" name="Google Shape;2180;g104cf6227c9_0_268"/>
          <p:cNvPicPr preferRelativeResize="0"/>
          <p:nvPr/>
        </p:nvPicPr>
        <p:blipFill>
          <a:blip r:embed="rId3">
            <a:alphaModFix/>
          </a:blip>
          <a:stretch>
            <a:fillRect/>
          </a:stretch>
        </p:blipFill>
        <p:spPr>
          <a:xfrm>
            <a:off x="118575" y="1054313"/>
            <a:ext cx="5757500" cy="2770925"/>
          </a:xfrm>
          <a:prstGeom prst="rect">
            <a:avLst/>
          </a:prstGeom>
          <a:noFill/>
          <a:ln cap="flat" cmpd="sng" w="9525">
            <a:solidFill>
              <a:srgbClr val="000000"/>
            </a:solidFill>
            <a:prstDash val="solid"/>
            <a:round/>
            <a:headEnd len="sm" w="sm" type="none"/>
            <a:tailEnd len="sm" w="sm" type="none"/>
          </a:ln>
        </p:spPr>
      </p:pic>
      <p:pic>
        <p:nvPicPr>
          <p:cNvPr id="2181" name="Google Shape;2181;g104cf6227c9_0_268"/>
          <p:cNvPicPr preferRelativeResize="0"/>
          <p:nvPr/>
        </p:nvPicPr>
        <p:blipFill>
          <a:blip r:embed="rId4">
            <a:alphaModFix/>
          </a:blip>
          <a:stretch>
            <a:fillRect/>
          </a:stretch>
        </p:blipFill>
        <p:spPr>
          <a:xfrm>
            <a:off x="6096000" y="1054325"/>
            <a:ext cx="5880375" cy="2717525"/>
          </a:xfrm>
          <a:prstGeom prst="rect">
            <a:avLst/>
          </a:prstGeom>
          <a:noFill/>
          <a:ln>
            <a:noFill/>
          </a:ln>
        </p:spPr>
      </p:pic>
      <p:pic>
        <p:nvPicPr>
          <p:cNvPr id="2182" name="Google Shape;2182;g104cf6227c9_0_268"/>
          <p:cNvPicPr preferRelativeResize="0"/>
          <p:nvPr/>
        </p:nvPicPr>
        <p:blipFill>
          <a:blip r:embed="rId5">
            <a:alphaModFix/>
          </a:blip>
          <a:stretch>
            <a:fillRect/>
          </a:stretch>
        </p:blipFill>
        <p:spPr>
          <a:xfrm>
            <a:off x="2434375" y="3825250"/>
            <a:ext cx="6025076" cy="2342025"/>
          </a:xfrm>
          <a:prstGeom prst="rect">
            <a:avLst/>
          </a:prstGeom>
          <a:noFill/>
          <a:ln>
            <a:noFill/>
          </a:ln>
        </p:spPr>
      </p:pic>
      <p:sp>
        <p:nvSpPr>
          <p:cNvPr id="2183" name="Google Shape;2183;g104cf6227c9_0_2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04bc9032f8_1_24"/>
          <p:cNvSpPr txBox="1"/>
          <p:nvPr>
            <p:ph idx="4294967295"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sz="1700">
              <a:latin typeface="Verdana"/>
              <a:ea typeface="Verdana"/>
              <a:cs typeface="Verdana"/>
              <a:sym typeface="Verdana"/>
            </a:endParaRPr>
          </a:p>
          <a:p>
            <a:pPr indent="0" lvl="0" marL="457200" rtl="0" algn="l">
              <a:lnSpc>
                <a:spcPct val="100000"/>
              </a:lnSpc>
              <a:spcBef>
                <a:spcPts val="0"/>
              </a:spcBef>
              <a:spcAft>
                <a:spcPts val="0"/>
              </a:spcAft>
              <a:buNone/>
            </a:pPr>
            <a:r>
              <a:t/>
            </a:r>
            <a:endParaRPr sz="1100">
              <a:solidFill>
                <a:srgbClr val="273239"/>
              </a:solidFill>
              <a:highlight>
                <a:srgbClr val="FFFFFF"/>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latin typeface="Verdana"/>
              <a:ea typeface="Verdana"/>
              <a:cs typeface="Verdana"/>
              <a:sym typeface="Verdana"/>
            </a:endParaRPr>
          </a:p>
        </p:txBody>
      </p:sp>
      <p:sp>
        <p:nvSpPr>
          <p:cNvPr id="295" name="Google Shape;295;g104bc9032f8_1_2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Interface vs Abstract Class</a:t>
            </a:r>
            <a:endParaRPr/>
          </a:p>
        </p:txBody>
      </p:sp>
      <p:pic>
        <p:nvPicPr>
          <p:cNvPr id="296" name="Google Shape;296;g104bc9032f8_1_24"/>
          <p:cNvPicPr preferRelativeResize="0"/>
          <p:nvPr/>
        </p:nvPicPr>
        <p:blipFill>
          <a:blip r:embed="rId3">
            <a:alphaModFix/>
          </a:blip>
          <a:stretch>
            <a:fillRect/>
          </a:stretch>
        </p:blipFill>
        <p:spPr>
          <a:xfrm>
            <a:off x="182875" y="1249675"/>
            <a:ext cx="11740051" cy="5070000"/>
          </a:xfrm>
          <a:prstGeom prst="rect">
            <a:avLst/>
          </a:prstGeom>
          <a:noFill/>
          <a:ln>
            <a:noFill/>
          </a:ln>
        </p:spPr>
      </p:pic>
      <p:sp>
        <p:nvSpPr>
          <p:cNvPr id="297" name="Google Shape;297;g104bc9032f8_1_2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g104cf6227c9_0_27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Alert Class Methods</a:t>
            </a:r>
            <a:endParaRPr/>
          </a:p>
        </p:txBody>
      </p:sp>
      <p:sp>
        <p:nvSpPr>
          <p:cNvPr id="2190" name="Google Shape;2190;g104cf6227c9_0_27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a:t>void dismiss() </a:t>
            </a:r>
            <a:r>
              <a:rPr b="1" lang="en-US"/>
              <a:t>// To click on the 'Cancel' button of the alert.</a:t>
            </a:r>
            <a:endParaRPr b="1"/>
          </a:p>
          <a:p>
            <a:pPr indent="-342900" lvl="1" marL="914400" rtl="0" algn="just">
              <a:lnSpc>
                <a:spcPct val="150000"/>
              </a:lnSpc>
              <a:spcBef>
                <a:spcPts val="0"/>
              </a:spcBef>
              <a:spcAft>
                <a:spcPts val="0"/>
              </a:spcAft>
              <a:buSzPts val="1800"/>
              <a:buChar char="○"/>
            </a:pPr>
            <a:r>
              <a:rPr lang="en-US"/>
              <a:t>driver.switchTo().alert().dismiss();</a:t>
            </a:r>
            <a:endParaRPr/>
          </a:p>
          <a:p>
            <a:pPr indent="-342900" lvl="0" marL="457200" rtl="0" algn="just">
              <a:lnSpc>
                <a:spcPct val="150000"/>
              </a:lnSpc>
              <a:spcBef>
                <a:spcPts val="0"/>
              </a:spcBef>
              <a:spcAft>
                <a:spcPts val="0"/>
              </a:spcAft>
              <a:buSzPts val="1800"/>
              <a:buChar char="●"/>
            </a:pPr>
            <a:r>
              <a:rPr lang="en-US"/>
              <a:t>void accept() </a:t>
            </a:r>
            <a:r>
              <a:rPr b="1" lang="en-US"/>
              <a:t>// To click on the 'OK' button of the alert.</a:t>
            </a:r>
            <a:endParaRPr b="1"/>
          </a:p>
          <a:p>
            <a:pPr indent="-342900" lvl="1" marL="914400" rtl="0" algn="just">
              <a:lnSpc>
                <a:spcPct val="150000"/>
              </a:lnSpc>
              <a:spcBef>
                <a:spcPts val="0"/>
              </a:spcBef>
              <a:spcAft>
                <a:spcPts val="0"/>
              </a:spcAft>
              <a:buSzPts val="1800"/>
              <a:buChar char="○"/>
            </a:pPr>
            <a:r>
              <a:rPr lang="en-US"/>
              <a:t>driver.switchTo().alert().accept();</a:t>
            </a:r>
            <a:endParaRPr/>
          </a:p>
          <a:p>
            <a:pPr indent="-342900" lvl="0" marL="457200" rtl="0" algn="just">
              <a:lnSpc>
                <a:spcPct val="150000"/>
              </a:lnSpc>
              <a:spcBef>
                <a:spcPts val="0"/>
              </a:spcBef>
              <a:spcAft>
                <a:spcPts val="0"/>
              </a:spcAft>
              <a:buSzPts val="1800"/>
              <a:buChar char="●"/>
            </a:pPr>
            <a:r>
              <a:rPr lang="en-US"/>
              <a:t>String getText() </a:t>
            </a:r>
            <a:r>
              <a:rPr b="1" lang="en-US"/>
              <a:t>// To capture the alert message.</a:t>
            </a:r>
            <a:endParaRPr b="1"/>
          </a:p>
          <a:p>
            <a:pPr indent="-342900" lvl="1" marL="914400" rtl="0" algn="just">
              <a:lnSpc>
                <a:spcPct val="150000"/>
              </a:lnSpc>
              <a:spcBef>
                <a:spcPts val="0"/>
              </a:spcBef>
              <a:spcAft>
                <a:spcPts val="0"/>
              </a:spcAft>
              <a:buSzPts val="1800"/>
              <a:buChar char="○"/>
            </a:pPr>
            <a:r>
              <a:rPr lang="en-US"/>
              <a:t>driver.switchTo().alert().getText();			</a:t>
            </a:r>
            <a:endParaRPr/>
          </a:p>
          <a:p>
            <a:pPr indent="-342900" lvl="0" marL="457200" rtl="0" algn="just">
              <a:lnSpc>
                <a:spcPct val="150000"/>
              </a:lnSpc>
              <a:spcBef>
                <a:spcPts val="0"/>
              </a:spcBef>
              <a:spcAft>
                <a:spcPts val="0"/>
              </a:spcAft>
              <a:buSzPts val="1800"/>
              <a:buChar char="●"/>
            </a:pPr>
            <a:r>
              <a:rPr lang="en-US"/>
              <a:t>void sendKeys(String stringToSend) /</a:t>
            </a:r>
            <a:r>
              <a:rPr b="1" lang="en-US"/>
              <a:t>/ To send some data to alert box.</a:t>
            </a:r>
            <a:endParaRPr b="1"/>
          </a:p>
          <a:p>
            <a:pPr indent="-342900" lvl="1" marL="914400" rtl="0" algn="just">
              <a:lnSpc>
                <a:spcPct val="150000"/>
              </a:lnSpc>
              <a:spcBef>
                <a:spcPts val="0"/>
              </a:spcBef>
              <a:spcAft>
                <a:spcPts val="0"/>
              </a:spcAft>
              <a:buSzPts val="1800"/>
              <a:buChar char="○"/>
            </a:pPr>
            <a:r>
              <a:rPr lang="en-US"/>
              <a:t>driver.switchTo().alert().sendKeys("Text");</a:t>
            </a:r>
            <a:endParaRPr/>
          </a:p>
        </p:txBody>
      </p:sp>
      <p:sp>
        <p:nvSpPr>
          <p:cNvPr id="2191" name="Google Shape;2191;g104cf6227c9_0_27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g104cf6227c9_0_28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Handle popup in selenium</a:t>
            </a:r>
            <a:endParaRPr>
              <a:latin typeface="Arial"/>
              <a:ea typeface="Arial"/>
              <a:cs typeface="Arial"/>
              <a:sym typeface="Arial"/>
            </a:endParaRPr>
          </a:p>
        </p:txBody>
      </p:sp>
      <p:sp>
        <p:nvSpPr>
          <p:cNvPr id="2198" name="Google Shape;2198;g104cf6227c9_0_28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SzPts val="1800"/>
              <a:buChar char="●"/>
            </a:pPr>
            <a:r>
              <a:rPr lang="en-US"/>
              <a:t>In automation, when we have multiple windows in any web application, the activity may need to switch control among several windows from one to other in order to complete the operation</a:t>
            </a:r>
            <a:endParaRPr/>
          </a:p>
          <a:p>
            <a:pPr indent="-342900" lvl="0" marL="457200" rtl="0" algn="just">
              <a:spcBef>
                <a:spcPts val="0"/>
              </a:spcBef>
              <a:spcAft>
                <a:spcPts val="0"/>
              </a:spcAft>
              <a:buSzPts val="1800"/>
              <a:buChar char="●"/>
            </a:pPr>
            <a:r>
              <a:rPr b="1" lang="en-US"/>
              <a:t>Driver.getWindowHandles();</a:t>
            </a:r>
            <a:endParaRPr b="1"/>
          </a:p>
          <a:p>
            <a:pPr indent="-342900" lvl="1" marL="914400" rtl="0" algn="just">
              <a:spcBef>
                <a:spcPts val="0"/>
              </a:spcBef>
              <a:spcAft>
                <a:spcPts val="0"/>
              </a:spcAft>
              <a:buSzPts val="1800"/>
              <a:buChar char="○"/>
            </a:pPr>
            <a:r>
              <a:rPr lang="en-US"/>
              <a:t>To handle all opened windows by web driver, we can use "Driver.getWindowHandles()" and then we can switch window from one window to another in a web application. Its return type is Iterator&lt;String&gt;.</a:t>
            </a:r>
            <a:endParaRPr/>
          </a:p>
          <a:p>
            <a:pPr indent="-342900" lvl="0" marL="457200" rtl="0" algn="just">
              <a:spcBef>
                <a:spcPts val="0"/>
              </a:spcBef>
              <a:spcAft>
                <a:spcPts val="0"/>
              </a:spcAft>
              <a:buSzPts val="1800"/>
              <a:buChar char="●"/>
            </a:pPr>
            <a:r>
              <a:rPr b="1" lang="en-US"/>
              <a:t>Driver.getWindowHandle();</a:t>
            </a:r>
            <a:endParaRPr b="1"/>
          </a:p>
          <a:p>
            <a:pPr indent="-342900" lvl="1" marL="914400" rtl="0" algn="just">
              <a:spcBef>
                <a:spcPts val="0"/>
              </a:spcBef>
              <a:spcAft>
                <a:spcPts val="0"/>
              </a:spcAft>
              <a:buSzPts val="1800"/>
              <a:buChar char="○"/>
            </a:pPr>
            <a:r>
              <a:rPr lang="en-US"/>
              <a:t>When the site opens, we need to handle the main window by driver.getWindowHandle(). This will handle the current window that uniquely identifies it within this driver instance. Its return type is String.</a:t>
            </a:r>
            <a:endParaRPr/>
          </a:p>
        </p:txBody>
      </p:sp>
      <p:sp>
        <p:nvSpPr>
          <p:cNvPr id="2199" name="Google Shape;2199;g104cf6227c9_0_28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g104cf6227c9_0_29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Example</a:t>
            </a:r>
            <a:endParaRPr/>
          </a:p>
        </p:txBody>
      </p:sp>
      <p:pic>
        <p:nvPicPr>
          <p:cNvPr id="2206" name="Google Shape;2206;g104cf6227c9_0_295"/>
          <p:cNvPicPr preferRelativeResize="0"/>
          <p:nvPr/>
        </p:nvPicPr>
        <p:blipFill>
          <a:blip r:embed="rId3">
            <a:alphaModFix/>
          </a:blip>
          <a:stretch>
            <a:fillRect/>
          </a:stretch>
        </p:blipFill>
        <p:spPr>
          <a:xfrm>
            <a:off x="182887" y="1254450"/>
            <a:ext cx="11158426" cy="3724900"/>
          </a:xfrm>
          <a:prstGeom prst="rect">
            <a:avLst/>
          </a:prstGeom>
          <a:noFill/>
          <a:ln>
            <a:noFill/>
          </a:ln>
        </p:spPr>
      </p:pic>
      <p:sp>
        <p:nvSpPr>
          <p:cNvPr id="2207" name="Google Shape;2207;g104cf6227c9_0_29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g104cf6227c9_0_30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lang="en-US"/>
              <a:t>Headless Browser</a:t>
            </a:r>
            <a:endParaRPr/>
          </a:p>
        </p:txBody>
      </p:sp>
      <p:sp>
        <p:nvSpPr>
          <p:cNvPr id="2214" name="Google Shape;2214;g104cf6227c9_0_30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50000"/>
              </a:lnSpc>
              <a:spcBef>
                <a:spcPts val="0"/>
              </a:spcBef>
              <a:spcAft>
                <a:spcPts val="0"/>
              </a:spcAft>
              <a:buSzPts val="2600"/>
              <a:buFont typeface="Calibri"/>
              <a:buChar char="●"/>
            </a:pPr>
            <a:r>
              <a:rPr lang="en-US"/>
              <a:t>A headless browser is a browser which doesn’t have a GUI. </a:t>
            </a:r>
            <a:endParaRPr/>
          </a:p>
          <a:p>
            <a:pPr indent="-393700" lvl="0" marL="457200" rtl="0" algn="l">
              <a:lnSpc>
                <a:spcPct val="150000"/>
              </a:lnSpc>
              <a:spcBef>
                <a:spcPts val="0"/>
              </a:spcBef>
              <a:spcAft>
                <a:spcPts val="0"/>
              </a:spcAft>
              <a:buSzPts val="2600"/>
              <a:buFont typeface="Calibri"/>
              <a:buChar char="●"/>
            </a:pPr>
            <a:r>
              <a:rPr lang="en-US"/>
              <a:t>Headless browser is used to simulate programs even though there is no browser installed on your local system. </a:t>
            </a:r>
            <a:endParaRPr/>
          </a:p>
          <a:p>
            <a:pPr indent="-393700" lvl="0" marL="457200" rtl="0" algn="l">
              <a:lnSpc>
                <a:spcPct val="150000"/>
              </a:lnSpc>
              <a:spcBef>
                <a:spcPts val="0"/>
              </a:spcBef>
              <a:spcAft>
                <a:spcPts val="0"/>
              </a:spcAft>
              <a:buSzPts val="2600"/>
              <a:buFont typeface="Calibri"/>
              <a:buChar char="●"/>
            </a:pPr>
            <a:r>
              <a:rPr lang="en-US"/>
              <a:t>You couldn’t see any browser in your system but you will get the same result in your console.</a:t>
            </a:r>
            <a:endParaRPr/>
          </a:p>
          <a:p>
            <a:pPr indent="0" lvl="0" marL="457200" rtl="0" algn="l">
              <a:lnSpc>
                <a:spcPct val="150000"/>
              </a:lnSpc>
              <a:spcBef>
                <a:spcPts val="1600"/>
              </a:spcBef>
              <a:spcAft>
                <a:spcPts val="0"/>
              </a:spcAft>
              <a:buNone/>
            </a:pPr>
            <a:r>
              <a:rPr b="1" i="1" lang="en-US"/>
              <a:t>ChromeOptions options = new ChromeOptions();options. addArguments</a:t>
            </a:r>
            <a:r>
              <a:rPr b="1" i="1" lang="en-US"/>
              <a:t>("--headless");</a:t>
            </a:r>
            <a:endParaRPr b="1" i="1"/>
          </a:p>
          <a:p>
            <a:pPr indent="457200" lvl="0" marL="0" rtl="0" algn="l">
              <a:lnSpc>
                <a:spcPct val="150000"/>
              </a:lnSpc>
              <a:spcBef>
                <a:spcPts val="1600"/>
              </a:spcBef>
              <a:spcAft>
                <a:spcPts val="1600"/>
              </a:spcAft>
              <a:buNone/>
            </a:pPr>
            <a:r>
              <a:rPr b="1" i="1" lang="en-US"/>
              <a:t>WebDriver driver = new ChromeDriver(options)</a:t>
            </a:r>
            <a:endParaRPr/>
          </a:p>
        </p:txBody>
      </p:sp>
      <p:sp>
        <p:nvSpPr>
          <p:cNvPr id="2215" name="Google Shape;2215;g104cf6227c9_0_30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g104cf6227c9_0_31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lang="en-US"/>
              <a:t>Hands-on</a:t>
            </a:r>
            <a:endParaRPr/>
          </a:p>
        </p:txBody>
      </p:sp>
      <p:sp>
        <p:nvSpPr>
          <p:cNvPr id="2222" name="Google Shape;2222;g104cf6227c9_0_312"/>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lang="en-US"/>
              <a:t>Go to </a:t>
            </a:r>
            <a:r>
              <a:rPr lang="en-US">
                <a:solidFill>
                  <a:schemeClr val="accent3"/>
                </a:solidFill>
              </a:rPr>
              <a:t>flipkart.com</a:t>
            </a:r>
            <a:r>
              <a:rPr lang="en-US"/>
              <a:t> click on “Careers”. Search “Engineering” on next page</a:t>
            </a:r>
            <a:endParaRPr/>
          </a:p>
          <a:p>
            <a:pPr indent="-381000" lvl="0" marL="457200" rtl="0" algn="l">
              <a:lnSpc>
                <a:spcPct val="150000"/>
              </a:lnSpc>
              <a:spcBef>
                <a:spcPts val="0"/>
              </a:spcBef>
              <a:spcAft>
                <a:spcPts val="0"/>
              </a:spcAft>
              <a:buSzPts val="2400"/>
              <a:buChar char="●"/>
            </a:pPr>
            <a:r>
              <a:rPr lang="en-US"/>
              <a:t>Automate gmail composing a mail with a picture </a:t>
            </a:r>
            <a:r>
              <a:rPr lang="en-US"/>
              <a:t>attachment</a:t>
            </a:r>
            <a:endParaRPr/>
          </a:p>
          <a:p>
            <a:pPr indent="-381000" lvl="1" marL="914400" rtl="0" algn="l">
              <a:lnSpc>
                <a:spcPct val="150000"/>
              </a:lnSpc>
              <a:spcBef>
                <a:spcPts val="0"/>
              </a:spcBef>
              <a:spcAft>
                <a:spcPts val="0"/>
              </a:spcAft>
              <a:buSzPts val="2400"/>
              <a:buChar char="○"/>
            </a:pPr>
            <a:r>
              <a:rPr lang="en-US"/>
              <a:t>Practice drag and drop for all 3 tabs in </a:t>
            </a:r>
            <a:r>
              <a:rPr lang="en-US" u="sng">
                <a:solidFill>
                  <a:schemeClr val="hlink"/>
                </a:solidFill>
                <a:hlinkClick r:id="rId3"/>
              </a:rPr>
              <a:t>https://www.globalsqa.com/demo-site/draganddrop/</a:t>
            </a:r>
            <a:r>
              <a:rPr lang="en-US"/>
              <a:t>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g10974d41e10_1_156"/>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2229" name="Google Shape;2229;g10974d41e10_1_156"/>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t>https://www.selenium.dev/selenium/docs/api/java/index.html?org/openqa/selenium/support/ui/Select.html</a:t>
            </a:r>
            <a:endParaRPr sz="1600"/>
          </a:p>
          <a:p>
            <a:pPr indent="-330200" lvl="0" marL="457200" rtl="0" algn="l">
              <a:spcBef>
                <a:spcPts val="0"/>
              </a:spcBef>
              <a:spcAft>
                <a:spcPts val="0"/>
              </a:spcAft>
              <a:buSzPts val="1600"/>
              <a:buChar char="●"/>
            </a:pPr>
            <a:r>
              <a:rPr lang="en-US" sz="1600"/>
              <a:t>https://www.selenium.dev/selenium/docs/api/java/org/openqa/selenium/interactions/Actions.html</a:t>
            </a:r>
            <a:endParaRPr sz="1600"/>
          </a:p>
          <a:p>
            <a:pPr indent="-330200" lvl="0" marL="457200" rtl="0" algn="l">
              <a:spcBef>
                <a:spcPts val="0"/>
              </a:spcBef>
              <a:spcAft>
                <a:spcPts val="0"/>
              </a:spcAft>
              <a:buSzPts val="1600"/>
              <a:buChar char="●"/>
            </a:pPr>
            <a:r>
              <a:rPr lang="en-US" sz="1600"/>
              <a:t>https://www.browserstack.com/guide/action-class-in-selenium</a:t>
            </a:r>
            <a:endParaRPr sz="1600"/>
          </a:p>
          <a:p>
            <a:pPr indent="-330200" lvl="0" marL="457200" rtl="0" algn="l">
              <a:spcBef>
                <a:spcPts val="0"/>
              </a:spcBef>
              <a:spcAft>
                <a:spcPts val="0"/>
              </a:spcAft>
              <a:buSzPts val="1600"/>
              <a:buChar char="●"/>
            </a:pPr>
            <a:r>
              <a:rPr lang="en-US" sz="1600"/>
              <a:t>https://www.softwaretestingmaterial.com/javascriptexecutor-selenium-webdriver/</a:t>
            </a:r>
            <a:endParaRPr sz="1600"/>
          </a:p>
          <a:p>
            <a:pPr indent="-330200" lvl="0" marL="457200" rtl="0" algn="l">
              <a:spcBef>
                <a:spcPts val="0"/>
              </a:spcBef>
              <a:spcAft>
                <a:spcPts val="0"/>
              </a:spcAft>
              <a:buSzPts val="1600"/>
              <a:buChar char="●"/>
            </a:pPr>
            <a:r>
              <a:rPr lang="en-US" sz="1600"/>
              <a:t>https://www.softwaretestinghelp.com/handle-alerts-popups-selenium-webdriver-selenium-tutorial-16/</a:t>
            </a:r>
            <a:endParaRPr sz="1600"/>
          </a:p>
          <a:p>
            <a:pPr indent="-330200" lvl="0" marL="457200" rtl="0" algn="l">
              <a:spcBef>
                <a:spcPts val="0"/>
              </a:spcBef>
              <a:spcAft>
                <a:spcPts val="0"/>
              </a:spcAft>
              <a:buSzPts val="1600"/>
              <a:buChar char="●"/>
            </a:pPr>
            <a:r>
              <a:rPr lang="en-US" sz="1600"/>
              <a:t>https://www.softwaretestingmaterial.com/headless-browser-testing-using-selenium-webdriver/</a:t>
            </a:r>
            <a:endParaRPr sz="1600"/>
          </a:p>
          <a:p>
            <a:pPr indent="-330200" lvl="0" marL="457200" rtl="0" algn="l">
              <a:spcBef>
                <a:spcPts val="0"/>
              </a:spcBef>
              <a:spcAft>
                <a:spcPts val="0"/>
              </a:spcAft>
              <a:buSzPts val="1600"/>
              <a:buChar char="●"/>
            </a:pPr>
            <a:r>
              <a:rPr lang="en-US" sz="1600"/>
              <a:t>https://github.com/detro/ghostdriver</a:t>
            </a:r>
            <a:endParaRPr sz="1600"/>
          </a:p>
          <a:p>
            <a:pPr indent="-330200" lvl="0" marL="457200" rtl="0" algn="l">
              <a:spcBef>
                <a:spcPts val="0"/>
              </a:spcBef>
              <a:spcAft>
                <a:spcPts val="0"/>
              </a:spcAft>
              <a:buSzPts val="1600"/>
              <a:buChar char="●"/>
            </a:pPr>
            <a:r>
              <a:rPr lang="en-US" sz="1600"/>
              <a:t>https://www.softwaretestingmaterial.com/headless-browser-testing-using-phantomjsdriver/</a:t>
            </a:r>
            <a:endParaRPr sz="1600"/>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g104bc9032f8_0_132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- 21</a:t>
            </a:r>
            <a:endParaRPr/>
          </a:p>
        </p:txBody>
      </p:sp>
      <p:sp>
        <p:nvSpPr>
          <p:cNvPr id="2236" name="Google Shape;2236;g104bc9032f8_0_1322"/>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lt1"/>
              </a:buClr>
              <a:buSzPts val="3200"/>
              <a:buNone/>
            </a:pPr>
            <a:r>
              <a:rPr lang="en-US"/>
              <a:t>Automation Frameworks</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g104bc9032f8_0_132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Automation Frameworks</a:t>
            </a:r>
            <a:endParaRPr/>
          </a:p>
        </p:txBody>
      </p:sp>
      <p:sp>
        <p:nvSpPr>
          <p:cNvPr id="2243" name="Google Shape;2243;g104bc9032f8_0_132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800"/>
              </a:spcBef>
              <a:spcAft>
                <a:spcPts val="0"/>
              </a:spcAft>
              <a:buSzPts val="2400"/>
              <a:buFont typeface="Calibri"/>
              <a:buChar char="●"/>
            </a:pPr>
            <a:r>
              <a:rPr lang="en-US"/>
              <a:t>Data Driven Test Framework</a:t>
            </a:r>
            <a:endParaRPr/>
          </a:p>
          <a:p>
            <a:pPr indent="-381000" lvl="0" marL="457200" rtl="0" algn="l">
              <a:lnSpc>
                <a:spcPct val="100000"/>
              </a:lnSpc>
              <a:spcBef>
                <a:spcPts val="0"/>
              </a:spcBef>
              <a:spcAft>
                <a:spcPts val="0"/>
              </a:spcAft>
              <a:buSzPts val="2400"/>
              <a:buFont typeface="Calibri"/>
              <a:buChar char="●"/>
            </a:pPr>
            <a:r>
              <a:rPr lang="en-US"/>
              <a:t>Keyword Driven Test Framework</a:t>
            </a:r>
            <a:endParaRPr/>
          </a:p>
          <a:p>
            <a:pPr indent="-381000" lvl="0" marL="457200" rtl="0" algn="l">
              <a:lnSpc>
                <a:spcPct val="100000"/>
              </a:lnSpc>
              <a:spcBef>
                <a:spcPts val="0"/>
              </a:spcBef>
              <a:spcAft>
                <a:spcPts val="0"/>
              </a:spcAft>
              <a:buSzPts val="2400"/>
              <a:buFont typeface="Calibri"/>
              <a:buChar char="●"/>
            </a:pPr>
            <a:r>
              <a:rPr lang="en-US"/>
              <a:t>Hybrid Test Framework</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g104bc9032f8_10_2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A set of guidelines like coding standards , test-data handling , object repository treatment etc... which when followed during automation scripting produce beneficial outcomes like increased code re-usage , higher portability , reduced script maintenance cost etc.</a:t>
            </a:r>
            <a:endParaRPr/>
          </a:p>
          <a:p>
            <a:pPr indent="0" lvl="0" marL="0" rtl="0" algn="l">
              <a:lnSpc>
                <a:spcPct val="115000"/>
              </a:lnSpc>
              <a:spcBef>
                <a:spcPts val="1600"/>
              </a:spcBef>
              <a:spcAft>
                <a:spcPts val="0"/>
              </a:spcAft>
              <a:buNone/>
            </a:pPr>
            <a:r>
              <a:rPr lang="en-US"/>
              <a:t>There are mainly three type of frameworks created by Selenium WebDriver to automate manual test cases</a:t>
            </a:r>
            <a:endParaRPr/>
          </a:p>
          <a:p>
            <a:pPr indent="-393700" lvl="0" marL="457200" rtl="0" algn="l">
              <a:lnSpc>
                <a:spcPct val="115000"/>
              </a:lnSpc>
              <a:spcBef>
                <a:spcPts val="1800"/>
              </a:spcBef>
              <a:spcAft>
                <a:spcPts val="0"/>
              </a:spcAft>
              <a:buClr>
                <a:schemeClr val="lt1"/>
              </a:buClr>
              <a:buSzPts val="2600"/>
              <a:buFont typeface="Calibri"/>
              <a:buChar char="●"/>
            </a:pPr>
            <a:r>
              <a:rPr lang="en-US"/>
              <a:t>Data Driven Test Framework</a:t>
            </a:r>
            <a:endParaRPr/>
          </a:p>
          <a:p>
            <a:pPr indent="-393700" lvl="0" marL="457200" rtl="0" algn="l">
              <a:lnSpc>
                <a:spcPct val="115000"/>
              </a:lnSpc>
              <a:spcBef>
                <a:spcPts val="0"/>
              </a:spcBef>
              <a:spcAft>
                <a:spcPts val="0"/>
              </a:spcAft>
              <a:buClr>
                <a:schemeClr val="lt1"/>
              </a:buClr>
              <a:buSzPts val="2600"/>
              <a:buFont typeface="Calibri"/>
              <a:buChar char="●"/>
            </a:pPr>
            <a:r>
              <a:rPr lang="en-US"/>
              <a:t>Keyword Driven Test Framework</a:t>
            </a:r>
            <a:endParaRPr/>
          </a:p>
          <a:p>
            <a:pPr indent="-393700" lvl="0" marL="457200" rtl="0" algn="l">
              <a:lnSpc>
                <a:spcPct val="115000"/>
              </a:lnSpc>
              <a:spcBef>
                <a:spcPts val="0"/>
              </a:spcBef>
              <a:spcAft>
                <a:spcPts val="0"/>
              </a:spcAft>
              <a:buClr>
                <a:schemeClr val="lt1"/>
              </a:buClr>
              <a:buSzPts val="2600"/>
              <a:buFont typeface="Calibri"/>
              <a:buChar char="●"/>
            </a:pPr>
            <a:r>
              <a:rPr lang="en-US"/>
              <a:t>Hybrid Test Framework</a:t>
            </a:r>
            <a:endParaRPr/>
          </a:p>
          <a:p>
            <a:pPr indent="0" lvl="0" marL="457200" rtl="0" algn="l">
              <a:lnSpc>
                <a:spcPct val="115000"/>
              </a:lnSpc>
              <a:spcBef>
                <a:spcPts val="1800"/>
              </a:spcBef>
              <a:spcAft>
                <a:spcPts val="1600"/>
              </a:spcAft>
              <a:buNone/>
            </a:pPr>
            <a:r>
              <a:t/>
            </a:r>
            <a:endParaRPr/>
          </a:p>
        </p:txBody>
      </p:sp>
      <p:sp>
        <p:nvSpPr>
          <p:cNvPr id="2250" name="Google Shape;2250;g104bc9032f8_10_2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What is a TEST Automation Framework?</a:t>
            </a:r>
            <a:endParaRPr sz="4700">
              <a:solidFill>
                <a:srgbClr val="37C6F4"/>
              </a:solidFill>
            </a:endParaRPr>
          </a:p>
        </p:txBody>
      </p:sp>
      <p:pic>
        <p:nvPicPr>
          <p:cNvPr id="2251" name="Google Shape;2251;g104bc9032f8_10_24"/>
          <p:cNvPicPr preferRelativeResize="0"/>
          <p:nvPr/>
        </p:nvPicPr>
        <p:blipFill>
          <a:blip r:embed="rId3">
            <a:alphaModFix/>
          </a:blip>
          <a:stretch>
            <a:fillRect/>
          </a:stretch>
        </p:blipFill>
        <p:spPr>
          <a:xfrm>
            <a:off x="6804350" y="3597950"/>
            <a:ext cx="5265724" cy="2569325"/>
          </a:xfrm>
          <a:prstGeom prst="rect">
            <a:avLst/>
          </a:prstGeom>
          <a:noFill/>
          <a:ln>
            <a:noFill/>
          </a:ln>
        </p:spPr>
      </p:pic>
      <p:sp>
        <p:nvSpPr>
          <p:cNvPr id="2252" name="Google Shape;2252;g104bc9032f8_10_2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g104bc9032f8_10_31"/>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700"/>
              <a:t>Data Driven Framework in Selenium</a:t>
            </a:r>
            <a:r>
              <a:rPr lang="en-US" sz="1700"/>
              <a:t> is a method of separating data sets from the test case. Once the data sets are separated from the test case, it can be easily modified for a specific functionality without changing the code. It is used to fetch test cases and suites from external files like</a:t>
            </a:r>
            <a:r>
              <a:rPr lang="en-US" sz="1700">
                <a:uFill>
                  <a:noFill/>
                </a:uFill>
                <a:hlinkClick r:id="rId3"/>
              </a:rPr>
              <a:t> Excel</a:t>
            </a:r>
            <a:r>
              <a:rPr lang="en-US" sz="1700"/>
              <a:t>, .csv, .xml or some database tables.</a:t>
            </a:r>
            <a:endParaRPr sz="1350">
              <a:solidFill>
                <a:srgbClr val="222222"/>
              </a:solidFill>
            </a:endParaRPr>
          </a:p>
          <a:p>
            <a:pPr indent="0" lvl="0" marL="0" rtl="0" algn="l">
              <a:lnSpc>
                <a:spcPct val="115000"/>
              </a:lnSpc>
              <a:spcBef>
                <a:spcPts val="1600"/>
              </a:spcBef>
              <a:spcAft>
                <a:spcPts val="0"/>
              </a:spcAft>
              <a:buClr>
                <a:schemeClr val="dk1"/>
              </a:buClr>
              <a:buSzPts val="1100"/>
              <a:buFont typeface="Arial"/>
              <a:buNone/>
            </a:pPr>
            <a:r>
              <a:t/>
            </a:r>
            <a:endParaRPr sz="1350"/>
          </a:p>
          <a:p>
            <a:pPr indent="0" lvl="0" marL="457200" rtl="0" algn="l">
              <a:lnSpc>
                <a:spcPct val="115000"/>
              </a:lnSpc>
              <a:spcBef>
                <a:spcPts val="1600"/>
              </a:spcBef>
              <a:spcAft>
                <a:spcPts val="1600"/>
              </a:spcAft>
              <a:buNone/>
            </a:pPr>
            <a:r>
              <a:t/>
            </a:r>
            <a:endParaRPr sz="1700"/>
          </a:p>
        </p:txBody>
      </p:sp>
      <p:sp>
        <p:nvSpPr>
          <p:cNvPr id="2259" name="Google Shape;2259;g104bc9032f8_10_3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solidFill>
                  <a:srgbClr val="37C6F4"/>
                </a:solidFill>
              </a:rPr>
              <a:t>Data Driven Framework</a:t>
            </a:r>
            <a:endParaRPr>
              <a:solidFill>
                <a:srgbClr val="37C6F4"/>
              </a:solidFill>
            </a:endParaRPr>
          </a:p>
        </p:txBody>
      </p:sp>
      <p:pic>
        <p:nvPicPr>
          <p:cNvPr id="2260" name="Google Shape;2260;g104bc9032f8_10_31"/>
          <p:cNvPicPr preferRelativeResize="0"/>
          <p:nvPr/>
        </p:nvPicPr>
        <p:blipFill>
          <a:blip r:embed="rId4">
            <a:alphaModFix/>
          </a:blip>
          <a:stretch>
            <a:fillRect/>
          </a:stretch>
        </p:blipFill>
        <p:spPr>
          <a:xfrm>
            <a:off x="182875" y="2056100"/>
            <a:ext cx="6915926" cy="4111175"/>
          </a:xfrm>
          <a:prstGeom prst="rect">
            <a:avLst/>
          </a:prstGeom>
          <a:noFill/>
          <a:ln>
            <a:noFill/>
          </a:ln>
        </p:spPr>
      </p:pic>
      <p:sp>
        <p:nvSpPr>
          <p:cNvPr id="2261" name="Google Shape;2261;g104bc9032f8_10_3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04bc9032f8_1_41"/>
          <p:cNvSpPr txBox="1"/>
          <p:nvPr>
            <p:ph idx="4294967295"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sz="1700">
              <a:latin typeface="Verdana"/>
              <a:ea typeface="Verdana"/>
              <a:cs typeface="Verdana"/>
              <a:sym typeface="Verdana"/>
            </a:endParaRPr>
          </a:p>
          <a:p>
            <a:pPr indent="0" lvl="0" marL="457200" rtl="0" algn="l">
              <a:lnSpc>
                <a:spcPct val="100000"/>
              </a:lnSpc>
              <a:spcBef>
                <a:spcPts val="0"/>
              </a:spcBef>
              <a:spcAft>
                <a:spcPts val="0"/>
              </a:spcAft>
              <a:buNone/>
            </a:pPr>
            <a:r>
              <a:t/>
            </a:r>
            <a:endParaRPr sz="1100">
              <a:solidFill>
                <a:srgbClr val="273239"/>
              </a:solidFill>
              <a:highlight>
                <a:srgbClr val="FFFFFF"/>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700">
              <a:latin typeface="Verdana"/>
              <a:ea typeface="Verdana"/>
              <a:cs typeface="Verdana"/>
              <a:sym typeface="Verdana"/>
            </a:endParaRPr>
          </a:p>
        </p:txBody>
      </p:sp>
      <p:sp>
        <p:nvSpPr>
          <p:cNvPr id="304" name="Google Shape;304;g104bc9032f8_1_4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Extend vs Implement</a:t>
            </a:r>
            <a:endParaRPr/>
          </a:p>
        </p:txBody>
      </p:sp>
      <p:pic>
        <p:nvPicPr>
          <p:cNvPr id="305" name="Google Shape;305;g104bc9032f8_1_41"/>
          <p:cNvPicPr preferRelativeResize="0"/>
          <p:nvPr/>
        </p:nvPicPr>
        <p:blipFill>
          <a:blip r:embed="rId3">
            <a:alphaModFix/>
          </a:blip>
          <a:stretch>
            <a:fillRect/>
          </a:stretch>
        </p:blipFill>
        <p:spPr>
          <a:xfrm>
            <a:off x="182875" y="1097275"/>
            <a:ext cx="9612461" cy="3124050"/>
          </a:xfrm>
          <a:prstGeom prst="rect">
            <a:avLst/>
          </a:prstGeom>
          <a:noFill/>
          <a:ln>
            <a:noFill/>
          </a:ln>
        </p:spPr>
      </p:pic>
      <p:sp>
        <p:nvSpPr>
          <p:cNvPr id="306" name="Google Shape;306;g104bc9032f8_1_4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g104bc9032f8_10_4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Data Driven Framework</a:t>
            </a:r>
            <a:endParaRPr>
              <a:solidFill>
                <a:srgbClr val="222222"/>
              </a:solidFill>
            </a:endParaRPr>
          </a:p>
        </p:txBody>
      </p:sp>
      <p:sp>
        <p:nvSpPr>
          <p:cNvPr id="2268" name="Google Shape;2268;g104bc9032f8_10_46"/>
          <p:cNvSpPr txBox="1"/>
          <p:nvPr>
            <p:ph idx="1" type="body"/>
          </p:nvPr>
        </p:nvSpPr>
        <p:spPr>
          <a:xfrm>
            <a:off x="182875" y="1097275"/>
            <a:ext cx="11887200" cy="5070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700"/>
              <a:t>Ex:</a:t>
            </a:r>
            <a:r>
              <a:rPr lang="en-US" sz="1700"/>
              <a:t> Developing the Flight Reservation Login scr</a:t>
            </a:r>
            <a:r>
              <a:rPr lang="en-US" sz="1700"/>
              <a:t>ipt using this method will involve two steps.</a:t>
            </a:r>
            <a:endParaRPr sz="1700"/>
          </a:p>
          <a:p>
            <a:pPr indent="0" lvl="0" marL="0" rtl="0" algn="l">
              <a:spcBef>
                <a:spcPts val="1600"/>
              </a:spcBef>
              <a:spcAft>
                <a:spcPts val="0"/>
              </a:spcAft>
              <a:buNone/>
            </a:pPr>
            <a:r>
              <a:rPr b="1" lang="en-US" sz="1700"/>
              <a:t>Step 1)</a:t>
            </a:r>
            <a:r>
              <a:rPr lang="en-US" sz="1700"/>
              <a:t> Create a Test - Data file which could be Excel , CSV , or any other database source.</a:t>
            </a:r>
            <a:endParaRPr sz="1700"/>
          </a:p>
          <a:p>
            <a:pPr indent="0" lvl="0" marL="0" rtl="0" algn="l">
              <a:spcBef>
                <a:spcPts val="1600"/>
              </a:spcBef>
              <a:spcAft>
                <a:spcPts val="1600"/>
              </a:spcAft>
              <a:buNone/>
            </a:pPr>
            <a:r>
              <a:rPr b="1" lang="en-US" sz="1700"/>
              <a:t>Step 2) </a:t>
            </a:r>
            <a:r>
              <a:rPr lang="en-US" sz="1700"/>
              <a:t>Develop Test Script and make references to your Test- Data source.</a:t>
            </a:r>
            <a:endParaRPr sz="1700"/>
          </a:p>
        </p:txBody>
      </p:sp>
      <p:sp>
        <p:nvSpPr>
          <p:cNvPr id="2269" name="Google Shape;2269;g104bc9032f8_10_4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270" name="Google Shape;2270;g104bc9032f8_10_46"/>
          <p:cNvPicPr preferRelativeResize="0"/>
          <p:nvPr/>
        </p:nvPicPr>
        <p:blipFill>
          <a:blip r:embed="rId3">
            <a:alphaModFix/>
          </a:blip>
          <a:stretch>
            <a:fillRect/>
          </a:stretch>
        </p:blipFill>
        <p:spPr>
          <a:xfrm>
            <a:off x="182875" y="2539350"/>
            <a:ext cx="3286725" cy="3181150"/>
          </a:xfrm>
          <a:prstGeom prst="rect">
            <a:avLst/>
          </a:prstGeom>
          <a:noFill/>
          <a:ln>
            <a:noFill/>
          </a:ln>
        </p:spPr>
      </p:pic>
      <p:pic>
        <p:nvPicPr>
          <p:cNvPr id="2271" name="Google Shape;2271;g104bc9032f8_10_46"/>
          <p:cNvPicPr preferRelativeResize="0"/>
          <p:nvPr/>
        </p:nvPicPr>
        <p:blipFill>
          <a:blip r:embed="rId4">
            <a:alphaModFix/>
          </a:blip>
          <a:stretch>
            <a:fillRect/>
          </a:stretch>
        </p:blipFill>
        <p:spPr>
          <a:xfrm>
            <a:off x="3878000" y="2539338"/>
            <a:ext cx="3483524" cy="3181175"/>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g104bc9032f8_10_93"/>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SzPts val="1800"/>
              <a:buChar char="●"/>
            </a:pPr>
            <a:r>
              <a:rPr b="1" lang="en-US"/>
              <a:t>Advantages</a:t>
            </a:r>
            <a:endParaRPr b="1"/>
          </a:p>
          <a:p>
            <a:pPr indent="-342900" lvl="1" marL="914400" rtl="0" algn="l">
              <a:spcBef>
                <a:spcPts val="0"/>
              </a:spcBef>
              <a:spcAft>
                <a:spcPts val="0"/>
              </a:spcAft>
              <a:buSzPts val="1800"/>
              <a:buChar char="○"/>
            </a:pPr>
            <a:r>
              <a:rPr lang="en-US"/>
              <a:t>Changes to the Test Scripts do not affect the Test Data</a:t>
            </a:r>
            <a:endParaRPr/>
          </a:p>
          <a:p>
            <a:pPr indent="-342900" lvl="1" marL="914400" rtl="0" algn="l">
              <a:spcBef>
                <a:spcPts val="0"/>
              </a:spcBef>
              <a:spcAft>
                <a:spcPts val="0"/>
              </a:spcAft>
              <a:buSzPts val="1800"/>
              <a:buChar char="○"/>
            </a:pPr>
            <a:r>
              <a:rPr lang="en-US"/>
              <a:t>Test Cases can be executed with multiple Sets of Data</a:t>
            </a:r>
            <a:endParaRPr/>
          </a:p>
          <a:p>
            <a:pPr indent="-342900" lvl="1" marL="914400" rtl="0" algn="l">
              <a:spcBef>
                <a:spcPts val="0"/>
              </a:spcBef>
              <a:spcAft>
                <a:spcPts val="0"/>
              </a:spcAft>
              <a:buSzPts val="1800"/>
              <a:buChar char="○"/>
            </a:pPr>
            <a:r>
              <a:rPr lang="en-US"/>
              <a:t>A Variety of Test Scenarios can be executed by just varying the Test Data in the External Data File</a:t>
            </a:r>
            <a:endParaRPr/>
          </a:p>
          <a:p>
            <a:pPr indent="-342900" lvl="0" marL="457200" rtl="0" algn="l">
              <a:lnSpc>
                <a:spcPct val="115000"/>
              </a:lnSpc>
              <a:spcBef>
                <a:spcPts val="0"/>
              </a:spcBef>
              <a:spcAft>
                <a:spcPts val="0"/>
              </a:spcAft>
              <a:buSzPts val="1800"/>
              <a:buChar char="●"/>
            </a:pPr>
            <a:r>
              <a:rPr b="1" lang="en-US"/>
              <a:t>Disadvantages</a:t>
            </a:r>
            <a:endParaRPr b="1"/>
          </a:p>
          <a:p>
            <a:pPr indent="-342900" lvl="1" marL="914400" rtl="0" algn="l">
              <a:spcBef>
                <a:spcPts val="0"/>
              </a:spcBef>
              <a:spcAft>
                <a:spcPts val="0"/>
              </a:spcAft>
              <a:buSzPts val="1800"/>
              <a:buChar char="○"/>
            </a:pPr>
            <a:r>
              <a:rPr lang="en-US"/>
              <a:t>More time is needed to plan and prepare both Test Scripts and Test Data</a:t>
            </a:r>
            <a:endParaRPr/>
          </a:p>
        </p:txBody>
      </p:sp>
      <p:sp>
        <p:nvSpPr>
          <p:cNvPr id="2278" name="Google Shape;2278;g104bc9032f8_10_93"/>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79" name="Google Shape;2279;g104bc9032f8_10_93"/>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Data Driven Framework</a:t>
            </a:r>
            <a:endParaRPr>
              <a:solidFill>
                <a:srgbClr val="222222"/>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g104bc9032f8_10_100"/>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0"/>
              </a:spcBef>
              <a:spcAft>
                <a:spcPts val="1600"/>
              </a:spcAft>
              <a:buNone/>
            </a:pPr>
            <a:r>
              <a:rPr b="1" lang="en-US" sz="2400"/>
              <a:t>Keyword Driven Framework in Selenium</a:t>
            </a:r>
            <a:r>
              <a:rPr lang="en-US" sz="2400"/>
              <a:t> is a method used for speeding up automated testing by separating keywords for common set of functions and instructions. All the operations and instructions to be performed are written in some external file like an Excel sheet. Users can easily control and specify the functionalities they want to test.</a:t>
            </a:r>
            <a:endParaRPr b="1" sz="2400"/>
          </a:p>
        </p:txBody>
      </p:sp>
      <p:sp>
        <p:nvSpPr>
          <p:cNvPr id="2286" name="Google Shape;2286;g104bc9032f8_10_10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87" name="Google Shape;2287;g104bc9032f8_10_10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7C6F4"/>
                </a:solidFill>
              </a:rPr>
              <a:t>Keyword Driven Framework</a:t>
            </a:r>
            <a:endParaRPr>
              <a:solidFill>
                <a:srgbClr val="222222"/>
              </a:solidFill>
            </a:endParaRPr>
          </a:p>
        </p:txBody>
      </p:sp>
      <p:pic>
        <p:nvPicPr>
          <p:cNvPr id="2288" name="Google Shape;2288;g104bc9032f8_10_100"/>
          <p:cNvPicPr preferRelativeResize="0"/>
          <p:nvPr/>
        </p:nvPicPr>
        <p:blipFill>
          <a:blip r:embed="rId3">
            <a:alphaModFix/>
          </a:blip>
          <a:stretch>
            <a:fillRect/>
          </a:stretch>
        </p:blipFill>
        <p:spPr>
          <a:xfrm>
            <a:off x="182875" y="2784925"/>
            <a:ext cx="6554625" cy="338235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g104bc9032f8_10_10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95" name="Google Shape;2295;g104bc9032f8_10_10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Keyword Driven Framework</a:t>
            </a:r>
            <a:endParaRPr/>
          </a:p>
        </p:txBody>
      </p:sp>
      <p:pic>
        <p:nvPicPr>
          <p:cNvPr id="2296" name="Google Shape;2296;g104bc9032f8_10_108"/>
          <p:cNvPicPr preferRelativeResize="0"/>
          <p:nvPr/>
        </p:nvPicPr>
        <p:blipFill>
          <a:blip r:embed="rId3">
            <a:alphaModFix/>
          </a:blip>
          <a:stretch>
            <a:fillRect/>
          </a:stretch>
        </p:blipFill>
        <p:spPr>
          <a:xfrm>
            <a:off x="118575" y="1097275"/>
            <a:ext cx="11857800" cy="510167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g104bc9032f8_10_11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03" name="Google Shape;2303;g104bc9032f8_10_11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Keyword Driven Framework</a:t>
            </a:r>
            <a:endParaRPr/>
          </a:p>
        </p:txBody>
      </p:sp>
      <p:pic>
        <p:nvPicPr>
          <p:cNvPr id="2304" name="Google Shape;2304;g104bc9032f8_10_116"/>
          <p:cNvPicPr preferRelativeResize="0"/>
          <p:nvPr/>
        </p:nvPicPr>
        <p:blipFill>
          <a:blip r:embed="rId3">
            <a:alphaModFix/>
          </a:blip>
          <a:stretch>
            <a:fillRect/>
          </a:stretch>
        </p:blipFill>
        <p:spPr>
          <a:xfrm>
            <a:off x="182875" y="1097275"/>
            <a:ext cx="6307350" cy="3598425"/>
          </a:xfrm>
          <a:prstGeom prst="rect">
            <a:avLst/>
          </a:prstGeom>
          <a:noFill/>
          <a:ln>
            <a:noFill/>
          </a:ln>
        </p:spPr>
      </p:pic>
      <p:pic>
        <p:nvPicPr>
          <p:cNvPr id="2305" name="Google Shape;2305;g104bc9032f8_10_116"/>
          <p:cNvPicPr preferRelativeResize="0"/>
          <p:nvPr/>
        </p:nvPicPr>
        <p:blipFill>
          <a:blip r:embed="rId4">
            <a:alphaModFix/>
          </a:blip>
          <a:stretch>
            <a:fillRect/>
          </a:stretch>
        </p:blipFill>
        <p:spPr>
          <a:xfrm>
            <a:off x="6885000" y="1097275"/>
            <a:ext cx="5091375" cy="3598425"/>
          </a:xfrm>
          <a:prstGeom prst="rect">
            <a:avLst/>
          </a:prstGeom>
          <a:noFill/>
          <a:ln>
            <a:noFill/>
          </a:ln>
        </p:spPr>
      </p:pic>
      <p:sp>
        <p:nvSpPr>
          <p:cNvPr id="2306" name="Google Shape;2306;g104bc9032f8_10_116"/>
          <p:cNvSpPr txBox="1"/>
          <p:nvPr/>
        </p:nvSpPr>
        <p:spPr>
          <a:xfrm>
            <a:off x="182875" y="4762200"/>
            <a:ext cx="342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Calibri"/>
                <a:ea typeface="Calibri"/>
                <a:cs typeface="Calibri"/>
                <a:sym typeface="Calibri"/>
              </a:rPr>
              <a:t>Keyword class</a:t>
            </a:r>
            <a:endParaRPr sz="2600">
              <a:solidFill>
                <a:schemeClr val="lt1"/>
              </a:solidFill>
              <a:latin typeface="Calibri"/>
              <a:ea typeface="Calibri"/>
              <a:cs typeface="Calibri"/>
              <a:sym typeface="Calibri"/>
            </a:endParaRPr>
          </a:p>
        </p:txBody>
      </p:sp>
      <p:sp>
        <p:nvSpPr>
          <p:cNvPr id="2307" name="Google Shape;2307;g104bc9032f8_10_116"/>
          <p:cNvSpPr txBox="1"/>
          <p:nvPr/>
        </p:nvSpPr>
        <p:spPr>
          <a:xfrm>
            <a:off x="6885000" y="4762200"/>
            <a:ext cx="509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Calibri"/>
                <a:ea typeface="Calibri"/>
                <a:cs typeface="Calibri"/>
                <a:sym typeface="Calibri"/>
              </a:rPr>
              <a:t>Object repository</a:t>
            </a:r>
            <a:endParaRPr sz="2600">
              <a:solidFill>
                <a:schemeClr val="lt1"/>
              </a:solidFill>
              <a:latin typeface="Calibri"/>
              <a:ea typeface="Calibri"/>
              <a:cs typeface="Calibri"/>
              <a:sym typeface="Calibri"/>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g104bc9032f8_10_127"/>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400"/>
              </a:spcBef>
              <a:spcAft>
                <a:spcPts val="0"/>
              </a:spcAft>
              <a:buSzPts val="2600"/>
              <a:buChar char="●"/>
            </a:pPr>
            <a:r>
              <a:rPr b="1" lang="en-US"/>
              <a:t>Advantages</a:t>
            </a:r>
            <a:endParaRPr b="1"/>
          </a:p>
          <a:p>
            <a:pPr indent="-381000" lvl="1" marL="914400" rtl="0" algn="l">
              <a:lnSpc>
                <a:spcPct val="115000"/>
              </a:lnSpc>
              <a:spcBef>
                <a:spcPts val="0"/>
              </a:spcBef>
              <a:spcAft>
                <a:spcPts val="0"/>
              </a:spcAft>
              <a:buSzPts val="2400"/>
              <a:buChar char="○"/>
            </a:pPr>
            <a:r>
              <a:rPr lang="en-US"/>
              <a:t>Provides high code reusability</a:t>
            </a:r>
            <a:endParaRPr/>
          </a:p>
          <a:p>
            <a:pPr indent="-381000" lvl="1" marL="914400" rtl="0" algn="l">
              <a:lnSpc>
                <a:spcPct val="115000"/>
              </a:lnSpc>
              <a:spcBef>
                <a:spcPts val="0"/>
              </a:spcBef>
              <a:spcAft>
                <a:spcPts val="0"/>
              </a:spcAft>
              <a:buSzPts val="2400"/>
              <a:buChar char="○"/>
            </a:pPr>
            <a:r>
              <a:rPr lang="en-US"/>
              <a:t>Test Tool Independent</a:t>
            </a:r>
            <a:endParaRPr/>
          </a:p>
          <a:p>
            <a:pPr indent="-381000" lvl="1" marL="914400" rtl="0" algn="l">
              <a:lnSpc>
                <a:spcPct val="115000"/>
              </a:lnSpc>
              <a:spcBef>
                <a:spcPts val="0"/>
              </a:spcBef>
              <a:spcAft>
                <a:spcPts val="0"/>
              </a:spcAft>
              <a:buSzPts val="2400"/>
              <a:buChar char="○"/>
            </a:pPr>
            <a:r>
              <a:rPr lang="en-US"/>
              <a:t>Independent of Application Under Test, the same script works for AUT (with some limitations)</a:t>
            </a:r>
            <a:endParaRPr/>
          </a:p>
          <a:p>
            <a:pPr indent="-393700" lvl="0" marL="457200" rtl="0" algn="l">
              <a:lnSpc>
                <a:spcPct val="115000"/>
              </a:lnSpc>
              <a:spcBef>
                <a:spcPts val="0"/>
              </a:spcBef>
              <a:spcAft>
                <a:spcPts val="0"/>
              </a:spcAft>
              <a:buSzPts val="2600"/>
              <a:buChar char="●"/>
            </a:pPr>
            <a:r>
              <a:rPr b="1" lang="en-US"/>
              <a:t>Disadvantages</a:t>
            </a:r>
            <a:endParaRPr b="1"/>
          </a:p>
          <a:p>
            <a:pPr indent="-381000" lvl="1" marL="914400" rtl="0" algn="l">
              <a:lnSpc>
                <a:spcPct val="115000"/>
              </a:lnSpc>
              <a:spcBef>
                <a:spcPts val="0"/>
              </a:spcBef>
              <a:spcAft>
                <a:spcPts val="0"/>
              </a:spcAft>
              <a:buSzPts val="2400"/>
              <a:buChar char="○"/>
            </a:pPr>
            <a:r>
              <a:rPr lang="en-US"/>
              <a:t>Initial investment being pretty high, the benefits of this can only be realized if the application is considerably big and the test scripts are to be maintained for quite a few years.</a:t>
            </a:r>
            <a:endParaRPr/>
          </a:p>
          <a:p>
            <a:pPr indent="-381000" lvl="1" marL="914400" rtl="0" algn="l">
              <a:lnSpc>
                <a:spcPct val="115000"/>
              </a:lnSpc>
              <a:spcBef>
                <a:spcPts val="0"/>
              </a:spcBef>
              <a:spcAft>
                <a:spcPts val="0"/>
              </a:spcAft>
              <a:buSzPts val="2400"/>
              <a:buChar char="○"/>
            </a:pPr>
            <a:r>
              <a:rPr lang="en-US"/>
              <a:t>High Automation expertise is required to create the Keyword Driven Framework.</a:t>
            </a:r>
            <a:endParaRPr b="1"/>
          </a:p>
        </p:txBody>
      </p:sp>
      <p:sp>
        <p:nvSpPr>
          <p:cNvPr id="2314" name="Google Shape;2314;g104bc9032f8_10_12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15" name="Google Shape;2315;g104bc9032f8_10_127"/>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Keyword Driven Framework</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g104bc9032f8_10_13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1600"/>
              </a:spcAft>
              <a:buNone/>
            </a:pPr>
            <a:r>
              <a:rPr b="1" lang="en-US" sz="2200"/>
              <a:t>Hybrid Framework</a:t>
            </a:r>
            <a:r>
              <a:rPr lang="en-US" sz="2200"/>
              <a:t> in Selenium is a concept where we are using the advantage of both Keyword driven framework as well as Data driven framework. It is an easy to use framework which allows manual testers to create test cases by just looking at the keywords, test data and object repository without coding in the framework.</a:t>
            </a:r>
            <a:endParaRPr b="1" sz="2200"/>
          </a:p>
        </p:txBody>
      </p:sp>
      <p:sp>
        <p:nvSpPr>
          <p:cNvPr id="2322" name="Google Shape;2322;g104bc9032f8_10_13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23" name="Google Shape;2323;g104bc9032f8_10_13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7C6F4"/>
                </a:solidFill>
              </a:rPr>
              <a:t>Hybrid</a:t>
            </a:r>
            <a:r>
              <a:rPr lang="en-US">
                <a:solidFill>
                  <a:srgbClr val="37C6F4"/>
                </a:solidFill>
              </a:rPr>
              <a:t> Framework</a:t>
            </a:r>
            <a:endParaRPr/>
          </a:p>
        </p:txBody>
      </p:sp>
      <p:pic>
        <p:nvPicPr>
          <p:cNvPr id="2324" name="Google Shape;2324;g104bc9032f8_10_134"/>
          <p:cNvPicPr preferRelativeResize="0"/>
          <p:nvPr/>
        </p:nvPicPr>
        <p:blipFill>
          <a:blip r:embed="rId3">
            <a:alphaModFix/>
          </a:blip>
          <a:stretch>
            <a:fillRect/>
          </a:stretch>
        </p:blipFill>
        <p:spPr>
          <a:xfrm>
            <a:off x="182863" y="2862088"/>
            <a:ext cx="6124575" cy="3305175"/>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g104bc9032f8_10_14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31" name="Google Shape;2331;g104bc9032f8_10_14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7C6F4"/>
                </a:solidFill>
              </a:rPr>
              <a:t>Hybrid Framewor</a:t>
            </a:r>
            <a:r>
              <a:rPr lang="en-US"/>
              <a:t>k</a:t>
            </a:r>
            <a:endParaRPr>
              <a:solidFill>
                <a:srgbClr val="222222"/>
              </a:solidFill>
            </a:endParaRPr>
          </a:p>
        </p:txBody>
      </p:sp>
      <p:pic>
        <p:nvPicPr>
          <p:cNvPr id="2332" name="Google Shape;2332;g104bc9032f8_10_142"/>
          <p:cNvPicPr preferRelativeResize="0"/>
          <p:nvPr/>
        </p:nvPicPr>
        <p:blipFill>
          <a:blip r:embed="rId3">
            <a:alphaModFix/>
          </a:blip>
          <a:stretch>
            <a:fillRect/>
          </a:stretch>
        </p:blipFill>
        <p:spPr>
          <a:xfrm>
            <a:off x="182875" y="1630675"/>
            <a:ext cx="9182395" cy="4253825"/>
          </a:xfrm>
          <a:prstGeom prst="rect">
            <a:avLst/>
          </a:prstGeom>
          <a:noFill/>
          <a:ln>
            <a:noFill/>
          </a:ln>
        </p:spPr>
      </p:pic>
      <p:sp>
        <p:nvSpPr>
          <p:cNvPr id="2333" name="Google Shape;2333;g104bc9032f8_10_142"/>
          <p:cNvSpPr txBox="1"/>
          <p:nvPr>
            <p:ph idx="1" type="body"/>
          </p:nvPr>
        </p:nvSpPr>
        <p:spPr>
          <a:xfrm>
            <a:off x="182875" y="1097275"/>
            <a:ext cx="11887200" cy="4572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1600"/>
              </a:spcAft>
              <a:buNone/>
            </a:pPr>
            <a:r>
              <a:rPr lang="en-US"/>
              <a:t>Externalizing Test Data from Test case Template</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g10974d41e10_1_163"/>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2340" name="Google Shape;2340;g10974d41e10_1_163"/>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a:t>To Learn about the various types of framework and to present an idea to the tutor that when to use which type of framework with any software example</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g10336a77381_0_360"/>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Reference Links</a:t>
            </a:r>
            <a:endParaRPr/>
          </a:p>
        </p:txBody>
      </p:sp>
      <p:sp>
        <p:nvSpPr>
          <p:cNvPr id="2347" name="Google Shape;2347;g10336a77381_0_360"/>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u="sng">
                <a:solidFill>
                  <a:schemeClr val="hlink"/>
                </a:solidFill>
                <a:hlinkClick r:id="rId3"/>
              </a:rPr>
              <a:t>https://www.browserstack.com/guide/hybrid-framework-in-selenium</a:t>
            </a:r>
            <a:endParaRPr/>
          </a:p>
          <a:p>
            <a:pPr indent="-381000" lvl="0" marL="457200" rtl="0" algn="l">
              <a:spcBef>
                <a:spcPts val="0"/>
              </a:spcBef>
              <a:spcAft>
                <a:spcPts val="0"/>
              </a:spcAft>
              <a:buSzPts val="2400"/>
              <a:buFont typeface="Calibri"/>
              <a:buChar char="●"/>
            </a:pPr>
            <a:r>
              <a:rPr lang="en-US" u="sng">
                <a:solidFill>
                  <a:schemeClr val="hlink"/>
                </a:solidFill>
                <a:hlinkClick r:id="rId4"/>
              </a:rPr>
              <a:t>https://www.browserstack.com/guide/keyword-driven-framework-in-selenium</a:t>
            </a:r>
            <a:endParaRPr/>
          </a:p>
          <a:p>
            <a:pPr indent="-381000" lvl="0" marL="457200" rtl="0" algn="l">
              <a:spcBef>
                <a:spcPts val="0"/>
              </a:spcBef>
              <a:spcAft>
                <a:spcPts val="0"/>
              </a:spcAft>
              <a:buSzPts val="2400"/>
              <a:buFont typeface="Calibri"/>
              <a:buChar char="●"/>
            </a:pPr>
            <a:r>
              <a:rPr lang="en-US" u="sng">
                <a:solidFill>
                  <a:schemeClr val="hlink"/>
                </a:solidFill>
                <a:hlinkClick r:id="rId5"/>
              </a:rPr>
              <a:t>https://www.browserstack.com/guide/data-driven-framework-in-selenium</a:t>
            </a:r>
            <a:endParaRPr/>
          </a:p>
          <a:p>
            <a:pPr indent="-381000" lvl="0" marL="457200" rtl="0" algn="l">
              <a:spcBef>
                <a:spcPts val="0"/>
              </a:spcBef>
              <a:spcAft>
                <a:spcPts val="0"/>
              </a:spcAft>
              <a:buSzPts val="2400"/>
              <a:buFont typeface="Calibri"/>
              <a:buChar char="●"/>
            </a:pPr>
            <a:r>
              <a:rPr lang="en-US" u="sng">
                <a:solidFill>
                  <a:schemeClr val="hlink"/>
                </a:solidFill>
                <a:hlinkClick r:id="rId6"/>
              </a:rPr>
              <a:t>https://www.guru99.com/creating-keyword-hybrid-frameworks-with-selenium.htm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04bc9032f8_1_32"/>
          <p:cNvSpPr txBox="1"/>
          <p:nvPr>
            <p:ph idx="1" type="body"/>
          </p:nvPr>
        </p:nvSpPr>
        <p:spPr>
          <a:xfrm>
            <a:off x="182875" y="944875"/>
            <a:ext cx="11887200" cy="50700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Font typeface="Calibri"/>
              <a:buChar char="●"/>
            </a:pPr>
            <a:r>
              <a:rPr lang="en-US"/>
              <a:t>Since Java 8, we can have default and static methods in an interface.</a:t>
            </a:r>
            <a:endParaRPr/>
          </a:p>
          <a:p>
            <a:pPr indent="-393700" lvl="0" marL="457200" marR="0" rtl="0" algn="l">
              <a:lnSpc>
                <a:spcPct val="100000"/>
              </a:lnSpc>
              <a:spcBef>
                <a:spcPts val="0"/>
              </a:spcBef>
              <a:spcAft>
                <a:spcPts val="0"/>
              </a:spcAft>
              <a:buSzPts val="2600"/>
              <a:buFont typeface="Calibri"/>
              <a:buChar char="●"/>
            </a:pPr>
            <a:r>
              <a:rPr lang="en-US"/>
              <a:t>Since Java 9, we can have private methods in an interface</a:t>
            </a:r>
            <a:endParaRPr/>
          </a:p>
        </p:txBody>
      </p:sp>
      <p:sp>
        <p:nvSpPr>
          <p:cNvPr id="313" name="Google Shape;313;g104bc9032f8_1_3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New features introduced in </a:t>
            </a:r>
            <a:r>
              <a:rPr lang="en-US"/>
              <a:t>Interface</a:t>
            </a:r>
            <a:endParaRPr/>
          </a:p>
        </p:txBody>
      </p:sp>
      <p:sp>
        <p:nvSpPr>
          <p:cNvPr id="314" name="Google Shape;314;g104bc9032f8_1_3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gcfd970bf0d_0_756"/>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Day - 22</a:t>
            </a:r>
            <a:endParaRPr/>
          </a:p>
        </p:txBody>
      </p:sp>
      <p:sp>
        <p:nvSpPr>
          <p:cNvPr id="2354" name="Google Shape;2354;gcfd970bf0d_0_756"/>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0" lvl="0" marL="0" rtl="0" algn="ctr">
              <a:spcBef>
                <a:spcPts val="640"/>
              </a:spcBef>
              <a:spcAft>
                <a:spcPts val="1600"/>
              </a:spcAft>
              <a:buNone/>
            </a:pPr>
            <a:r>
              <a:rPr lang="en-US"/>
              <a:t>Cucumber Testing Tool</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gcfd970bf0d_0_762"/>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Cucumber Testing Tool</a:t>
            </a:r>
            <a:endParaRPr/>
          </a:p>
        </p:txBody>
      </p:sp>
      <p:sp>
        <p:nvSpPr>
          <p:cNvPr id="2361" name="Google Shape;2361;gcfd970bf0d_0_762"/>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t>Introduction</a:t>
            </a:r>
            <a:endParaRPr sz="1600"/>
          </a:p>
          <a:p>
            <a:pPr indent="-330200" lvl="0" marL="457200" rtl="0" algn="l">
              <a:spcBef>
                <a:spcPts val="0"/>
              </a:spcBef>
              <a:spcAft>
                <a:spcPts val="0"/>
              </a:spcAft>
              <a:buSzPts val="1600"/>
              <a:buChar char="●"/>
            </a:pPr>
            <a:r>
              <a:rPr lang="en-US" sz="1600"/>
              <a:t>BDD in Cucumber</a:t>
            </a:r>
            <a:endParaRPr sz="1600"/>
          </a:p>
          <a:p>
            <a:pPr indent="-330200" lvl="0" marL="457200" rtl="0" algn="l">
              <a:spcBef>
                <a:spcPts val="0"/>
              </a:spcBef>
              <a:spcAft>
                <a:spcPts val="0"/>
              </a:spcAft>
              <a:buSzPts val="1600"/>
              <a:buChar char="●"/>
            </a:pPr>
            <a:r>
              <a:rPr lang="en-US" sz="1600"/>
              <a:t>Advantages</a:t>
            </a:r>
            <a:endParaRPr sz="1600"/>
          </a:p>
          <a:p>
            <a:pPr indent="-330200" lvl="0" marL="457200" rtl="0" algn="l">
              <a:spcBef>
                <a:spcPts val="0"/>
              </a:spcBef>
              <a:spcAft>
                <a:spcPts val="0"/>
              </a:spcAft>
              <a:buSzPts val="1600"/>
              <a:buChar char="●"/>
            </a:pPr>
            <a:r>
              <a:rPr lang="en-US" sz="1600"/>
              <a:t>Gherkin Language</a:t>
            </a:r>
            <a:endParaRPr sz="1600"/>
          </a:p>
          <a:p>
            <a:pPr indent="-317500" lvl="1" marL="914400" rtl="0" algn="l">
              <a:spcBef>
                <a:spcPts val="0"/>
              </a:spcBef>
              <a:spcAft>
                <a:spcPts val="0"/>
              </a:spcAft>
              <a:buSzPts val="1400"/>
              <a:buChar char="○"/>
            </a:pPr>
            <a:r>
              <a:rPr lang="en-US" sz="1400"/>
              <a:t>Why Gherkin?</a:t>
            </a:r>
            <a:endParaRPr sz="1400"/>
          </a:p>
          <a:p>
            <a:pPr indent="-317500" lvl="1" marL="914400" rtl="0" algn="l">
              <a:spcBef>
                <a:spcPts val="0"/>
              </a:spcBef>
              <a:spcAft>
                <a:spcPts val="0"/>
              </a:spcAft>
              <a:buSzPts val="1400"/>
              <a:buChar char="○"/>
            </a:pPr>
            <a:r>
              <a:rPr lang="en-US" sz="1400"/>
              <a:t>Gherkin Syntax</a:t>
            </a:r>
            <a:endParaRPr sz="1400"/>
          </a:p>
          <a:p>
            <a:pPr indent="-317500" lvl="1" marL="914400" rtl="0" algn="l">
              <a:spcBef>
                <a:spcPts val="0"/>
              </a:spcBef>
              <a:spcAft>
                <a:spcPts val="0"/>
              </a:spcAft>
              <a:buSzPts val="1400"/>
              <a:buChar char="○"/>
            </a:pPr>
            <a:r>
              <a:rPr lang="en-US" sz="1400"/>
              <a:t>Important Terms</a:t>
            </a:r>
            <a:endParaRPr sz="1400"/>
          </a:p>
          <a:p>
            <a:pPr indent="-317500" lvl="1" marL="914400" rtl="0" algn="l">
              <a:spcBef>
                <a:spcPts val="0"/>
              </a:spcBef>
              <a:spcAft>
                <a:spcPts val="0"/>
              </a:spcAft>
              <a:buSzPts val="1400"/>
              <a:buChar char="○"/>
            </a:pPr>
            <a:r>
              <a:rPr lang="en-US" sz="1400"/>
              <a:t>Examples</a:t>
            </a:r>
            <a:endParaRPr sz="1400"/>
          </a:p>
          <a:p>
            <a:pPr indent="-317500" lvl="1" marL="914400" rtl="0" algn="l">
              <a:spcBef>
                <a:spcPts val="0"/>
              </a:spcBef>
              <a:spcAft>
                <a:spcPts val="0"/>
              </a:spcAft>
              <a:buSzPts val="1400"/>
              <a:buChar char="○"/>
            </a:pPr>
            <a:r>
              <a:rPr lang="en-US" sz="1400"/>
              <a:t>Best practices</a:t>
            </a:r>
            <a:endParaRPr sz="1400"/>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gcfd970bf0d_0_76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2368" name="Google Shape;2368;gcfd970bf0d_0_76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What is Cucumber?</a:t>
            </a:r>
            <a:endParaRPr/>
          </a:p>
          <a:p>
            <a:pPr indent="-342900" lvl="1" marL="914400" rtl="0" algn="l">
              <a:spcBef>
                <a:spcPts val="0"/>
              </a:spcBef>
              <a:spcAft>
                <a:spcPts val="0"/>
              </a:spcAft>
              <a:buSzPts val="1800"/>
              <a:buChar char="○"/>
            </a:pPr>
            <a:r>
              <a:rPr lang="en-US"/>
              <a:t>Cucumber is a testing tool that supports Behavior Driven Development (BDD). It offers a way to write tests that anybody can understand, regardless of their technical knowledge. In BDD, users (business analysts, product owners) first write scenarios or acceptance tests that describe the behavior of the system from the customer’s perspective, for review and sign-off by the product owners before developers write their codes. Cucumber framework uses Ruby programming language.</a:t>
            </a:r>
            <a:endParaRPr/>
          </a:p>
        </p:txBody>
      </p:sp>
      <p:sp>
        <p:nvSpPr>
          <p:cNvPr id="2369" name="Google Shape;2369;gcfd970bf0d_0_76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gcfd970bf0d_0_77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BDD in Cucumber</a:t>
            </a:r>
            <a:endParaRPr/>
          </a:p>
        </p:txBody>
      </p:sp>
      <p:sp>
        <p:nvSpPr>
          <p:cNvPr id="2376" name="Google Shape;2376;gcfd970bf0d_0_77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lnSpcReduction="20000"/>
          </a:bodyPr>
          <a:lstStyle/>
          <a:p>
            <a:pPr indent="-342900" lvl="0" marL="457200" rtl="0" algn="l">
              <a:spcBef>
                <a:spcPts val="360"/>
              </a:spcBef>
              <a:spcAft>
                <a:spcPts val="0"/>
              </a:spcAft>
              <a:buSzPts val="1800"/>
              <a:buChar char="●"/>
            </a:pPr>
            <a:r>
              <a:rPr lang="en-US"/>
              <a:t>How BDD works in Cucumber Automation?</a:t>
            </a:r>
            <a:endParaRPr/>
          </a:p>
          <a:p>
            <a:pPr indent="-342900" lvl="1" marL="914400" rtl="0" algn="l">
              <a:spcBef>
                <a:spcPts val="0"/>
              </a:spcBef>
              <a:spcAft>
                <a:spcPts val="0"/>
              </a:spcAft>
              <a:buSzPts val="1800"/>
              <a:buChar char="○"/>
            </a:pPr>
            <a:r>
              <a:rPr lang="en-US"/>
              <a:t>Consider you are assigned to create Funds Transfer module in a Net Banking application.</a:t>
            </a:r>
            <a:endParaRPr/>
          </a:p>
          <a:p>
            <a:pPr indent="-342900" lvl="1" marL="914400" rtl="0" algn="l">
              <a:spcBef>
                <a:spcPts val="0"/>
              </a:spcBef>
              <a:spcAft>
                <a:spcPts val="0"/>
              </a:spcAft>
              <a:buSzPts val="1800"/>
              <a:buChar char="○"/>
            </a:pPr>
            <a:r>
              <a:rPr lang="en-US"/>
              <a:t>There are multiple ways to test it in Cucumber Testing framework</a:t>
            </a:r>
            <a:endParaRPr/>
          </a:p>
          <a:p>
            <a:pPr indent="-342900" lvl="2" marL="1371600" rtl="0" algn="l">
              <a:spcBef>
                <a:spcPts val="0"/>
              </a:spcBef>
              <a:spcAft>
                <a:spcPts val="0"/>
              </a:spcAft>
              <a:buSzPts val="1800"/>
              <a:buChar char="■"/>
            </a:pPr>
            <a:r>
              <a:rPr lang="en-US"/>
              <a:t>Fund Transfer should take place if there is enough balance in source account</a:t>
            </a:r>
            <a:endParaRPr/>
          </a:p>
          <a:p>
            <a:pPr indent="-342900" lvl="2" marL="1371600" rtl="0" algn="l">
              <a:spcBef>
                <a:spcPts val="0"/>
              </a:spcBef>
              <a:spcAft>
                <a:spcPts val="0"/>
              </a:spcAft>
              <a:buSzPts val="1800"/>
              <a:buChar char="■"/>
            </a:pPr>
            <a:r>
              <a:rPr lang="en-US"/>
              <a:t>Fund Transfer should take place if the destination a/c details are correct</a:t>
            </a:r>
            <a:endParaRPr/>
          </a:p>
          <a:p>
            <a:pPr indent="-342900" lvl="2" marL="1371600" rtl="0" algn="l">
              <a:spcBef>
                <a:spcPts val="0"/>
              </a:spcBef>
              <a:spcAft>
                <a:spcPts val="0"/>
              </a:spcAft>
              <a:buSzPts val="1800"/>
              <a:buChar char="■"/>
            </a:pPr>
            <a:r>
              <a:rPr lang="en-US"/>
              <a:t>Fund Transfer should take place if transaction password / rsa code / security authentication for the transaction entered by user is correct</a:t>
            </a:r>
            <a:endParaRPr/>
          </a:p>
          <a:p>
            <a:pPr indent="-342900" lvl="2" marL="1371600" rtl="0" algn="l">
              <a:spcBef>
                <a:spcPts val="0"/>
              </a:spcBef>
              <a:spcAft>
                <a:spcPts val="0"/>
              </a:spcAft>
              <a:buSzPts val="1800"/>
              <a:buChar char="■"/>
            </a:pPr>
            <a:r>
              <a:rPr lang="en-US"/>
              <a:t>Fund Transfer should take place even if it's a Bank Holiday</a:t>
            </a:r>
            <a:endParaRPr/>
          </a:p>
          <a:p>
            <a:pPr indent="-342900" lvl="2" marL="1371600" rtl="0" algn="l">
              <a:spcBef>
                <a:spcPts val="0"/>
              </a:spcBef>
              <a:spcAft>
                <a:spcPts val="0"/>
              </a:spcAft>
              <a:buSzPts val="1800"/>
              <a:buChar char="■"/>
            </a:pPr>
            <a:r>
              <a:rPr lang="en-US"/>
              <a:t>Fund Transfer should take place on a future date as set by the account holder</a:t>
            </a:r>
            <a:endParaRPr/>
          </a:p>
          <a:p>
            <a:pPr indent="-342900" lvl="1" marL="914400" rtl="0" algn="l">
              <a:spcBef>
                <a:spcPts val="0"/>
              </a:spcBef>
              <a:spcAft>
                <a:spcPts val="0"/>
              </a:spcAft>
              <a:buSzPts val="1800"/>
              <a:buChar char="○"/>
            </a:pPr>
            <a:r>
              <a:rPr lang="en-US"/>
              <a:t>The Test Scenario become more elaborate and complex as we consider additional features like transfer amount X for an interval Y days/months , stop schedule transfer when the total amount reaches Z , and so on</a:t>
            </a:r>
            <a:endParaRPr/>
          </a:p>
          <a:p>
            <a:pPr indent="-342900" lvl="1" marL="914400" rtl="0" algn="l">
              <a:spcBef>
                <a:spcPts val="0"/>
              </a:spcBef>
              <a:spcAft>
                <a:spcPts val="0"/>
              </a:spcAft>
              <a:buSzPts val="1800"/>
              <a:buChar char="○"/>
            </a:pPr>
            <a:r>
              <a:rPr lang="en-US"/>
              <a:t>The general tendency of developers is to develop features and write test code later. As, evident in above case, Test Case development for this case is complex and developer will put off Testing till release , at which point he will do quick but ineffective testing.</a:t>
            </a:r>
            <a:endParaRPr/>
          </a:p>
          <a:p>
            <a:pPr indent="-342900" lvl="1" marL="914400" rtl="0" algn="l">
              <a:spcBef>
                <a:spcPts val="0"/>
              </a:spcBef>
              <a:spcAft>
                <a:spcPts val="0"/>
              </a:spcAft>
              <a:buSzPts val="1800"/>
              <a:buChar char="○"/>
            </a:pPr>
            <a:r>
              <a:rPr lang="en-US"/>
              <a:t>To overcome this issue, Cucumber BDD (Behavior Driven Development), was conceived. It makes the entire testing process easy for a developer</a:t>
            </a:r>
            <a:endParaRPr/>
          </a:p>
        </p:txBody>
      </p:sp>
      <p:sp>
        <p:nvSpPr>
          <p:cNvPr id="2377" name="Google Shape;2377;gcfd970bf0d_0_77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gcfd970bf0d_0_78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BDD in Cucumber</a:t>
            </a:r>
            <a:endParaRPr/>
          </a:p>
        </p:txBody>
      </p:sp>
      <p:sp>
        <p:nvSpPr>
          <p:cNvPr id="2384" name="Google Shape;2384;gcfd970bf0d_0_78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lnSpc>
                <a:spcPct val="80000"/>
              </a:lnSpc>
              <a:spcBef>
                <a:spcPts val="360"/>
              </a:spcBef>
              <a:spcAft>
                <a:spcPts val="1600"/>
              </a:spcAft>
              <a:buSzPts val="852"/>
              <a:buNone/>
            </a:pPr>
            <a:r>
              <a:rPr lang="en-US" sz="2200"/>
              <a:t>In Cucumber BDD, whatever you write must go into Given-When-Then steps. Let’s consider the same example above in BDD</a:t>
            </a:r>
            <a:endParaRPr sz="2200"/>
          </a:p>
        </p:txBody>
      </p:sp>
      <p:sp>
        <p:nvSpPr>
          <p:cNvPr id="2385" name="Google Shape;2385;gcfd970bf0d_0_78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386" name="Google Shape;2386;gcfd970bf0d_0_789"/>
          <p:cNvPicPr preferRelativeResize="0"/>
          <p:nvPr/>
        </p:nvPicPr>
        <p:blipFill>
          <a:blip r:embed="rId3">
            <a:alphaModFix/>
          </a:blip>
          <a:stretch>
            <a:fillRect/>
          </a:stretch>
        </p:blipFill>
        <p:spPr>
          <a:xfrm>
            <a:off x="275950" y="1948225"/>
            <a:ext cx="10884373" cy="4300674"/>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gcfd970bf0d_0_79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Advantages</a:t>
            </a:r>
            <a:endParaRPr/>
          </a:p>
        </p:txBody>
      </p:sp>
      <p:sp>
        <p:nvSpPr>
          <p:cNvPr id="2393" name="Google Shape;2393;gcfd970bf0d_0_79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It is helpful to involve business stakeholders who can't easily read code</a:t>
            </a:r>
            <a:endParaRPr/>
          </a:p>
          <a:p>
            <a:pPr indent="-342900" lvl="0" marL="457200" rtl="0" algn="l">
              <a:spcBef>
                <a:spcPts val="0"/>
              </a:spcBef>
              <a:spcAft>
                <a:spcPts val="0"/>
              </a:spcAft>
              <a:buSzPts val="1800"/>
              <a:buChar char="●"/>
            </a:pPr>
            <a:r>
              <a:rPr lang="en-US"/>
              <a:t>Cucumber Testing tool focuses on end-user experience</a:t>
            </a:r>
            <a:endParaRPr/>
          </a:p>
          <a:p>
            <a:pPr indent="-342900" lvl="0" marL="457200" rtl="0" algn="l">
              <a:spcBef>
                <a:spcPts val="0"/>
              </a:spcBef>
              <a:spcAft>
                <a:spcPts val="0"/>
              </a:spcAft>
              <a:buSzPts val="1800"/>
              <a:buChar char="●"/>
            </a:pPr>
            <a:r>
              <a:rPr lang="en-US"/>
              <a:t>Style of writing tests allow for easier reuse of code in the tests</a:t>
            </a:r>
            <a:endParaRPr/>
          </a:p>
          <a:p>
            <a:pPr indent="-342900" lvl="0" marL="457200" rtl="0" algn="l">
              <a:spcBef>
                <a:spcPts val="0"/>
              </a:spcBef>
              <a:spcAft>
                <a:spcPts val="0"/>
              </a:spcAft>
              <a:buSzPts val="1800"/>
              <a:buChar char="●"/>
            </a:pPr>
            <a:r>
              <a:rPr lang="en-US"/>
              <a:t>Quick and easy set up and execution</a:t>
            </a:r>
            <a:endParaRPr/>
          </a:p>
          <a:p>
            <a:pPr indent="-342900" lvl="0" marL="457200" rtl="0" algn="l">
              <a:spcBef>
                <a:spcPts val="0"/>
              </a:spcBef>
              <a:spcAft>
                <a:spcPts val="0"/>
              </a:spcAft>
              <a:buSzPts val="1800"/>
              <a:buChar char="●"/>
            </a:pPr>
            <a:r>
              <a:rPr lang="en-US"/>
              <a:t>Cucumber test tool is an efficient tool for testing</a:t>
            </a:r>
            <a:endParaRPr/>
          </a:p>
        </p:txBody>
      </p:sp>
      <p:sp>
        <p:nvSpPr>
          <p:cNvPr id="2394" name="Google Shape;2394;gcfd970bf0d_0_79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gcfd970bf0d_0_807"/>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Gherkin Language</a:t>
            </a:r>
            <a:endParaRPr/>
          </a:p>
        </p:txBody>
      </p:sp>
      <p:sp>
        <p:nvSpPr>
          <p:cNvPr id="2401" name="Google Shape;2401;gcfd970bf0d_0_807"/>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What is Gherkin Language?</a:t>
            </a:r>
            <a:endParaRPr/>
          </a:p>
          <a:p>
            <a:pPr indent="-342900" lvl="1" marL="914400" rtl="0" algn="l">
              <a:spcBef>
                <a:spcPts val="0"/>
              </a:spcBef>
              <a:spcAft>
                <a:spcPts val="0"/>
              </a:spcAft>
              <a:buSzPts val="1800"/>
              <a:buChar char="○"/>
            </a:pPr>
            <a:r>
              <a:rPr lang="en-US"/>
              <a:t>Gherkin is a business readable language which helps you to describe business behavior without going into details of implementation. It is a domain specific language for defining tests in Cucumber format for specifications. It uses plain language to describe use cases and allows users to remove logic details from behavior tests.</a:t>
            </a:r>
            <a:endParaRPr/>
          </a:p>
          <a:p>
            <a:pPr indent="-342900" lvl="1" marL="914400" rtl="0" algn="l">
              <a:spcBef>
                <a:spcPts val="0"/>
              </a:spcBef>
              <a:spcAft>
                <a:spcPts val="0"/>
              </a:spcAft>
              <a:buSzPts val="1800"/>
              <a:buChar char="○"/>
            </a:pPr>
            <a:r>
              <a:rPr lang="en-US"/>
              <a:t>The text in Gherkin </a:t>
            </a:r>
            <a:r>
              <a:rPr lang="en-US"/>
              <a:t>language</a:t>
            </a:r>
            <a:r>
              <a:rPr lang="en-US"/>
              <a:t> acts as documentation and skeleton of your automated tests. Gherkin format is based on TreeTop Grammar which exists in 37+ languages. Therefore you can write your gherkin in 37+ spoken languages.</a:t>
            </a:r>
            <a:endParaRPr/>
          </a:p>
          <a:p>
            <a:pPr indent="-342900" lvl="1" marL="914400" rtl="0" algn="l">
              <a:spcBef>
                <a:spcPts val="0"/>
              </a:spcBef>
              <a:spcAft>
                <a:spcPts val="0"/>
              </a:spcAft>
              <a:buSzPts val="1800"/>
              <a:buChar char="○"/>
            </a:pPr>
            <a:r>
              <a:rPr lang="en-US"/>
              <a:t>This script serves two primary purposes:</a:t>
            </a:r>
            <a:endParaRPr/>
          </a:p>
          <a:p>
            <a:pPr indent="-342900" lvl="2" marL="1371600" rtl="0" algn="l">
              <a:spcBef>
                <a:spcPts val="0"/>
              </a:spcBef>
              <a:spcAft>
                <a:spcPts val="0"/>
              </a:spcAft>
              <a:buSzPts val="1800"/>
              <a:buChar char="■"/>
            </a:pPr>
            <a:r>
              <a:rPr lang="en-US"/>
              <a:t>Documents user scenarios</a:t>
            </a:r>
            <a:endParaRPr/>
          </a:p>
          <a:p>
            <a:pPr indent="-342900" lvl="2" marL="1371600" rtl="0" algn="l">
              <a:spcBef>
                <a:spcPts val="0"/>
              </a:spcBef>
              <a:spcAft>
                <a:spcPts val="0"/>
              </a:spcAft>
              <a:buSzPts val="1800"/>
              <a:buChar char="■"/>
            </a:pPr>
            <a:r>
              <a:rPr lang="en-US"/>
              <a:t>Writing an automated test (BDD)</a:t>
            </a:r>
            <a:endParaRPr/>
          </a:p>
        </p:txBody>
      </p:sp>
      <p:sp>
        <p:nvSpPr>
          <p:cNvPr id="2402" name="Google Shape;2402;gcfd970bf0d_0_80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gcfd970bf0d_0_81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Gherkin?</a:t>
            </a:r>
            <a:endParaRPr/>
          </a:p>
        </p:txBody>
      </p:sp>
      <p:sp>
        <p:nvSpPr>
          <p:cNvPr id="2409" name="Google Shape;2409;gcfd970bf0d_0_81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10" name="Google Shape;2410;gcfd970bf0d_0_818"/>
          <p:cNvPicPr preferRelativeResize="0"/>
          <p:nvPr/>
        </p:nvPicPr>
        <p:blipFill>
          <a:blip r:embed="rId3">
            <a:alphaModFix/>
          </a:blip>
          <a:stretch>
            <a:fillRect/>
          </a:stretch>
        </p:blipFill>
        <p:spPr>
          <a:xfrm>
            <a:off x="167100" y="1097275"/>
            <a:ext cx="11857800" cy="5070001"/>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gcfd970bf0d_0_82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Gherkin?</a:t>
            </a:r>
            <a:endParaRPr/>
          </a:p>
        </p:txBody>
      </p:sp>
      <p:sp>
        <p:nvSpPr>
          <p:cNvPr id="2417" name="Google Shape;2417;gcfd970bf0d_0_8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18" name="Google Shape;2418;gcfd970bf0d_0_828"/>
          <p:cNvPicPr preferRelativeResize="0"/>
          <p:nvPr/>
        </p:nvPicPr>
        <p:blipFill>
          <a:blip r:embed="rId3">
            <a:alphaModFix/>
          </a:blip>
          <a:stretch>
            <a:fillRect/>
          </a:stretch>
        </p:blipFill>
        <p:spPr>
          <a:xfrm>
            <a:off x="109650" y="1097275"/>
            <a:ext cx="11857800" cy="5069999"/>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gcfd970bf0d_0_837"/>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Gherkin Syntax</a:t>
            </a:r>
            <a:endParaRPr/>
          </a:p>
        </p:txBody>
      </p:sp>
      <p:sp>
        <p:nvSpPr>
          <p:cNvPr id="2425" name="Google Shape;2425;gcfd970bf0d_0_837"/>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Gherkin is line-oriented language just like YAML and Python. Each line called step and starts with keyword and end of the terminals with a stop. Tab or space are used for the indentation.</a:t>
            </a:r>
            <a:endParaRPr/>
          </a:p>
          <a:p>
            <a:pPr indent="-342900" lvl="0" marL="457200" rtl="0" algn="l">
              <a:spcBef>
                <a:spcPts val="0"/>
              </a:spcBef>
              <a:spcAft>
                <a:spcPts val="0"/>
              </a:spcAft>
              <a:buSzPts val="1800"/>
              <a:buChar char="●"/>
            </a:pPr>
            <a:r>
              <a:rPr lang="en-US"/>
              <a:t>In this script, a comment can be added anywhere you want, but it should start with a # sign. It read each line after removing Ghrekin’s keywords as given, when, then, etc.</a:t>
            </a:r>
            <a:endParaRPr/>
          </a:p>
          <a:p>
            <a:pPr indent="-342900" lvl="0" marL="457200" rtl="0" algn="l">
              <a:spcBef>
                <a:spcPts val="0"/>
              </a:spcBef>
              <a:spcAft>
                <a:spcPts val="0"/>
              </a:spcAft>
              <a:buSzPts val="1800"/>
              <a:buChar char="●"/>
            </a:pPr>
            <a:r>
              <a:rPr lang="en-US"/>
              <a:t>Gherkin Scripts: connects the human concept of cause and effect to the software concept of input/process/output.</a:t>
            </a:r>
            <a:endParaRPr/>
          </a:p>
        </p:txBody>
      </p:sp>
      <p:sp>
        <p:nvSpPr>
          <p:cNvPr id="2426" name="Google Shape;2426;gcfd970bf0d_0_83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27" name="Google Shape;2427;gcfd970bf0d_0_837"/>
          <p:cNvPicPr preferRelativeResize="0"/>
          <p:nvPr/>
        </p:nvPicPr>
        <p:blipFill rotWithShape="1">
          <a:blip r:embed="rId3">
            <a:alphaModFix/>
          </a:blip>
          <a:srcRect b="0" l="0" r="0" t="18943"/>
          <a:stretch/>
        </p:blipFill>
        <p:spPr>
          <a:xfrm>
            <a:off x="152400" y="4542200"/>
            <a:ext cx="11887201" cy="162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0336a77381_0_24"/>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sz="4600"/>
              <a:t>Handson topics/details</a:t>
            </a:r>
            <a:endParaRPr sz="4600"/>
          </a:p>
        </p:txBody>
      </p:sp>
      <p:sp>
        <p:nvSpPr>
          <p:cNvPr id="321" name="Google Shape;321;g10336a77381_0_24"/>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u="sng">
                <a:solidFill>
                  <a:schemeClr val="hlink"/>
                </a:solidFill>
                <a:hlinkClick r:id="rId3"/>
              </a:rPr>
              <a:t>https://www.codesdope.com/practice/java-abstract-class/</a:t>
            </a:r>
            <a:endParaRPr/>
          </a:p>
          <a:p>
            <a:pPr indent="-381000" lvl="0" marL="457200" rtl="0" algn="l">
              <a:spcBef>
                <a:spcPts val="0"/>
              </a:spcBef>
              <a:spcAft>
                <a:spcPts val="0"/>
              </a:spcAft>
              <a:buSzPts val="2400"/>
              <a:buFont typeface="Calibri"/>
              <a:buChar char="●"/>
            </a:pPr>
            <a:r>
              <a:rPr lang="en-US" u="sng">
                <a:solidFill>
                  <a:schemeClr val="hlink"/>
                </a:solidFill>
                <a:hlinkClick r:id="rId4"/>
              </a:rPr>
              <a:t>https://www.tutorialspoint.com/when-to-use-an-abstract-class-and-when-to-use-an-interface-in-java</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gcfd970bf0d_0_84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34" name="Google Shape;2434;gcfd970bf0d_0_84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en-US"/>
              <a:t>A Gherkin document has an extension .feature and simply just a test file with a fancy extension. Cucumber reads Gherkin document and executes a test to validate that the software behaves as per the Gherkin syntax.</a:t>
            </a:r>
            <a:endParaRPr/>
          </a:p>
          <a:p>
            <a:pPr indent="-342900" lvl="0" marL="457200" rtl="0" algn="l">
              <a:spcBef>
                <a:spcPts val="1600"/>
              </a:spcBef>
              <a:spcAft>
                <a:spcPts val="0"/>
              </a:spcAft>
              <a:buSzPts val="1800"/>
              <a:buChar char="●"/>
            </a:pPr>
            <a:r>
              <a:rPr lang="en-US"/>
              <a:t>Feature</a:t>
            </a:r>
            <a:endParaRPr/>
          </a:p>
          <a:p>
            <a:pPr indent="-342900" lvl="0" marL="457200" rtl="0" algn="l">
              <a:spcBef>
                <a:spcPts val="0"/>
              </a:spcBef>
              <a:spcAft>
                <a:spcPts val="0"/>
              </a:spcAft>
              <a:buSzPts val="1800"/>
              <a:buChar char="●"/>
            </a:pPr>
            <a:r>
              <a:rPr lang="en-US"/>
              <a:t>Background</a:t>
            </a:r>
            <a:endParaRPr/>
          </a:p>
          <a:p>
            <a:pPr indent="-342900" lvl="0" marL="457200" rtl="0" algn="l">
              <a:spcBef>
                <a:spcPts val="0"/>
              </a:spcBef>
              <a:spcAft>
                <a:spcPts val="0"/>
              </a:spcAft>
              <a:buSzPts val="1800"/>
              <a:buChar char="●"/>
            </a:pPr>
            <a:r>
              <a:rPr lang="en-US"/>
              <a:t>Scenario</a:t>
            </a:r>
            <a:endParaRPr/>
          </a:p>
          <a:p>
            <a:pPr indent="-342900" lvl="0" marL="457200" rtl="0" algn="l">
              <a:spcBef>
                <a:spcPts val="0"/>
              </a:spcBef>
              <a:spcAft>
                <a:spcPts val="0"/>
              </a:spcAft>
              <a:buSzPts val="1800"/>
              <a:buChar char="●"/>
            </a:pPr>
            <a:r>
              <a:rPr lang="en-US"/>
              <a:t>Given</a:t>
            </a:r>
            <a:endParaRPr/>
          </a:p>
          <a:p>
            <a:pPr indent="-342900" lvl="0" marL="457200" rtl="0" algn="l">
              <a:spcBef>
                <a:spcPts val="0"/>
              </a:spcBef>
              <a:spcAft>
                <a:spcPts val="0"/>
              </a:spcAft>
              <a:buSzPts val="1800"/>
              <a:buChar char="●"/>
            </a:pPr>
            <a:r>
              <a:rPr lang="en-US"/>
              <a:t>When</a:t>
            </a:r>
            <a:endParaRPr/>
          </a:p>
          <a:p>
            <a:pPr indent="-342900" lvl="0" marL="457200" rtl="0" algn="l">
              <a:spcBef>
                <a:spcPts val="0"/>
              </a:spcBef>
              <a:spcAft>
                <a:spcPts val="0"/>
              </a:spcAft>
              <a:buSzPts val="1800"/>
              <a:buChar char="●"/>
            </a:pPr>
            <a:r>
              <a:rPr lang="en-US"/>
              <a:t>Then</a:t>
            </a:r>
            <a:endParaRPr/>
          </a:p>
          <a:p>
            <a:pPr indent="-342900" lvl="0" marL="457200" rtl="0" algn="l">
              <a:spcBef>
                <a:spcPts val="0"/>
              </a:spcBef>
              <a:spcAft>
                <a:spcPts val="0"/>
              </a:spcAft>
              <a:buSzPts val="1800"/>
              <a:buChar char="●"/>
            </a:pPr>
            <a:r>
              <a:rPr lang="en-US"/>
              <a:t>And</a:t>
            </a:r>
            <a:endParaRPr/>
          </a:p>
          <a:p>
            <a:pPr indent="-342900" lvl="0" marL="457200" rtl="0" algn="l">
              <a:spcBef>
                <a:spcPts val="0"/>
              </a:spcBef>
              <a:spcAft>
                <a:spcPts val="0"/>
              </a:spcAft>
              <a:buSzPts val="1800"/>
              <a:buChar char="●"/>
            </a:pPr>
            <a:r>
              <a:rPr lang="en-US"/>
              <a:t>But</a:t>
            </a:r>
            <a:endParaRPr/>
          </a:p>
          <a:p>
            <a:pPr indent="-342900" lvl="0" marL="457200" rtl="0" algn="l">
              <a:spcBef>
                <a:spcPts val="0"/>
              </a:spcBef>
              <a:spcAft>
                <a:spcPts val="0"/>
              </a:spcAft>
              <a:buSzPts val="1800"/>
              <a:buChar char="●"/>
            </a:pPr>
            <a:r>
              <a:rPr lang="en-US"/>
              <a:t>Scenario Outline Examples</a:t>
            </a:r>
            <a:endParaRPr/>
          </a:p>
        </p:txBody>
      </p:sp>
      <p:sp>
        <p:nvSpPr>
          <p:cNvPr id="2435" name="Google Shape;2435;gcfd970bf0d_0_84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gcfd970bf0d_0_85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42" name="Google Shape;2442;gcfd970bf0d_0_85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Feature:</a:t>
            </a:r>
            <a:endParaRPr/>
          </a:p>
          <a:p>
            <a:pPr indent="-342900" lvl="1" marL="914400" rtl="0" algn="l">
              <a:spcBef>
                <a:spcPts val="0"/>
              </a:spcBef>
              <a:spcAft>
                <a:spcPts val="0"/>
              </a:spcAft>
              <a:buSzPts val="1800"/>
              <a:buChar char="○"/>
            </a:pPr>
            <a:r>
              <a:rPr lang="en-US"/>
              <a:t>The file should have extension .feature and each feature file should have only one feature. The feature keyword being with the Feature: and after that add, a space and name of the feature will be written.</a:t>
            </a:r>
            <a:endParaRPr/>
          </a:p>
          <a:p>
            <a:pPr indent="-342900" lvl="0" marL="457200" rtl="0" algn="l">
              <a:spcBef>
                <a:spcPts val="0"/>
              </a:spcBef>
              <a:spcAft>
                <a:spcPts val="0"/>
              </a:spcAft>
              <a:buSzPts val="1800"/>
              <a:buChar char="●"/>
            </a:pPr>
            <a:r>
              <a:rPr lang="en-US"/>
              <a:t>Scenario:</a:t>
            </a:r>
            <a:endParaRPr/>
          </a:p>
          <a:p>
            <a:pPr indent="-342900" lvl="1" marL="914400" rtl="0" algn="l">
              <a:spcBef>
                <a:spcPts val="0"/>
              </a:spcBef>
              <a:spcAft>
                <a:spcPts val="0"/>
              </a:spcAft>
              <a:buSzPts val="1800"/>
              <a:buChar char="○"/>
            </a:pPr>
            <a:r>
              <a:rPr lang="en-US"/>
              <a:t>Each feature file may have multiple scenarios, and each scenario starts with Scenario: followed by scenario name.</a:t>
            </a:r>
            <a:endParaRPr/>
          </a:p>
          <a:p>
            <a:pPr indent="-342900" lvl="0" marL="457200" rtl="0" algn="l">
              <a:spcBef>
                <a:spcPts val="0"/>
              </a:spcBef>
              <a:spcAft>
                <a:spcPts val="0"/>
              </a:spcAft>
              <a:buSzPts val="1800"/>
              <a:buChar char="●"/>
            </a:pPr>
            <a:r>
              <a:rPr lang="en-US"/>
              <a:t>Background:</a:t>
            </a:r>
            <a:endParaRPr/>
          </a:p>
          <a:p>
            <a:pPr indent="-342900" lvl="1" marL="914400" rtl="0" algn="l">
              <a:spcBef>
                <a:spcPts val="0"/>
              </a:spcBef>
              <a:spcAft>
                <a:spcPts val="0"/>
              </a:spcAft>
              <a:buSzPts val="1800"/>
              <a:buChar char="○"/>
            </a:pPr>
            <a:r>
              <a:rPr lang="en-US"/>
              <a:t>Background keyword helps you to add some context to the scenario. It can contain some steps of the scenario, but the only difference is that it should be run before each scenario.</a:t>
            </a:r>
            <a:endParaRPr/>
          </a:p>
        </p:txBody>
      </p:sp>
      <p:sp>
        <p:nvSpPr>
          <p:cNvPr id="2443" name="Google Shape;2443;gcfd970bf0d_0_85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gcfd970bf0d_0_86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50" name="Google Shape;2450;gcfd970bf0d_0_8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451" name="Google Shape;2451;gcfd970bf0d_0_86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Given:</a:t>
            </a:r>
            <a:endParaRPr/>
          </a:p>
          <a:p>
            <a:pPr indent="-342900" lvl="1" marL="914400" rtl="0" algn="l">
              <a:spcBef>
                <a:spcPts val="0"/>
              </a:spcBef>
              <a:spcAft>
                <a:spcPts val="0"/>
              </a:spcAft>
              <a:buSzPts val="1800"/>
              <a:buChar char="○"/>
            </a:pPr>
            <a:r>
              <a:rPr lang="en-US"/>
              <a:t>The use of Given keyword is to put the system in a familiar state before the user starts interacting with the system. However, you can omit writing user interactions in Given steps if Given in the “Precondition” step.</a:t>
            </a:r>
            <a:endParaRPr/>
          </a:p>
        </p:txBody>
      </p:sp>
      <p:pic>
        <p:nvPicPr>
          <p:cNvPr id="2452" name="Google Shape;2452;gcfd970bf0d_0_868"/>
          <p:cNvPicPr preferRelativeResize="0"/>
          <p:nvPr/>
        </p:nvPicPr>
        <p:blipFill>
          <a:blip r:embed="rId3">
            <a:alphaModFix/>
          </a:blip>
          <a:stretch>
            <a:fillRect/>
          </a:stretch>
        </p:blipFill>
        <p:spPr>
          <a:xfrm>
            <a:off x="182875" y="2754675"/>
            <a:ext cx="11887197" cy="3412592"/>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gcfd970bf0d_0_87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59" name="Google Shape;2459;gcfd970bf0d_0_87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When:</a:t>
            </a:r>
            <a:endParaRPr/>
          </a:p>
          <a:p>
            <a:pPr indent="-342900" lvl="1" marL="914400" rtl="0" algn="l">
              <a:spcBef>
                <a:spcPts val="0"/>
              </a:spcBef>
              <a:spcAft>
                <a:spcPts val="0"/>
              </a:spcAft>
              <a:buSzPts val="1800"/>
              <a:buChar char="○"/>
            </a:pPr>
            <a:r>
              <a:rPr lang="en-US"/>
              <a:t>When the step is to define action performed by the user.</a:t>
            </a:r>
            <a:endParaRPr/>
          </a:p>
        </p:txBody>
      </p:sp>
      <p:sp>
        <p:nvSpPr>
          <p:cNvPr id="2460" name="Google Shape;2460;gcfd970bf0d_0_87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61" name="Google Shape;2461;gcfd970bf0d_0_878"/>
          <p:cNvPicPr preferRelativeResize="0"/>
          <p:nvPr/>
        </p:nvPicPr>
        <p:blipFill>
          <a:blip r:embed="rId3">
            <a:alphaModFix/>
          </a:blip>
          <a:stretch>
            <a:fillRect/>
          </a:stretch>
        </p:blipFill>
        <p:spPr>
          <a:xfrm>
            <a:off x="182875" y="2082387"/>
            <a:ext cx="11887197" cy="3099771"/>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gcfd970bf0d_0_88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68" name="Google Shape;2468;gcfd970bf0d_0_88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469" name="Google Shape;2469;gcfd970bf0d_0_88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Then:</a:t>
            </a:r>
            <a:endParaRPr/>
          </a:p>
          <a:p>
            <a:pPr indent="-342900" lvl="1" marL="914400" rtl="0" algn="l">
              <a:spcBef>
                <a:spcPts val="0"/>
              </a:spcBef>
              <a:spcAft>
                <a:spcPts val="0"/>
              </a:spcAft>
              <a:buSzPts val="1800"/>
              <a:buChar char="○"/>
            </a:pPr>
            <a:r>
              <a:rPr lang="en-US"/>
              <a:t>The use of ‘then’ keyword is to see the outcome after the action in when step. However, you can only verify noticeable changes.</a:t>
            </a:r>
            <a:endParaRPr/>
          </a:p>
        </p:txBody>
      </p:sp>
      <p:pic>
        <p:nvPicPr>
          <p:cNvPr id="2470" name="Google Shape;2470;gcfd970bf0d_0_888"/>
          <p:cNvPicPr preferRelativeResize="0"/>
          <p:nvPr/>
        </p:nvPicPr>
        <p:blipFill>
          <a:blip r:embed="rId3">
            <a:alphaModFix/>
          </a:blip>
          <a:stretch>
            <a:fillRect/>
          </a:stretch>
        </p:blipFill>
        <p:spPr>
          <a:xfrm>
            <a:off x="152400" y="1968638"/>
            <a:ext cx="11887197" cy="3327278"/>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gcfd970bf0d_0_89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77" name="Google Shape;2477;gcfd970bf0d_0_89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478" name="Google Shape;2478;gcfd970bf0d_0_898"/>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And &amp; But</a:t>
            </a:r>
            <a:endParaRPr/>
          </a:p>
          <a:p>
            <a:pPr indent="-342900" lvl="1" marL="914400" rtl="0" algn="l">
              <a:spcBef>
                <a:spcPts val="0"/>
              </a:spcBef>
              <a:spcAft>
                <a:spcPts val="0"/>
              </a:spcAft>
              <a:buSzPts val="1800"/>
              <a:buChar char="○"/>
            </a:pPr>
            <a:r>
              <a:rPr lang="en-US"/>
              <a:t>You may have multiple given when or Then.</a:t>
            </a:r>
            <a:endParaRPr/>
          </a:p>
        </p:txBody>
      </p:sp>
      <p:pic>
        <p:nvPicPr>
          <p:cNvPr id="2479" name="Google Shape;2479;gcfd970bf0d_0_898"/>
          <p:cNvPicPr preferRelativeResize="0"/>
          <p:nvPr/>
        </p:nvPicPr>
        <p:blipFill>
          <a:blip r:embed="rId3">
            <a:alphaModFix/>
          </a:blip>
          <a:stretch>
            <a:fillRect/>
          </a:stretch>
        </p:blipFill>
        <p:spPr>
          <a:xfrm>
            <a:off x="167100" y="1964800"/>
            <a:ext cx="11857799" cy="4202476"/>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gcfd970bf0d_0_90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Important Terms</a:t>
            </a:r>
            <a:endParaRPr/>
          </a:p>
        </p:txBody>
      </p:sp>
      <p:sp>
        <p:nvSpPr>
          <p:cNvPr id="2486" name="Google Shape;2486;gcfd970bf0d_0_90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487" name="Google Shape;2487;gcfd970bf0d_0_90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Given, When, Then, and, but are test steps. You can use them interchangeably. The interpreter doesn’t display any error. However, they will surely not make any ‘sense’ when read.</a:t>
            </a:r>
            <a:endParaRPr/>
          </a:p>
        </p:txBody>
      </p:sp>
      <p:pic>
        <p:nvPicPr>
          <p:cNvPr id="2488" name="Google Shape;2488;gcfd970bf0d_0_909"/>
          <p:cNvPicPr preferRelativeResize="0"/>
          <p:nvPr/>
        </p:nvPicPr>
        <p:blipFill>
          <a:blip r:embed="rId3">
            <a:alphaModFix/>
          </a:blip>
          <a:stretch>
            <a:fillRect/>
          </a:stretch>
        </p:blipFill>
        <p:spPr>
          <a:xfrm>
            <a:off x="167100" y="2378400"/>
            <a:ext cx="11857799" cy="3788876"/>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gcfd970bf0d_0_91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Examples</a:t>
            </a:r>
            <a:endParaRPr/>
          </a:p>
        </p:txBody>
      </p:sp>
      <p:sp>
        <p:nvSpPr>
          <p:cNvPr id="2495" name="Google Shape;2495;gcfd970bf0d_0_91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496" name="Google Shape;2496;gcfd970bf0d_0_919"/>
          <p:cNvPicPr preferRelativeResize="0"/>
          <p:nvPr/>
        </p:nvPicPr>
        <p:blipFill>
          <a:blip r:embed="rId3">
            <a:alphaModFix/>
          </a:blip>
          <a:stretch>
            <a:fillRect/>
          </a:stretch>
        </p:blipFill>
        <p:spPr>
          <a:xfrm>
            <a:off x="167100" y="1097275"/>
            <a:ext cx="11857801" cy="5070000"/>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gcfd970bf0d_0_92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Examples</a:t>
            </a:r>
            <a:endParaRPr/>
          </a:p>
        </p:txBody>
      </p:sp>
      <p:sp>
        <p:nvSpPr>
          <p:cNvPr id="2503" name="Google Shape;2503;gcfd970bf0d_0_92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2504" name="Google Shape;2504;gcfd970bf0d_0_928"/>
          <p:cNvPicPr preferRelativeResize="0"/>
          <p:nvPr/>
        </p:nvPicPr>
        <p:blipFill>
          <a:blip r:embed="rId3">
            <a:alphaModFix/>
          </a:blip>
          <a:stretch>
            <a:fillRect/>
          </a:stretch>
        </p:blipFill>
        <p:spPr>
          <a:xfrm>
            <a:off x="152400" y="1097275"/>
            <a:ext cx="11887204" cy="4366153"/>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gcfd970bf0d_0_93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Best practices</a:t>
            </a:r>
            <a:endParaRPr/>
          </a:p>
        </p:txBody>
      </p:sp>
      <p:sp>
        <p:nvSpPr>
          <p:cNvPr id="2511" name="Google Shape;2511;gcfd970bf0d_0_936"/>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Each scenario should execute separately</a:t>
            </a:r>
            <a:endParaRPr/>
          </a:p>
          <a:p>
            <a:pPr indent="-342900" lvl="0" marL="457200" rtl="0" algn="l">
              <a:spcBef>
                <a:spcPts val="0"/>
              </a:spcBef>
              <a:spcAft>
                <a:spcPts val="0"/>
              </a:spcAft>
              <a:buSzPts val="1800"/>
              <a:buChar char="●"/>
            </a:pPr>
            <a:r>
              <a:rPr lang="en-US"/>
              <a:t>Every feature should able to be executed along</a:t>
            </a:r>
            <a:endParaRPr/>
          </a:p>
          <a:p>
            <a:pPr indent="-342900" lvl="0" marL="457200" rtl="0" algn="l">
              <a:spcBef>
                <a:spcPts val="0"/>
              </a:spcBef>
              <a:spcAft>
                <a:spcPts val="0"/>
              </a:spcAft>
              <a:buSzPts val="1800"/>
              <a:buChar char="●"/>
            </a:pPr>
            <a:r>
              <a:rPr lang="en-US"/>
              <a:t>Steps information should be shown independently</a:t>
            </a:r>
            <a:endParaRPr/>
          </a:p>
          <a:p>
            <a:pPr indent="-342900" lvl="0" marL="457200" rtl="0" algn="l">
              <a:spcBef>
                <a:spcPts val="0"/>
              </a:spcBef>
              <a:spcAft>
                <a:spcPts val="0"/>
              </a:spcAft>
              <a:buSzPts val="1800"/>
              <a:buChar char="●"/>
            </a:pPr>
            <a:r>
              <a:rPr lang="en-US"/>
              <a:t>Connect your </a:t>
            </a:r>
            <a:r>
              <a:rPr lang="en-US"/>
              <a:t>Scenarios</a:t>
            </a:r>
            <a:r>
              <a:rPr lang="en-US"/>
              <a:t> with your requirements</a:t>
            </a:r>
            <a:endParaRPr/>
          </a:p>
          <a:p>
            <a:pPr indent="-342900" lvl="0" marL="457200" rtl="0" algn="l">
              <a:spcBef>
                <a:spcPts val="0"/>
              </a:spcBef>
              <a:spcAft>
                <a:spcPts val="0"/>
              </a:spcAft>
              <a:buSzPts val="1800"/>
              <a:buChar char="●"/>
            </a:pPr>
            <a:r>
              <a:rPr lang="en-US"/>
              <a:t>Keep a complete track of what scenarios should be included in a requirement document</a:t>
            </a:r>
            <a:endParaRPr/>
          </a:p>
          <a:p>
            <a:pPr indent="-342900" lvl="0" marL="457200" rtl="0" algn="l">
              <a:spcBef>
                <a:spcPts val="0"/>
              </a:spcBef>
              <a:spcAft>
                <a:spcPts val="0"/>
              </a:spcAft>
              <a:buSzPts val="1800"/>
              <a:buChar char="●"/>
            </a:pPr>
            <a:r>
              <a:rPr lang="en-US"/>
              <a:t>Create modular and easy to understand steps</a:t>
            </a:r>
            <a:endParaRPr/>
          </a:p>
          <a:p>
            <a:pPr indent="-342900" lvl="0" marL="457200" rtl="0" algn="l">
              <a:spcBef>
                <a:spcPts val="0"/>
              </a:spcBef>
              <a:spcAft>
                <a:spcPts val="0"/>
              </a:spcAft>
              <a:buSzPts val="1800"/>
              <a:buChar char="●"/>
            </a:pPr>
            <a:r>
              <a:rPr lang="en-US"/>
              <a:t>Try to combine all your common scenarios</a:t>
            </a:r>
            <a:endParaRPr/>
          </a:p>
        </p:txBody>
      </p:sp>
      <p:sp>
        <p:nvSpPr>
          <p:cNvPr id="2512" name="Google Shape;2512;gcfd970bf0d_0_93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914400" rtl="0" algn="l">
              <a:spcBef>
                <a:spcPts val="0"/>
              </a:spcBef>
              <a:spcAft>
                <a:spcPts val="0"/>
              </a:spcAft>
              <a:buSzPts val="2400"/>
              <a:buFont typeface="Calibri"/>
              <a:buChar char="●"/>
            </a:pPr>
            <a:r>
              <a:rPr lang="en-US"/>
              <a:t>Java Installation</a:t>
            </a:r>
            <a:endParaRPr/>
          </a:p>
          <a:p>
            <a:pPr indent="-381000" lvl="0" marL="914400" rtl="0" algn="l">
              <a:spcBef>
                <a:spcPts val="0"/>
              </a:spcBef>
              <a:spcAft>
                <a:spcPts val="0"/>
              </a:spcAft>
              <a:buSzPts val="2400"/>
              <a:buFont typeface="Calibri"/>
              <a:buChar char="●"/>
            </a:pPr>
            <a:r>
              <a:rPr lang="en-US"/>
              <a:t>OOPS Concepts</a:t>
            </a:r>
            <a:endParaRPr/>
          </a:p>
          <a:p>
            <a:pPr indent="-381000" lvl="0" marL="914400" rtl="0" algn="l">
              <a:spcBef>
                <a:spcPts val="0"/>
              </a:spcBef>
              <a:spcAft>
                <a:spcPts val="0"/>
              </a:spcAft>
              <a:buSzPts val="2400"/>
              <a:buFont typeface="Calibri"/>
              <a:buChar char="●"/>
            </a:pPr>
            <a:r>
              <a:rPr lang="en-US"/>
              <a:t>Class and Object</a:t>
            </a:r>
            <a:endParaRPr/>
          </a:p>
          <a:p>
            <a:pPr indent="-381000" lvl="0" marL="914400" rtl="0" algn="l">
              <a:spcBef>
                <a:spcPts val="0"/>
              </a:spcBef>
              <a:spcAft>
                <a:spcPts val="0"/>
              </a:spcAft>
              <a:buSzPts val="2400"/>
              <a:buFont typeface="Calibri"/>
              <a:buChar char="●"/>
            </a:pPr>
            <a:r>
              <a:rPr lang="en-US"/>
              <a:t>Method and Constructor</a:t>
            </a:r>
            <a:endParaRPr/>
          </a:p>
          <a:p>
            <a:pPr indent="-381000" lvl="0" marL="914400" rtl="0" algn="l">
              <a:spcBef>
                <a:spcPts val="0"/>
              </a:spcBef>
              <a:spcAft>
                <a:spcPts val="0"/>
              </a:spcAft>
              <a:buSzPts val="2400"/>
              <a:buFont typeface="Calibri"/>
              <a:buChar char="●"/>
            </a:pPr>
            <a:r>
              <a:rPr lang="en-US"/>
              <a:t>Java Access Modifiers</a:t>
            </a:r>
            <a:endParaRPr/>
          </a:p>
        </p:txBody>
      </p:sp>
      <p:sp>
        <p:nvSpPr>
          <p:cNvPr id="104" name="Google Shape;104;p3"/>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Java Basics</a:t>
            </a:r>
            <a:endParaRPr sz="5200"/>
          </a:p>
        </p:txBody>
      </p:sp>
    </p:spTree>
  </p:cSld>
  <p:clrMapOvr>
    <a:masterClrMapping/>
  </p:clrMapOvr>
  <p:transition advClick="0" spd="slow">
    <p:wipe dir="r"/>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974d41e10_1_30"/>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328" name="Google Shape;328;g10974d41e10_1_30"/>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55600" lvl="0" marL="457200" rtl="0" algn="l">
              <a:spcBef>
                <a:spcPts val="640"/>
              </a:spcBef>
              <a:spcAft>
                <a:spcPts val="0"/>
              </a:spcAft>
              <a:buSzPts val="2000"/>
              <a:buChar char="●"/>
            </a:pPr>
            <a:r>
              <a:rPr lang="en-US" sz="2000"/>
              <a:t>https://www.geeksforgeeks.org/interfaces-in-java/</a:t>
            </a:r>
            <a:endParaRPr sz="2000"/>
          </a:p>
          <a:p>
            <a:pPr indent="-355600" lvl="0" marL="457200" rtl="0" algn="l">
              <a:spcBef>
                <a:spcPts val="0"/>
              </a:spcBef>
              <a:spcAft>
                <a:spcPts val="0"/>
              </a:spcAft>
              <a:buSzPts val="2000"/>
              <a:buChar char="●"/>
            </a:pPr>
            <a:r>
              <a:rPr lang="en-US" sz="2000"/>
              <a:t>https://www.geeksforgeeks.org/abstract-classes-in-java/</a:t>
            </a:r>
            <a:endParaRPr sz="2000"/>
          </a:p>
          <a:p>
            <a:pPr indent="-355600" lvl="0" marL="457200" rtl="0" algn="l">
              <a:spcBef>
                <a:spcPts val="0"/>
              </a:spcBef>
              <a:spcAft>
                <a:spcPts val="0"/>
              </a:spcAft>
              <a:buSzPts val="2000"/>
              <a:buChar char="●"/>
            </a:pPr>
            <a:r>
              <a:rPr lang="en-US" sz="2000"/>
              <a:t>https://www.geeksforgeeks.org/difference-between-abstract-class-and-interface-in-java/</a:t>
            </a:r>
            <a:endParaRPr sz="2000"/>
          </a:p>
          <a:p>
            <a:pPr indent="-355600" lvl="0" marL="457200" rtl="0" algn="l">
              <a:spcBef>
                <a:spcPts val="0"/>
              </a:spcBef>
              <a:spcAft>
                <a:spcPts val="0"/>
              </a:spcAft>
              <a:buSzPts val="2000"/>
              <a:buChar char="●"/>
            </a:pPr>
            <a:r>
              <a:rPr lang="en-US" sz="2000"/>
              <a:t>https://www.tutorialspoint.com/when-to-use-an-abstract-class-and-when-to-use-an-interface-in-java</a:t>
            </a:r>
            <a:endParaRPr sz="2000"/>
          </a:p>
          <a:p>
            <a:pPr indent="-355600" lvl="0" marL="457200" rtl="0" algn="l">
              <a:spcBef>
                <a:spcPts val="0"/>
              </a:spcBef>
              <a:spcAft>
                <a:spcPts val="0"/>
              </a:spcAft>
              <a:buSzPts val="2000"/>
              <a:buChar char="●"/>
            </a:pPr>
            <a:r>
              <a:rPr lang="en-US" sz="2000"/>
              <a:t>https://www.javatpoint.com/abstract-class-in-java</a:t>
            </a:r>
            <a:endParaRPr sz="2000"/>
          </a:p>
          <a:p>
            <a:pPr indent="-355600" lvl="0" marL="457200" rtl="0" algn="l">
              <a:spcBef>
                <a:spcPts val="0"/>
              </a:spcBef>
              <a:spcAft>
                <a:spcPts val="0"/>
              </a:spcAft>
              <a:buSzPts val="2000"/>
              <a:buChar char="●"/>
            </a:pPr>
            <a:r>
              <a:rPr lang="en-US" sz="2000"/>
              <a:t>https://www.javatpoint.com/interface-in-java</a:t>
            </a:r>
            <a:endParaRPr sz="2000"/>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gcfd970bf0d_0_947"/>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2519" name="Google Shape;2519;gcfd970bf0d_0_947"/>
          <p:cNvSpPr txBox="1"/>
          <p:nvPr>
            <p:ph idx="4294967295" type="subTitle"/>
          </p:nvPr>
        </p:nvSpPr>
        <p:spPr>
          <a:xfrm>
            <a:off x="184950" y="3858925"/>
            <a:ext cx="11887200" cy="2176200"/>
          </a:xfrm>
          <a:prstGeom prst="rect">
            <a:avLst/>
          </a:prstGeom>
        </p:spPr>
        <p:txBody>
          <a:bodyPr anchorCtr="0" anchor="t" bIns="121900" lIns="121900" spcFirstLastPara="1" rIns="121900" wrap="square" tIns="121900">
            <a:normAutofit/>
          </a:bodyPr>
          <a:lstStyle/>
          <a:p>
            <a:pPr indent="-381000" lvl="0" marL="457200" rtl="0" algn="l">
              <a:spcBef>
                <a:spcPts val="0"/>
              </a:spcBef>
              <a:spcAft>
                <a:spcPts val="0"/>
              </a:spcAft>
              <a:buClr>
                <a:schemeClr val="lt1"/>
              </a:buClr>
              <a:buSzPts val="2400"/>
              <a:buChar char="●"/>
            </a:pPr>
            <a:r>
              <a:rPr lang="en-US">
                <a:solidFill>
                  <a:schemeClr val="lt1"/>
                </a:solidFill>
              </a:rPr>
              <a:t>Create a first cucumber script, following link can be followed for the reference:</a:t>
            </a:r>
            <a:endParaRPr>
              <a:solidFill>
                <a:schemeClr val="lt1"/>
              </a:solidFill>
            </a:endParaRPr>
          </a:p>
          <a:p>
            <a:pPr indent="-349250" lvl="1" marL="914400" rtl="0" algn="l">
              <a:spcBef>
                <a:spcPts val="0"/>
              </a:spcBef>
              <a:spcAft>
                <a:spcPts val="0"/>
              </a:spcAft>
              <a:buClr>
                <a:schemeClr val="lt1"/>
              </a:buClr>
              <a:buSzPts val="1900"/>
              <a:buChar char="○"/>
            </a:pPr>
            <a:r>
              <a:rPr lang="en-US" u="sng">
                <a:solidFill>
                  <a:schemeClr val="hlink"/>
                </a:solidFill>
                <a:hlinkClick r:id="rId3"/>
              </a:rPr>
              <a:t>https://www.guru99.com/your-first-cucumber-script.html</a:t>
            </a:r>
            <a:endParaRPr>
              <a:solidFill>
                <a:schemeClr val="lt1"/>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g10974d41e10_1_170"/>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2526" name="Google Shape;2526;g10974d41e10_1_170"/>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17500" lvl="0" marL="457200" rtl="0" algn="l">
              <a:spcBef>
                <a:spcPts val="640"/>
              </a:spcBef>
              <a:spcAft>
                <a:spcPts val="0"/>
              </a:spcAft>
              <a:buSzPts val="1400"/>
              <a:buChar char="●"/>
            </a:pPr>
            <a:r>
              <a:rPr lang="en-US" sz="1400"/>
              <a:t>https://www.guru99.com/cucumber-tutorials.html</a:t>
            </a:r>
            <a:endParaRPr sz="1400"/>
          </a:p>
          <a:p>
            <a:pPr indent="-317500" lvl="0" marL="457200" rtl="0" algn="l">
              <a:spcBef>
                <a:spcPts val="0"/>
              </a:spcBef>
              <a:spcAft>
                <a:spcPts val="0"/>
              </a:spcAft>
              <a:buSzPts val="1400"/>
              <a:buChar char="●"/>
            </a:pPr>
            <a:r>
              <a:rPr lang="en-US" sz="1400"/>
              <a:t>https://www.jetbrains.com/help/idea/enabling-cucumber-support-in-project.html</a:t>
            </a:r>
            <a:endParaRPr sz="1400"/>
          </a:p>
          <a:p>
            <a:pPr indent="-317500" lvl="0" marL="457200" rtl="0" algn="l">
              <a:spcBef>
                <a:spcPts val="0"/>
              </a:spcBef>
              <a:spcAft>
                <a:spcPts val="0"/>
              </a:spcAft>
              <a:buSzPts val="1400"/>
              <a:buChar char="●"/>
            </a:pPr>
            <a:r>
              <a:rPr lang="en-US" sz="1400"/>
              <a:t>https://www.axelerant.com/resources/team-blog/setup-for-selenium-with-cucumber-using-maven</a:t>
            </a:r>
            <a:endParaRPr sz="1400"/>
          </a:p>
          <a:p>
            <a:pPr indent="-317500" lvl="0" marL="457200" rtl="0" algn="l">
              <a:spcBef>
                <a:spcPts val="0"/>
              </a:spcBef>
              <a:spcAft>
                <a:spcPts val="0"/>
              </a:spcAft>
              <a:buSzPts val="1400"/>
              <a:buChar char="●"/>
            </a:pPr>
            <a:r>
              <a:rPr lang="en-US" sz="1400"/>
              <a:t>https://www.toolsqa.com/cucumber/cucumber-jvm-feature-file/</a:t>
            </a:r>
            <a:endParaRPr sz="1400"/>
          </a:p>
          <a:p>
            <a:pPr indent="-317500" lvl="0" marL="457200" rtl="0" algn="l">
              <a:spcBef>
                <a:spcPts val="0"/>
              </a:spcBef>
              <a:spcAft>
                <a:spcPts val="0"/>
              </a:spcAft>
              <a:buSzPts val="1400"/>
              <a:buChar char="●"/>
            </a:pPr>
            <a:r>
              <a:rPr lang="en-US" sz="1400"/>
              <a:t>https://www.guru99.com/using-cucumber-selenium.html</a:t>
            </a:r>
            <a:endParaRPr sz="1400"/>
          </a:p>
          <a:p>
            <a:pPr indent="-317500" lvl="0" marL="457200" rtl="0" algn="l">
              <a:spcBef>
                <a:spcPts val="0"/>
              </a:spcBef>
              <a:spcAft>
                <a:spcPts val="0"/>
              </a:spcAft>
              <a:buSzPts val="1400"/>
              <a:buChar char="●"/>
            </a:pPr>
            <a:r>
              <a:rPr lang="en-US" sz="1400"/>
              <a:t>https://www.toolsqa.com/selenium-cucumber-framework/cucumber-reports/</a:t>
            </a:r>
            <a:endParaRPr sz="1400"/>
          </a:p>
          <a:p>
            <a:pPr indent="-317500" lvl="0" marL="457200" rtl="0" algn="l">
              <a:spcBef>
                <a:spcPts val="0"/>
              </a:spcBef>
              <a:spcAft>
                <a:spcPts val="0"/>
              </a:spcAft>
              <a:buSzPts val="1400"/>
              <a:buChar char="●"/>
            </a:pPr>
            <a:r>
              <a:rPr lang="en-US" sz="1400"/>
              <a:t>https://www.jetbrains.com/help/idea/enabling-cucumber-support-in-project.html</a:t>
            </a:r>
            <a:endParaRPr sz="1400"/>
          </a:p>
          <a:p>
            <a:pPr indent="-317500" lvl="0" marL="457200" rtl="0" algn="l">
              <a:spcBef>
                <a:spcPts val="0"/>
              </a:spcBef>
              <a:spcAft>
                <a:spcPts val="0"/>
              </a:spcAft>
              <a:buSzPts val="1400"/>
              <a:buChar char="●"/>
            </a:pPr>
            <a:r>
              <a:rPr lang="en-US" sz="1400"/>
              <a:t>https://www.axelerant.com/resources/team-blog/setup-for-selenium-with-cucumber-using-maven</a:t>
            </a:r>
            <a:endParaRPr sz="1400"/>
          </a:p>
          <a:p>
            <a:pPr indent="-317500" lvl="0" marL="457200" rtl="0" algn="l">
              <a:spcBef>
                <a:spcPts val="0"/>
              </a:spcBef>
              <a:spcAft>
                <a:spcPts val="0"/>
              </a:spcAft>
              <a:buSzPts val="1400"/>
              <a:buChar char="●"/>
            </a:pPr>
            <a:r>
              <a:rPr lang="en-US" sz="1400"/>
              <a:t>https://www.toolsqa.com/cucumber/cucumber-jvm-feature-file/</a:t>
            </a:r>
            <a:endParaRPr sz="1400"/>
          </a:p>
          <a:p>
            <a:pPr indent="-317500" lvl="0" marL="457200" rtl="0" algn="l">
              <a:spcBef>
                <a:spcPts val="0"/>
              </a:spcBef>
              <a:spcAft>
                <a:spcPts val="0"/>
              </a:spcAft>
              <a:buSzPts val="1400"/>
              <a:buChar char="●"/>
            </a:pPr>
            <a:r>
              <a:rPr lang="en-US" sz="1400"/>
              <a:t>https://www.guru99.com/using-cucumber-selenium.html</a:t>
            </a:r>
            <a:endParaRPr sz="1400"/>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0336a77381_0_31"/>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sz="4500">
                <a:extLst>
                  <a:ext uri="http://customooxmlschemas.google.com/">
                    <go:slidesCustomData xmlns:go="http://customooxmlschemas.google.com/" textRoundtripDataId="2"/>
                  </a:ext>
                </a:extLst>
              </a:rPr>
              <a:t>Day - 4</a:t>
            </a:r>
            <a:endParaRPr sz="4500"/>
          </a:p>
        </p:txBody>
      </p:sp>
      <p:sp>
        <p:nvSpPr>
          <p:cNvPr id="335" name="Google Shape;335;g10336a77381_0_31"/>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None/>
            </a:pPr>
            <a:r>
              <a:rPr lang="en-US"/>
              <a:t>String Manipulations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0336a77381_0_38"/>
          <p:cNvSpPr txBox="1"/>
          <p:nvPr>
            <p:ph type="ctrTitle"/>
          </p:nvPr>
        </p:nvSpPr>
        <p:spPr>
          <a:xfrm>
            <a:off x="184955" y="25773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500"/>
              <a:t>String Manipulations</a:t>
            </a:r>
            <a:endParaRPr sz="4500"/>
          </a:p>
        </p:txBody>
      </p:sp>
      <p:sp>
        <p:nvSpPr>
          <p:cNvPr id="342" name="Google Shape;342;g10336a77381_0_38"/>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Understanding Java String Pool</a:t>
            </a:r>
            <a:endParaRPr/>
          </a:p>
          <a:p>
            <a:pPr indent="-381000" lvl="0" marL="457200" rtl="0" algn="l">
              <a:spcBef>
                <a:spcPts val="0"/>
              </a:spcBef>
              <a:spcAft>
                <a:spcPts val="0"/>
              </a:spcAft>
              <a:buSzPts val="2400"/>
              <a:buFont typeface="Calibri"/>
              <a:buChar char="●"/>
            </a:pPr>
            <a:r>
              <a:rPr lang="en-US"/>
              <a:t>String Operations</a:t>
            </a:r>
            <a:endParaRPr/>
          </a:p>
          <a:p>
            <a:pPr indent="-381000" lvl="0" marL="457200" rtl="0" algn="l">
              <a:spcBef>
                <a:spcPts val="0"/>
              </a:spcBef>
              <a:spcAft>
                <a:spcPts val="0"/>
              </a:spcAft>
              <a:buSzPts val="2400"/>
              <a:buFont typeface="Calibri"/>
              <a:buChar char="●"/>
            </a:pPr>
            <a:r>
              <a:rPr lang="en-US"/>
              <a:t>StringBuffer and StringBuilder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04bc9032f8_1_9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Font typeface="Calibri"/>
              <a:buChar char="●"/>
            </a:pPr>
            <a:r>
              <a:rPr lang="en-US"/>
              <a:t>Immutable</a:t>
            </a:r>
            <a:endParaRPr/>
          </a:p>
          <a:p>
            <a:pPr indent="-393700" lvl="0" marL="457200" marR="0" rtl="0" algn="l">
              <a:lnSpc>
                <a:spcPct val="100000"/>
              </a:lnSpc>
              <a:spcBef>
                <a:spcPts val="0"/>
              </a:spcBef>
              <a:spcAft>
                <a:spcPts val="0"/>
              </a:spcAft>
              <a:buSzPts val="2600"/>
              <a:buFont typeface="Calibri"/>
              <a:buChar char="●"/>
            </a:pPr>
            <a:r>
              <a:rPr lang="en-US"/>
              <a:t>Why java allows us to change the value, if string is immutable ?</a:t>
            </a:r>
            <a:endParaRPr/>
          </a:p>
          <a:p>
            <a:pPr indent="-393700" lvl="0" marL="457200" marR="0" rtl="0" algn="l">
              <a:lnSpc>
                <a:spcPct val="100000"/>
              </a:lnSpc>
              <a:spcBef>
                <a:spcPts val="0"/>
              </a:spcBef>
              <a:spcAft>
                <a:spcPts val="0"/>
              </a:spcAft>
              <a:buSzPts val="2600"/>
              <a:buFont typeface="Calibri"/>
              <a:buChar char="●"/>
            </a:pPr>
            <a:r>
              <a:rPr lang="en-US"/>
              <a:t>String Pool</a:t>
            </a:r>
            <a:endParaRPr/>
          </a:p>
        </p:txBody>
      </p:sp>
      <p:sp>
        <p:nvSpPr>
          <p:cNvPr id="349" name="Google Shape;349;g104bc9032f8_1_9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Understanding Java String Pool</a:t>
            </a:r>
            <a:endParaRPr/>
          </a:p>
        </p:txBody>
      </p:sp>
      <p:pic>
        <p:nvPicPr>
          <p:cNvPr id="350" name="Google Shape;350;g104bc9032f8_1_99"/>
          <p:cNvPicPr preferRelativeResize="0"/>
          <p:nvPr/>
        </p:nvPicPr>
        <p:blipFill>
          <a:blip r:embed="rId3">
            <a:alphaModFix/>
          </a:blip>
          <a:stretch>
            <a:fillRect/>
          </a:stretch>
        </p:blipFill>
        <p:spPr>
          <a:xfrm>
            <a:off x="182875" y="2008875"/>
            <a:ext cx="8204099" cy="4158400"/>
          </a:xfrm>
          <a:prstGeom prst="rect">
            <a:avLst/>
          </a:prstGeom>
          <a:noFill/>
          <a:ln>
            <a:noFill/>
          </a:ln>
        </p:spPr>
      </p:pic>
      <p:sp>
        <p:nvSpPr>
          <p:cNvPr id="351" name="Google Shape;351;g104bc9032f8_1_9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04bc9032f8_1_119"/>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Font typeface="Calibri"/>
              <a:buChar char="●"/>
            </a:pPr>
            <a:r>
              <a:rPr lang="en-US"/>
              <a:t>charAt(int index) : It returns char value for the particular index</a:t>
            </a:r>
            <a:endParaRPr/>
          </a:p>
          <a:p>
            <a:pPr indent="-393700" lvl="0" marL="457200" marR="0" rtl="0" algn="l">
              <a:lnSpc>
                <a:spcPct val="100000"/>
              </a:lnSpc>
              <a:spcBef>
                <a:spcPts val="0"/>
              </a:spcBef>
              <a:spcAft>
                <a:spcPts val="0"/>
              </a:spcAft>
              <a:buSzPts val="2600"/>
              <a:buFont typeface="Calibri"/>
              <a:buChar char="●"/>
            </a:pPr>
            <a:r>
              <a:rPr lang="en-US"/>
              <a:t>length() :  It returns string length</a:t>
            </a:r>
            <a:endParaRPr/>
          </a:p>
          <a:p>
            <a:pPr indent="-393700" lvl="0" marL="457200" marR="0" rtl="0" algn="l">
              <a:lnSpc>
                <a:spcPct val="100000"/>
              </a:lnSpc>
              <a:spcBef>
                <a:spcPts val="0"/>
              </a:spcBef>
              <a:spcAft>
                <a:spcPts val="0"/>
              </a:spcAft>
              <a:buSzPts val="2600"/>
              <a:buFont typeface="Calibri"/>
              <a:buChar char="●"/>
            </a:pPr>
            <a:r>
              <a:rPr lang="en-US"/>
              <a:t>substring(int beginIndex) : It returns substring for given begin index.</a:t>
            </a:r>
            <a:endParaRPr/>
          </a:p>
          <a:p>
            <a:pPr indent="-393700" lvl="0" marL="457200" marR="0" rtl="0" algn="l">
              <a:lnSpc>
                <a:spcPct val="100000"/>
              </a:lnSpc>
              <a:spcBef>
                <a:spcPts val="0"/>
              </a:spcBef>
              <a:spcAft>
                <a:spcPts val="0"/>
              </a:spcAft>
              <a:buSzPts val="2600"/>
              <a:buFont typeface="Calibri"/>
              <a:buChar char="●"/>
            </a:pPr>
            <a:r>
              <a:rPr lang="en-US"/>
              <a:t>isEmpty() : It checks if string is empty.</a:t>
            </a:r>
            <a:endParaRPr/>
          </a:p>
          <a:p>
            <a:pPr indent="-393700" lvl="0" marL="457200" marR="0" rtl="0" algn="l">
              <a:lnSpc>
                <a:spcPct val="100000"/>
              </a:lnSpc>
              <a:spcBef>
                <a:spcPts val="0"/>
              </a:spcBef>
              <a:spcAft>
                <a:spcPts val="0"/>
              </a:spcAft>
              <a:buSzPts val="2600"/>
              <a:buFont typeface="Calibri"/>
              <a:buChar char="●"/>
            </a:pPr>
            <a:r>
              <a:rPr lang="en-US"/>
              <a:t>equals(Object another) : It checks the equality of string with the given object.</a:t>
            </a:r>
            <a:endParaRPr/>
          </a:p>
          <a:p>
            <a:pPr indent="-393700" lvl="0" marL="457200" marR="0" rtl="0" algn="l">
              <a:lnSpc>
                <a:spcPct val="100000"/>
              </a:lnSpc>
              <a:spcBef>
                <a:spcPts val="0"/>
              </a:spcBef>
              <a:spcAft>
                <a:spcPts val="0"/>
              </a:spcAft>
              <a:buSzPts val="2600"/>
              <a:buFont typeface="Calibri"/>
              <a:buChar char="●"/>
            </a:pPr>
            <a:r>
              <a:rPr lang="en-US"/>
              <a:t>contains(CharSequence s) : It returns true or false after matching the sequence of char value.</a:t>
            </a:r>
            <a:endParaRPr/>
          </a:p>
          <a:p>
            <a:pPr indent="-393700" lvl="0" marL="457200" marR="0" rtl="0" algn="l">
              <a:lnSpc>
                <a:spcPct val="100000"/>
              </a:lnSpc>
              <a:spcBef>
                <a:spcPts val="0"/>
              </a:spcBef>
              <a:spcAft>
                <a:spcPts val="0"/>
              </a:spcAft>
              <a:buSzPts val="2600"/>
              <a:buFont typeface="Calibri"/>
              <a:buChar char="●"/>
            </a:pPr>
            <a:r>
              <a:rPr lang="en-US"/>
              <a:t>toUpperCase() : It returns a string in uppercase.</a:t>
            </a:r>
            <a:endParaRPr/>
          </a:p>
          <a:p>
            <a:pPr indent="-393700" lvl="0" marL="457200" marR="0" rtl="0" algn="l">
              <a:lnSpc>
                <a:spcPct val="100000"/>
              </a:lnSpc>
              <a:spcBef>
                <a:spcPts val="0"/>
              </a:spcBef>
              <a:spcAft>
                <a:spcPts val="0"/>
              </a:spcAft>
              <a:buSzPts val="2600"/>
              <a:buFont typeface="Calibri"/>
              <a:buChar char="●"/>
            </a:pPr>
            <a:r>
              <a:rPr lang="en-US"/>
              <a:t>toLowerCase() :   It returns a string in lowercase.</a:t>
            </a:r>
            <a:endParaRPr/>
          </a:p>
          <a:p>
            <a:pPr indent="-393700" lvl="0" marL="457200" marR="0" rtl="0" algn="l">
              <a:lnSpc>
                <a:spcPct val="100000"/>
              </a:lnSpc>
              <a:spcBef>
                <a:spcPts val="0"/>
              </a:spcBef>
              <a:spcAft>
                <a:spcPts val="0"/>
              </a:spcAft>
              <a:buSzPts val="2600"/>
              <a:buFont typeface="Calibri"/>
              <a:buChar char="●"/>
            </a:pPr>
            <a:r>
              <a:rPr lang="en-US"/>
              <a:t>indexOf(int ch) :   It returns the specified char value index.</a:t>
            </a:r>
            <a:endParaRPr/>
          </a:p>
        </p:txBody>
      </p:sp>
      <p:sp>
        <p:nvSpPr>
          <p:cNvPr id="358" name="Google Shape;358;g104bc9032f8_1_11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a:t>String Operations</a:t>
            </a:r>
            <a:endParaRPr/>
          </a:p>
        </p:txBody>
      </p:sp>
      <p:sp>
        <p:nvSpPr>
          <p:cNvPr id="359" name="Google Shape;359;g104bc9032f8_1_11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04bc9032f8_1_110"/>
          <p:cNvSpPr txBox="1"/>
          <p:nvPr>
            <p:ph type="title"/>
          </p:nvPr>
        </p:nvSpPr>
        <p:spPr>
          <a:xfrm>
            <a:off x="182875" y="182875"/>
            <a:ext cx="117591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4600"/>
              <a:t>String Builder &amp; String Buffer</a:t>
            </a:r>
            <a:endParaRPr sz="4600"/>
          </a:p>
        </p:txBody>
      </p:sp>
      <p:pic>
        <p:nvPicPr>
          <p:cNvPr id="366" name="Google Shape;366;g104bc9032f8_1_110"/>
          <p:cNvPicPr preferRelativeResize="0"/>
          <p:nvPr/>
        </p:nvPicPr>
        <p:blipFill>
          <a:blip r:embed="rId3">
            <a:alphaModFix/>
          </a:blip>
          <a:stretch>
            <a:fillRect/>
          </a:stretch>
        </p:blipFill>
        <p:spPr>
          <a:xfrm>
            <a:off x="1631825" y="1213500"/>
            <a:ext cx="8928349" cy="5069999"/>
          </a:xfrm>
          <a:prstGeom prst="rect">
            <a:avLst/>
          </a:prstGeom>
          <a:noFill/>
          <a:ln>
            <a:noFill/>
          </a:ln>
        </p:spPr>
      </p:pic>
      <p:sp>
        <p:nvSpPr>
          <p:cNvPr id="367" name="Google Shape;367;g104bc9032f8_1_11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0336a77381_0_4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374" name="Google Shape;374;g10336a77381_0_45"/>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u="sng">
                <a:solidFill>
                  <a:schemeClr val="hlink"/>
                </a:solidFill>
                <a:hlinkClick r:id="rId3"/>
              </a:rPr>
              <a:t>https://www.codesdope.com/practice/java-characters-and-string/</a:t>
            </a:r>
            <a:endParaRPr/>
          </a:p>
          <a:p>
            <a:pPr indent="-381000" lvl="0" marL="457200" rtl="0" algn="l">
              <a:spcBef>
                <a:spcPts val="0"/>
              </a:spcBef>
              <a:spcAft>
                <a:spcPts val="0"/>
              </a:spcAft>
              <a:buSzPts val="2400"/>
              <a:buChar char="●"/>
            </a:pPr>
            <a:r>
              <a:rPr lang="en-US" u="sng">
                <a:solidFill>
                  <a:schemeClr val="hlink"/>
                </a:solidFill>
              </a:rPr>
              <a:t>https://www.java67.com/2018/04/21-string-programming-and-coding-interview-questions-answers.html</a:t>
            </a:r>
            <a:endParaRPr u="sng">
              <a:solidFill>
                <a:schemeClr val="hlink"/>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0974d41e10_1_37"/>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381" name="Google Shape;381;g10974d41e10_1_37"/>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sz="2400"/>
              <a:t>https://study.com/academy/lesson/java-string-constant-pool-concept-mechanism.html</a:t>
            </a:r>
            <a:endParaRPr sz="2400"/>
          </a:p>
          <a:p>
            <a:pPr indent="-381000" lvl="0" marL="457200" rtl="0" algn="l">
              <a:spcBef>
                <a:spcPts val="0"/>
              </a:spcBef>
              <a:spcAft>
                <a:spcPts val="0"/>
              </a:spcAft>
              <a:buSzPts val="2400"/>
              <a:buChar char="●"/>
            </a:pPr>
            <a:r>
              <a:rPr lang="en-US" sz="2400"/>
              <a:t>https://www.javatpoint.com/java-string</a:t>
            </a:r>
            <a:endParaRPr sz="2400"/>
          </a:p>
          <a:p>
            <a:pPr indent="-381000" lvl="0" marL="457200" rtl="0" algn="l">
              <a:spcBef>
                <a:spcPts val="0"/>
              </a:spcBef>
              <a:spcAft>
                <a:spcPts val="0"/>
              </a:spcAft>
              <a:buSzPts val="2400"/>
              <a:buChar char="●"/>
            </a:pPr>
            <a:r>
              <a:rPr lang="en-US" sz="2400"/>
              <a:t>https://www.youtube.com/watch?v=UKG1xgh_tbQ</a:t>
            </a:r>
            <a:endParaRPr sz="2400"/>
          </a:p>
          <a:p>
            <a:pPr indent="-381000" lvl="0" marL="457200" rtl="0" algn="l">
              <a:spcBef>
                <a:spcPts val="0"/>
              </a:spcBef>
              <a:spcAft>
                <a:spcPts val="0"/>
              </a:spcAft>
              <a:buSzPts val="2400"/>
              <a:buChar char="●"/>
            </a:pPr>
            <a:r>
              <a:rPr lang="en-US" sz="2400"/>
              <a:t>https://www.youtube.com/watch?v=47-kDKPWBBM</a:t>
            </a:r>
            <a:endParaRPr sz="2400"/>
          </a:p>
          <a:p>
            <a:pPr indent="-381000" lvl="0" marL="457200" rtl="0" algn="l">
              <a:spcBef>
                <a:spcPts val="0"/>
              </a:spcBef>
              <a:spcAft>
                <a:spcPts val="0"/>
              </a:spcAft>
              <a:buSzPts val="2400"/>
              <a:buChar char="●"/>
            </a:pPr>
            <a:r>
              <a:rPr lang="en-US" sz="2400" u="sng">
                <a:solidFill>
                  <a:schemeClr val="hlink"/>
                </a:solidFill>
                <a:hlinkClick r:id="rId3"/>
              </a:rPr>
              <a:t>https://www.youtube.com/watch?v=ZhQxRyyqiI8</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0336a77381_0_5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3"/>
                  </a:ext>
                </a:extLst>
              </a:rPr>
              <a:t>Day - 5</a:t>
            </a:r>
            <a:endParaRPr/>
          </a:p>
        </p:txBody>
      </p:sp>
      <p:sp>
        <p:nvSpPr>
          <p:cNvPr id="388" name="Google Shape;388;g10336a77381_0_52"/>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None/>
            </a:pPr>
            <a:r>
              <a:rPr lang="en-US"/>
              <a:t>Arrays, Map and Collections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0336a77381_0_5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Arrays, Map and Collections</a:t>
            </a:r>
            <a:endParaRPr/>
          </a:p>
        </p:txBody>
      </p:sp>
      <p:sp>
        <p:nvSpPr>
          <p:cNvPr id="395" name="Google Shape;395;g10336a77381_0_5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Arrays, Map and Collections</a:t>
            </a:r>
            <a:endParaRPr/>
          </a:p>
          <a:p>
            <a:pPr indent="-381000" lvl="0" marL="457200" rtl="0" algn="l">
              <a:spcBef>
                <a:spcPts val="0"/>
              </a:spcBef>
              <a:spcAft>
                <a:spcPts val="0"/>
              </a:spcAft>
              <a:buSzPts val="2400"/>
              <a:buFont typeface="Calibri"/>
              <a:buChar char="●"/>
            </a:pPr>
            <a:r>
              <a:rPr lang="en-US"/>
              <a:t>Java Collections Framework</a:t>
            </a:r>
            <a:endParaRPr/>
          </a:p>
          <a:p>
            <a:pPr indent="-381000" lvl="0" marL="457200" rtl="0" algn="l">
              <a:spcBef>
                <a:spcPts val="0"/>
              </a:spcBef>
              <a:spcAft>
                <a:spcPts val="1600"/>
              </a:spcAft>
              <a:buSzPts val="2400"/>
              <a:buFont typeface="Calibri"/>
              <a:buChar char="●"/>
            </a:pPr>
            <a:r>
              <a:rPr lang="en-US"/>
              <a:t>Initialising an Array in Java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fc5095af6c_0_16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OOPS Concepts</a:t>
            </a:r>
            <a:endParaRPr/>
          </a:p>
        </p:txBody>
      </p:sp>
      <p:sp>
        <p:nvSpPr>
          <p:cNvPr id="111" name="Google Shape;111;gfc5095af6c_0_168"/>
          <p:cNvSpPr txBox="1"/>
          <p:nvPr>
            <p:ph idx="1" type="body"/>
          </p:nvPr>
        </p:nvSpPr>
        <p:spPr>
          <a:xfrm>
            <a:off x="75525" y="1097275"/>
            <a:ext cx="119946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Verdana"/>
              <a:buChar char="●"/>
            </a:pPr>
            <a:r>
              <a:rPr b="1" lang="en-US"/>
              <a:t>Polymorphism:</a:t>
            </a:r>
            <a:r>
              <a:rPr lang="en-US"/>
              <a:t> One task can be performed in many ways</a:t>
            </a:r>
            <a:endParaRPr/>
          </a:p>
          <a:p>
            <a:pPr indent="-285750" lvl="1" marL="742950" rtl="0" algn="l">
              <a:lnSpc>
                <a:spcPct val="100000"/>
              </a:lnSpc>
              <a:spcBef>
                <a:spcPts val="0"/>
              </a:spcBef>
              <a:spcAft>
                <a:spcPts val="0"/>
              </a:spcAft>
              <a:buSzPts val="1800"/>
              <a:buChar char="○"/>
            </a:pPr>
            <a:r>
              <a:rPr lang="en-US"/>
              <a:t>In Java it is mainly divided into two types:</a:t>
            </a:r>
            <a:endParaRPr/>
          </a:p>
          <a:p>
            <a:pPr indent="-342900" lvl="0" marL="1371600" rtl="0" algn="l">
              <a:lnSpc>
                <a:spcPct val="100000"/>
              </a:lnSpc>
              <a:spcBef>
                <a:spcPts val="0"/>
              </a:spcBef>
              <a:spcAft>
                <a:spcPts val="0"/>
              </a:spcAft>
              <a:buSzPts val="1800"/>
              <a:buAutoNum type="arabicParenR"/>
            </a:pPr>
            <a:r>
              <a:rPr lang="en-US"/>
              <a:t>Static </a:t>
            </a:r>
            <a:r>
              <a:rPr lang="en-US"/>
              <a:t>Polymorphism</a:t>
            </a:r>
            <a:r>
              <a:rPr lang="en-US"/>
              <a:t> : </a:t>
            </a:r>
            <a:r>
              <a:rPr lang="en-US"/>
              <a:t>Method</a:t>
            </a:r>
            <a:r>
              <a:rPr lang="en-US"/>
              <a:t> and Operator overloading</a:t>
            </a:r>
            <a:endParaRPr/>
          </a:p>
          <a:p>
            <a:pPr indent="-342900" lvl="0" marL="1371600" rtl="0" algn="l">
              <a:lnSpc>
                <a:spcPct val="100000"/>
              </a:lnSpc>
              <a:spcBef>
                <a:spcPts val="0"/>
              </a:spcBef>
              <a:spcAft>
                <a:spcPts val="0"/>
              </a:spcAft>
              <a:buSzPts val="1800"/>
              <a:buAutoNum type="arabicParenR"/>
            </a:pPr>
            <a:r>
              <a:rPr lang="en-US"/>
              <a:t>Runtime Polymorphism : Method Overriding</a:t>
            </a:r>
            <a:endParaRPr/>
          </a:p>
          <a:p>
            <a:pPr indent="-393700" lvl="0" marL="457200" rtl="0" algn="l">
              <a:lnSpc>
                <a:spcPct val="100000"/>
              </a:lnSpc>
              <a:spcBef>
                <a:spcPts val="0"/>
              </a:spcBef>
              <a:spcAft>
                <a:spcPts val="0"/>
              </a:spcAft>
              <a:buSzPts val="2600"/>
              <a:buFont typeface="Verdana"/>
              <a:buChar char="●"/>
            </a:pPr>
            <a:r>
              <a:rPr b="1" lang="en-US"/>
              <a:t>Inheritance:</a:t>
            </a:r>
            <a:r>
              <a:rPr lang="en-US"/>
              <a:t> Object acquires all the properties of </a:t>
            </a:r>
            <a:endParaRPr/>
          </a:p>
          <a:p>
            <a:pPr indent="0" lvl="0" marL="342900" rtl="0" algn="l">
              <a:lnSpc>
                <a:spcPct val="100000"/>
              </a:lnSpc>
              <a:spcBef>
                <a:spcPts val="0"/>
              </a:spcBef>
              <a:spcAft>
                <a:spcPts val="0"/>
              </a:spcAft>
              <a:buNone/>
            </a:pPr>
            <a:r>
              <a:rPr lang="en-US"/>
              <a:t>  parent class</a:t>
            </a:r>
            <a:endParaRPr/>
          </a:p>
          <a:p>
            <a:pPr indent="-393700" lvl="0" marL="457200" rtl="0" algn="l">
              <a:lnSpc>
                <a:spcPct val="100000"/>
              </a:lnSpc>
              <a:spcBef>
                <a:spcPts val="0"/>
              </a:spcBef>
              <a:spcAft>
                <a:spcPts val="0"/>
              </a:spcAft>
              <a:buSzPts val="2600"/>
              <a:buFont typeface="Verdana"/>
              <a:buChar char="●"/>
            </a:pPr>
            <a:r>
              <a:rPr b="1" lang="en-US"/>
              <a:t>Encapsulation:</a:t>
            </a:r>
            <a:r>
              <a:rPr lang="en-US"/>
              <a:t> Hiding data and property in one unit e.g. class</a:t>
            </a:r>
            <a:endParaRPr/>
          </a:p>
          <a:p>
            <a:pPr indent="-393700" lvl="0" marL="457200" rtl="0" algn="l">
              <a:lnSpc>
                <a:spcPct val="100000"/>
              </a:lnSpc>
              <a:spcBef>
                <a:spcPts val="0"/>
              </a:spcBef>
              <a:spcAft>
                <a:spcPts val="0"/>
              </a:spcAft>
              <a:buSzPts val="2600"/>
              <a:buFont typeface="Verdana"/>
              <a:buChar char="●"/>
            </a:pPr>
            <a:r>
              <a:rPr b="1" lang="en-US"/>
              <a:t>Abstraction:</a:t>
            </a:r>
            <a:r>
              <a:rPr lang="en-US"/>
              <a:t> Hiding data and showing functionality</a:t>
            </a:r>
            <a:endParaRPr/>
          </a:p>
          <a:p>
            <a:pPr indent="-336550" lvl="1" marL="742950" rtl="0" algn="l">
              <a:lnSpc>
                <a:spcPct val="100000"/>
              </a:lnSpc>
              <a:spcBef>
                <a:spcPts val="0"/>
              </a:spcBef>
              <a:spcAft>
                <a:spcPts val="0"/>
              </a:spcAft>
              <a:buSzPts val="2600"/>
              <a:buFont typeface="Verdana"/>
              <a:buChar char="○"/>
            </a:pPr>
            <a:r>
              <a:rPr lang="en-US"/>
              <a:t>Can be achieved using Interfaces and Abstract classes in java</a:t>
            </a:r>
            <a:endParaRPr/>
          </a:p>
          <a:p>
            <a:pPr indent="-393700" lvl="0" marL="457200" rtl="0" algn="l">
              <a:lnSpc>
                <a:spcPct val="100000"/>
              </a:lnSpc>
              <a:spcBef>
                <a:spcPts val="0"/>
              </a:spcBef>
              <a:spcAft>
                <a:spcPts val="0"/>
              </a:spcAft>
              <a:buSzPts val="2600"/>
              <a:buFont typeface="Verdana"/>
              <a:buChar char="●"/>
            </a:pPr>
            <a:r>
              <a:rPr b="1" lang="en-US"/>
              <a:t>Class:</a:t>
            </a:r>
            <a:r>
              <a:rPr lang="en-US"/>
              <a:t> Blueprint for creating projects </a:t>
            </a:r>
            <a:endParaRPr/>
          </a:p>
          <a:p>
            <a:pPr indent="-393700" lvl="0" marL="457200" rtl="0" algn="l">
              <a:lnSpc>
                <a:spcPct val="100000"/>
              </a:lnSpc>
              <a:spcBef>
                <a:spcPts val="0"/>
              </a:spcBef>
              <a:spcAft>
                <a:spcPts val="0"/>
              </a:spcAft>
              <a:buSzPts val="2600"/>
              <a:buFont typeface="Verdana"/>
              <a:buChar char="●"/>
            </a:pPr>
            <a:r>
              <a:rPr b="1" lang="en-US"/>
              <a:t>Object:</a:t>
            </a:r>
            <a:r>
              <a:rPr lang="en-US"/>
              <a:t> have states and behaviours</a:t>
            </a:r>
            <a:endParaRPr/>
          </a:p>
        </p:txBody>
      </p:sp>
      <p:pic>
        <p:nvPicPr>
          <p:cNvPr id="112" name="Google Shape;112;gfc5095af6c_0_168"/>
          <p:cNvPicPr preferRelativeResize="0"/>
          <p:nvPr/>
        </p:nvPicPr>
        <p:blipFill>
          <a:blip r:embed="rId3">
            <a:alphaModFix/>
          </a:blip>
          <a:stretch>
            <a:fillRect/>
          </a:stretch>
        </p:blipFill>
        <p:spPr>
          <a:xfrm>
            <a:off x="8681225" y="1966050"/>
            <a:ext cx="3510776" cy="3925174"/>
          </a:xfrm>
          <a:prstGeom prst="rect">
            <a:avLst/>
          </a:prstGeom>
          <a:noFill/>
          <a:ln>
            <a:noFill/>
          </a:ln>
        </p:spPr>
      </p:pic>
      <p:sp>
        <p:nvSpPr>
          <p:cNvPr id="113" name="Google Shape;113;gfc5095af6c_0_1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c05e659d9d_13_0"/>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Arrays, Map and Collections</a:t>
            </a:r>
            <a:endParaRPr/>
          </a:p>
        </p:txBody>
      </p:sp>
      <p:sp>
        <p:nvSpPr>
          <p:cNvPr id="402" name="Google Shape;402;g1c05e659d9d_13_0"/>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Arrays, Map and Collections</a:t>
            </a:r>
            <a:endParaRPr/>
          </a:p>
          <a:p>
            <a:pPr indent="-381000" lvl="0" marL="457200" rtl="0" algn="l">
              <a:spcBef>
                <a:spcPts val="0"/>
              </a:spcBef>
              <a:spcAft>
                <a:spcPts val="0"/>
              </a:spcAft>
              <a:buSzPts val="2400"/>
              <a:buFont typeface="Calibri"/>
              <a:buChar char="●"/>
            </a:pPr>
            <a:r>
              <a:rPr lang="en-US"/>
              <a:t>Java Collections Framework</a:t>
            </a:r>
            <a:endParaRPr/>
          </a:p>
          <a:p>
            <a:pPr indent="-381000" lvl="0" marL="457200" rtl="0" algn="l">
              <a:spcBef>
                <a:spcPts val="0"/>
              </a:spcBef>
              <a:spcAft>
                <a:spcPts val="1600"/>
              </a:spcAft>
              <a:buSzPts val="2400"/>
              <a:buFont typeface="Calibri"/>
              <a:buChar char="●"/>
            </a:pPr>
            <a:r>
              <a:rPr lang="en-US"/>
              <a:t>Initialising an Array in Java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g104bc9032f8_1_69"/>
          <p:cNvPicPr preferRelativeResize="0"/>
          <p:nvPr/>
        </p:nvPicPr>
        <p:blipFill>
          <a:blip r:embed="rId3">
            <a:alphaModFix/>
          </a:blip>
          <a:stretch>
            <a:fillRect/>
          </a:stretch>
        </p:blipFill>
        <p:spPr>
          <a:xfrm>
            <a:off x="304800" y="235775"/>
            <a:ext cx="11887201" cy="5848676"/>
          </a:xfrm>
          <a:prstGeom prst="rect">
            <a:avLst/>
          </a:prstGeom>
          <a:noFill/>
          <a:ln>
            <a:noFill/>
          </a:ln>
        </p:spPr>
      </p:pic>
      <p:sp>
        <p:nvSpPr>
          <p:cNvPr id="409" name="Google Shape;409;g104bc9032f8_1_6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04bc9032f8_1_7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a:t>Initialising an Array in Java</a:t>
            </a:r>
            <a:endParaRPr/>
          </a:p>
        </p:txBody>
      </p:sp>
      <p:pic>
        <p:nvPicPr>
          <p:cNvPr id="416" name="Google Shape;416;g104bc9032f8_1_76"/>
          <p:cNvPicPr preferRelativeResize="0"/>
          <p:nvPr/>
        </p:nvPicPr>
        <p:blipFill>
          <a:blip r:embed="rId3">
            <a:alphaModFix/>
          </a:blip>
          <a:stretch>
            <a:fillRect/>
          </a:stretch>
        </p:blipFill>
        <p:spPr>
          <a:xfrm>
            <a:off x="182875" y="1097275"/>
            <a:ext cx="11277600" cy="3390900"/>
          </a:xfrm>
          <a:prstGeom prst="rect">
            <a:avLst/>
          </a:prstGeom>
          <a:noFill/>
          <a:ln>
            <a:noFill/>
          </a:ln>
        </p:spPr>
      </p:pic>
      <p:sp>
        <p:nvSpPr>
          <p:cNvPr id="417" name="Google Shape;417;g104bc9032f8_1_7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04bc9032f8_1_57"/>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Calibri"/>
              <a:buChar char="●"/>
            </a:pPr>
            <a:r>
              <a:rPr lang="en-US" sz="1800"/>
              <a:t>Arrays : An array is a container object that holds a fixed number of values of a single type.</a:t>
            </a:r>
            <a:endParaRPr sz="1800"/>
          </a:p>
          <a:p>
            <a:pPr indent="-342900" lvl="0" marL="457200" marR="0" rtl="0" algn="l">
              <a:lnSpc>
                <a:spcPct val="100000"/>
              </a:lnSpc>
              <a:spcBef>
                <a:spcPts val="0"/>
              </a:spcBef>
              <a:spcAft>
                <a:spcPts val="0"/>
              </a:spcAft>
              <a:buSzPts val="1800"/>
              <a:buFont typeface="Calibri"/>
              <a:buChar char="●"/>
            </a:pPr>
            <a:r>
              <a:rPr lang="en-US" sz="1800"/>
              <a:t>Map &amp; Collection : The Collection in Java is a framework that provides an architecture to store and manipulate the group of objects. Java Collections can achieve all the operations that you perform on a data such as searching, sorting, insertion, manipulation, and deletion.</a:t>
            </a:r>
            <a:endParaRPr sz="1800"/>
          </a:p>
          <a:p>
            <a:pPr indent="-342900" lvl="0" marL="457200" marR="0" rtl="0" algn="l">
              <a:lnSpc>
                <a:spcPct val="100000"/>
              </a:lnSpc>
              <a:spcBef>
                <a:spcPts val="0"/>
              </a:spcBef>
              <a:spcAft>
                <a:spcPts val="0"/>
              </a:spcAft>
              <a:buSzPts val="1800"/>
              <a:buFont typeface="Calibri"/>
              <a:buChar char="●"/>
            </a:pPr>
            <a:r>
              <a:rPr lang="en-US" sz="1800">
                <a:solidFill>
                  <a:schemeClr val="lt1"/>
                </a:solidFill>
              </a:rPr>
              <a:t>A map contains values on the basis of key, i.e. key and value pair. Each key and value pair is known as an entry. A Map contains unique key</a:t>
            </a:r>
            <a:r>
              <a:rPr lang="en-US" sz="1800"/>
              <a:t>s</a:t>
            </a:r>
            <a:endParaRPr sz="1800"/>
          </a:p>
        </p:txBody>
      </p:sp>
      <p:sp>
        <p:nvSpPr>
          <p:cNvPr id="424" name="Google Shape;424;g104bc9032f8_1_5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a:t>Arrays, Map and Collections</a:t>
            </a:r>
            <a:endParaRPr/>
          </a:p>
        </p:txBody>
      </p:sp>
      <p:pic>
        <p:nvPicPr>
          <p:cNvPr id="425" name="Google Shape;425;g104bc9032f8_1_57"/>
          <p:cNvPicPr preferRelativeResize="0"/>
          <p:nvPr/>
        </p:nvPicPr>
        <p:blipFill rotWithShape="1">
          <a:blip r:embed="rId3">
            <a:alphaModFix/>
          </a:blip>
          <a:srcRect b="1999" l="0" r="0" t="-2000"/>
          <a:stretch/>
        </p:blipFill>
        <p:spPr>
          <a:xfrm>
            <a:off x="182875" y="2921150"/>
            <a:ext cx="11402199" cy="3804025"/>
          </a:xfrm>
          <a:prstGeom prst="rect">
            <a:avLst/>
          </a:prstGeom>
          <a:noFill/>
          <a:ln>
            <a:noFill/>
          </a:ln>
        </p:spPr>
      </p:pic>
      <p:sp>
        <p:nvSpPr>
          <p:cNvPr id="426" name="Google Shape;426;g104bc9032f8_1_5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427" name="Google Shape;427;g104bc9032f8_1_57"/>
          <p:cNvSpPr txBox="1"/>
          <p:nvPr/>
        </p:nvSpPr>
        <p:spPr>
          <a:xfrm>
            <a:off x="1115575" y="1298450"/>
            <a:ext cx="20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ae9555a8d8_4_9"/>
          <p:cNvSpPr txBox="1"/>
          <p:nvPr>
            <p:ph idx="1" type="body"/>
          </p:nvPr>
        </p:nvSpPr>
        <p:spPr>
          <a:xfrm>
            <a:off x="107150" y="66975"/>
            <a:ext cx="11962800" cy="61002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t/>
            </a:r>
            <a:endParaRPr/>
          </a:p>
        </p:txBody>
      </p:sp>
      <p:sp>
        <p:nvSpPr>
          <p:cNvPr id="434" name="Google Shape;434;g1ae9555a8d8_4_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35" name="Google Shape;435;g1ae9555a8d8_4_9"/>
          <p:cNvPicPr preferRelativeResize="0"/>
          <p:nvPr/>
        </p:nvPicPr>
        <p:blipFill>
          <a:blip r:embed="rId3">
            <a:alphaModFix/>
          </a:blip>
          <a:stretch>
            <a:fillRect/>
          </a:stretch>
        </p:blipFill>
        <p:spPr>
          <a:xfrm>
            <a:off x="182875" y="152400"/>
            <a:ext cx="11887075" cy="6014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0336a77381_0_66"/>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442" name="Google Shape;442;g10336a77381_0_66"/>
          <p:cNvSpPr txBox="1"/>
          <p:nvPr>
            <p:ph idx="1" type="subTitle"/>
          </p:nvPr>
        </p:nvSpPr>
        <p:spPr>
          <a:xfrm>
            <a:off x="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Font typeface="Calibri"/>
              <a:buChar char="●"/>
            </a:pPr>
            <a:r>
              <a:rPr lang="en-US" u="sng">
                <a:solidFill>
                  <a:schemeClr val="hlink"/>
                </a:solidFill>
                <a:hlinkClick r:id="rId3"/>
              </a:rPr>
              <a:t>https://www.codesdope.com/practice/java-array/</a:t>
            </a:r>
            <a:endParaRPr/>
          </a:p>
          <a:p>
            <a:pPr indent="-381000" lvl="0" marL="457200" rtl="0" algn="l">
              <a:spcBef>
                <a:spcPts val="0"/>
              </a:spcBef>
              <a:spcAft>
                <a:spcPts val="0"/>
              </a:spcAft>
              <a:buSzPts val="2400"/>
              <a:buFont typeface="Calibri"/>
              <a:buChar char="●"/>
            </a:pPr>
            <a:r>
              <a:rPr lang="en-US" u="sng">
                <a:solidFill>
                  <a:schemeClr val="hlink"/>
                </a:solidFill>
                <a:hlinkClick r:id="rId4"/>
              </a:rPr>
              <a:t>https://www.codesdope.com/practice/java-array-of-objects//practice/java-array-of-objects/</a:t>
            </a:r>
            <a:endParaRPr/>
          </a:p>
          <a:p>
            <a:pPr indent="-381000" lvl="0" marL="457200" rtl="0" algn="l">
              <a:spcBef>
                <a:spcPts val="0"/>
              </a:spcBef>
              <a:spcAft>
                <a:spcPts val="0"/>
              </a:spcAft>
              <a:buSzPts val="2400"/>
              <a:buFont typeface="Calibri"/>
              <a:buChar char="●"/>
            </a:pPr>
            <a:r>
              <a:rPr lang="en-US" u="sng">
                <a:solidFill>
                  <a:schemeClr val="hlink"/>
                </a:solidFill>
                <a:hlinkClick r:id="rId5"/>
              </a:rPr>
              <a:t>https://www.w3resource.com/java-exercises/collection/index.php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0974d41e10_1_44"/>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449" name="Google Shape;449;g10974d41e10_1_44"/>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a:t>https://www.w3schools.com/java/java_arrays.asp</a:t>
            </a:r>
            <a:endParaRPr/>
          </a:p>
          <a:p>
            <a:pPr indent="-381000" lvl="0" marL="457200" rtl="0" algn="l">
              <a:spcBef>
                <a:spcPts val="0"/>
              </a:spcBef>
              <a:spcAft>
                <a:spcPts val="0"/>
              </a:spcAft>
              <a:buSzPts val="2400"/>
              <a:buChar char="●"/>
            </a:pPr>
            <a:r>
              <a:rPr lang="en-US"/>
              <a:t>https://www.vogella.com/tutorials/JavaCollections/article.html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0b6ea0c3dd_1_1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Generics</a:t>
            </a:r>
            <a:endParaRPr/>
          </a:p>
        </p:txBody>
      </p:sp>
      <p:sp>
        <p:nvSpPr>
          <p:cNvPr id="456" name="Google Shape;456;g10b6ea0c3dd_1_12"/>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25000" lnSpcReduction="20000"/>
          </a:bodyPr>
          <a:lstStyle/>
          <a:p>
            <a:pPr indent="0" lvl="0" marL="0" rtl="0" algn="l">
              <a:spcBef>
                <a:spcPts val="360"/>
              </a:spcBef>
              <a:spcAft>
                <a:spcPts val="0"/>
              </a:spcAft>
              <a:buClr>
                <a:schemeClr val="dk1"/>
              </a:buClr>
              <a:buSzPct val="45833"/>
              <a:buFont typeface="Arial"/>
              <a:buNone/>
            </a:pPr>
            <a:r>
              <a:rPr lang="en-US">
                <a:latin typeface="Courier New"/>
                <a:ea typeface="Courier New"/>
                <a:cs typeface="Courier New"/>
                <a:sym typeface="Courier New"/>
              </a:rPr>
              <a:t>// A Simple Java program to show working of user defined</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Generic classes</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We use &lt; &gt; to specify Parameter type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class Test&lt;T&gt;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 An object of type T is declared</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 obj;</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Test(T obj) {  this.obj = obj;  }  // constructor</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public T getObject()  { return this.obj;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Driver class to test above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class Main</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public static void main (String[] args)</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instance of Integer type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 &lt;Integer&gt; iObj = new Test&lt;Integer&gt;(15);</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System.out.println(iObj.getObject());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instance of String type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 &lt;String&gt; sObj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new Test&lt;String&gt;("Hello Java Generics");</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System.out.println(sObj.getObject());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1600"/>
              </a:spcAft>
              <a:buNone/>
            </a:pPr>
            <a:r>
              <a:t/>
            </a:r>
            <a:endParaRPr>
              <a:latin typeface="Courier New"/>
              <a:ea typeface="Courier New"/>
              <a:cs typeface="Courier New"/>
              <a:sym typeface="Courier New"/>
            </a:endParaRPr>
          </a:p>
        </p:txBody>
      </p:sp>
      <p:sp>
        <p:nvSpPr>
          <p:cNvPr id="457" name="Google Shape;457;g10b6ea0c3dd_1_1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58" name="Google Shape;458;g10b6ea0c3dd_1_12"/>
          <p:cNvPicPr preferRelativeResize="0"/>
          <p:nvPr/>
        </p:nvPicPr>
        <p:blipFill>
          <a:blip r:embed="rId3">
            <a:alphaModFix/>
          </a:blip>
          <a:stretch>
            <a:fillRect/>
          </a:stretch>
        </p:blipFill>
        <p:spPr>
          <a:xfrm>
            <a:off x="8565350" y="1740400"/>
            <a:ext cx="3192476" cy="9761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0336a77381_0_73"/>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4"/>
                  </a:ext>
                </a:extLst>
              </a:rPr>
              <a:t>Day - 6</a:t>
            </a:r>
            <a:endParaRPr sz="5200"/>
          </a:p>
        </p:txBody>
      </p:sp>
      <p:sp>
        <p:nvSpPr>
          <p:cNvPr id="465" name="Google Shape;465;g10336a77381_0_73"/>
          <p:cNvSpPr txBox="1"/>
          <p:nvPr>
            <p:ph idx="1" type="subTitle"/>
          </p:nvPr>
        </p:nvSpPr>
        <p:spPr>
          <a:xfrm>
            <a:off x="184950" y="40875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None/>
            </a:pPr>
            <a:r>
              <a:rPr lang="en-US"/>
              <a:t>Generics and Enums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10336a77381_0_8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Generics and Enums</a:t>
            </a:r>
            <a:endParaRPr/>
          </a:p>
        </p:txBody>
      </p:sp>
      <p:sp>
        <p:nvSpPr>
          <p:cNvPr id="472" name="Google Shape;472;g10336a77381_0_80"/>
          <p:cNvSpPr txBox="1"/>
          <p:nvPr>
            <p:ph idx="1" type="body"/>
          </p:nvPr>
        </p:nvSpPr>
        <p:spPr>
          <a:xfrm>
            <a:off x="182875" y="1097275"/>
            <a:ext cx="7905600" cy="507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100"/>
              <a:t>Generics</a:t>
            </a:r>
            <a:endParaRPr sz="2100"/>
          </a:p>
          <a:p>
            <a:pPr indent="-361950" lvl="0" marL="457200" rtl="0" algn="l">
              <a:spcBef>
                <a:spcPts val="1600"/>
              </a:spcBef>
              <a:spcAft>
                <a:spcPts val="0"/>
              </a:spcAft>
              <a:buSzPts val="2100"/>
              <a:buFont typeface="Calibri"/>
              <a:buChar char="●"/>
            </a:pPr>
            <a:r>
              <a:rPr lang="en-US" sz="2100"/>
              <a:t>The Java Generics programming is introduced in J2SE 5 to deal with type-safe objects. It makes the code stable by detecting the bugs at compile time.</a:t>
            </a:r>
            <a:endParaRPr sz="2100"/>
          </a:p>
          <a:p>
            <a:pPr indent="-361950" lvl="0" marL="457200" rtl="0" algn="l">
              <a:spcBef>
                <a:spcPts val="0"/>
              </a:spcBef>
              <a:spcAft>
                <a:spcPts val="0"/>
              </a:spcAft>
              <a:buSzPts val="2100"/>
              <a:buFont typeface="Calibri"/>
              <a:buChar char="●"/>
            </a:pPr>
            <a:r>
              <a:rPr lang="en-US" sz="2100"/>
              <a:t>Before generics, we can store any type of objects in the collection, i.e., non-generic. Now generics force the java programmer to store a specific type of objects.</a:t>
            </a:r>
            <a:endParaRPr sz="2100"/>
          </a:p>
          <a:p>
            <a:pPr indent="-361950" lvl="0" marL="457200" rtl="0" algn="l">
              <a:spcBef>
                <a:spcPts val="0"/>
              </a:spcBef>
              <a:spcAft>
                <a:spcPts val="0"/>
              </a:spcAft>
              <a:buSzPts val="2100"/>
              <a:buFont typeface="Calibri"/>
              <a:buChar char="●"/>
            </a:pPr>
            <a:r>
              <a:rPr lang="en-US" sz="2100"/>
              <a:t>Generics mean parameterized types. The idea is to allow type (Integer, String, … etc, and user-defined types) to be a parameter to methods, classes, and interfaces. Using Generics, it is possible to create classes that work with different data types. </a:t>
            </a:r>
            <a:endParaRPr sz="2100"/>
          </a:p>
          <a:p>
            <a:pPr indent="-361950" lvl="0" marL="457200" rtl="0" algn="l">
              <a:spcBef>
                <a:spcPts val="0"/>
              </a:spcBef>
              <a:spcAft>
                <a:spcPts val="0"/>
              </a:spcAft>
              <a:buSzPts val="2100"/>
              <a:buFont typeface="Calibri"/>
              <a:buChar char="●"/>
            </a:pPr>
            <a:r>
              <a:rPr lang="en-US" sz="2100"/>
              <a:t>An entity such as class, interface, or method that operates on a parameterized type is called a generic entity.</a:t>
            </a:r>
            <a:endParaRPr sz="2100"/>
          </a:p>
          <a:p>
            <a:pPr indent="-361950" lvl="0" marL="457200" rtl="0" algn="l">
              <a:spcBef>
                <a:spcPts val="0"/>
              </a:spcBef>
              <a:spcAft>
                <a:spcPts val="0"/>
              </a:spcAft>
              <a:buSzPts val="2100"/>
              <a:buFont typeface="Calibri"/>
              <a:buChar char="●"/>
            </a:pPr>
            <a:r>
              <a:rPr lang="en-US" sz="2100"/>
              <a:t>HashSet, ArrayList, HashMap, etc use generics very well</a:t>
            </a:r>
            <a:endParaRPr sz="2100"/>
          </a:p>
        </p:txBody>
      </p:sp>
      <p:sp>
        <p:nvSpPr>
          <p:cNvPr id="473" name="Google Shape;473;g10336a77381_0_8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74" name="Google Shape;474;g10336a77381_0_80"/>
          <p:cNvPicPr preferRelativeResize="0"/>
          <p:nvPr/>
        </p:nvPicPr>
        <p:blipFill rotWithShape="1">
          <a:blip r:embed="rId3">
            <a:alphaModFix/>
          </a:blip>
          <a:srcRect b="0" l="3241" r="0" t="0"/>
          <a:stretch/>
        </p:blipFill>
        <p:spPr>
          <a:xfrm>
            <a:off x="8155200" y="1581250"/>
            <a:ext cx="3958400" cy="130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fc5095af6c_0_25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Class and Object</a:t>
            </a:r>
            <a:endParaRPr/>
          </a:p>
        </p:txBody>
      </p:sp>
      <p:sp>
        <p:nvSpPr>
          <p:cNvPr id="120" name="Google Shape;120;gfc5095af6c_0_25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Verdana"/>
              <a:buChar char="●"/>
            </a:pPr>
            <a:r>
              <a:rPr b="1" lang="en-US"/>
              <a:t>Class:</a:t>
            </a:r>
            <a:r>
              <a:rPr lang="en-US"/>
              <a:t> Blueprint for creating projects </a:t>
            </a:r>
            <a:endParaRPr/>
          </a:p>
          <a:p>
            <a:pPr indent="-393700" lvl="0" marL="457200" rtl="0" algn="l">
              <a:lnSpc>
                <a:spcPct val="100000"/>
              </a:lnSpc>
              <a:spcBef>
                <a:spcPts val="0"/>
              </a:spcBef>
              <a:spcAft>
                <a:spcPts val="0"/>
              </a:spcAft>
              <a:buSzPts val="2600"/>
              <a:buFont typeface="Verdana"/>
              <a:buChar char="●"/>
            </a:pPr>
            <a:r>
              <a:rPr b="1" lang="en-US"/>
              <a:t>Objects:</a:t>
            </a:r>
            <a:r>
              <a:rPr lang="en-US"/>
              <a:t> have states and behaviours</a:t>
            </a:r>
            <a:endParaRPr/>
          </a:p>
        </p:txBody>
      </p:sp>
      <p:pic>
        <p:nvPicPr>
          <p:cNvPr id="121" name="Google Shape;121;gfc5095af6c_0_254"/>
          <p:cNvPicPr preferRelativeResize="0"/>
          <p:nvPr/>
        </p:nvPicPr>
        <p:blipFill rotWithShape="1">
          <a:blip r:embed="rId3">
            <a:alphaModFix/>
          </a:blip>
          <a:srcRect b="-1700" l="13204" r="13027" t="1700"/>
          <a:stretch/>
        </p:blipFill>
        <p:spPr>
          <a:xfrm>
            <a:off x="470900" y="2322425"/>
            <a:ext cx="5625088" cy="3683900"/>
          </a:xfrm>
          <a:prstGeom prst="rect">
            <a:avLst/>
          </a:prstGeom>
          <a:noFill/>
          <a:ln>
            <a:noFill/>
          </a:ln>
        </p:spPr>
      </p:pic>
      <p:pic>
        <p:nvPicPr>
          <p:cNvPr id="122" name="Google Shape;122;gfc5095af6c_0_254"/>
          <p:cNvPicPr preferRelativeResize="0"/>
          <p:nvPr/>
        </p:nvPicPr>
        <p:blipFill>
          <a:blip r:embed="rId4">
            <a:alphaModFix/>
          </a:blip>
          <a:stretch>
            <a:fillRect/>
          </a:stretch>
        </p:blipFill>
        <p:spPr>
          <a:xfrm>
            <a:off x="5983764" y="2483375"/>
            <a:ext cx="6086312" cy="3621275"/>
          </a:xfrm>
          <a:prstGeom prst="rect">
            <a:avLst/>
          </a:prstGeom>
          <a:noFill/>
          <a:ln>
            <a:noFill/>
          </a:ln>
        </p:spPr>
      </p:pic>
      <p:sp>
        <p:nvSpPr>
          <p:cNvPr id="123" name="Google Shape;123;gfc5095af6c_0_254"/>
          <p:cNvSpPr/>
          <p:nvPr/>
        </p:nvSpPr>
        <p:spPr>
          <a:xfrm>
            <a:off x="11264875" y="5432125"/>
            <a:ext cx="678600" cy="57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9CB9C"/>
              </a:highlight>
            </a:endParaRPr>
          </a:p>
        </p:txBody>
      </p:sp>
      <p:sp>
        <p:nvSpPr>
          <p:cNvPr id="124" name="Google Shape;124;gfc5095af6c_0_25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0b6ea0c3dd_1_2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0b6ea0c3dd_1_22"/>
          <p:cNvSpPr txBox="1"/>
          <p:nvPr>
            <p:ph idx="1" type="body"/>
          </p:nvPr>
        </p:nvSpPr>
        <p:spPr>
          <a:xfrm>
            <a:off x="232050" y="1097275"/>
            <a:ext cx="11887200" cy="5070000"/>
          </a:xfrm>
          <a:prstGeom prst="rect">
            <a:avLst/>
          </a:prstGeom>
        </p:spPr>
        <p:txBody>
          <a:bodyPr anchorCtr="0" anchor="t" bIns="45700" lIns="91425" spcFirstLastPara="1" rIns="91425" wrap="square" tIns="45700">
            <a:noAutofit/>
          </a:bodyPr>
          <a:lstStyle/>
          <a:p>
            <a:pPr indent="0" lvl="0" marL="0" rtl="0" algn="l">
              <a:lnSpc>
                <a:spcPct val="90000"/>
              </a:lnSpc>
              <a:spcBef>
                <a:spcPts val="360"/>
              </a:spcBef>
              <a:spcAft>
                <a:spcPts val="0"/>
              </a:spcAft>
              <a:buClr>
                <a:schemeClr val="dk1"/>
              </a:buClr>
              <a:buSzPts val="275"/>
              <a:buFont typeface="Arial"/>
              <a:buNone/>
            </a:pPr>
            <a:r>
              <a:rPr lang="en-US" sz="850">
                <a:latin typeface="Courier New"/>
                <a:ea typeface="Courier New"/>
                <a:cs typeface="Courier New"/>
                <a:sym typeface="Courier New"/>
              </a:rPr>
              <a:t>// A Simple Java program to show multiple // type parameters in Java Generics</a:t>
            </a:r>
            <a:endParaRPr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lang="en-US" sz="850">
                <a:latin typeface="Courier New"/>
                <a:ea typeface="Courier New"/>
                <a:cs typeface="Courier New"/>
                <a:sym typeface="Courier New"/>
              </a:rPr>
              <a:t>  </a:t>
            </a:r>
            <a:endParaRPr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lang="en-US" sz="850">
                <a:latin typeface="Courier New"/>
                <a:ea typeface="Courier New"/>
                <a:cs typeface="Courier New"/>
                <a:sym typeface="Courier New"/>
              </a:rPr>
              <a:t>// We use &lt; &gt; to specify Parameter type</a:t>
            </a:r>
            <a:endParaRPr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class Test&lt;T, U&gt;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T obj1;  // An object of type 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U obj2;  // An object of type U</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 constructor</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Test(T obj1, U obj2)</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this.obj1 = obj1;</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this.obj2 = obj2;</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 To print objects of T and U</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public void print()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System.out.println(obj1);</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System.out.println(obj2);</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lang="en-US" sz="850">
                <a:latin typeface="Courier New"/>
                <a:ea typeface="Courier New"/>
                <a:cs typeface="Courier New"/>
                <a:sym typeface="Courier New"/>
              </a:rPr>
              <a:t>  </a:t>
            </a:r>
            <a:endParaRPr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lang="en-US" sz="850">
                <a:latin typeface="Courier New"/>
                <a:ea typeface="Courier New"/>
                <a:cs typeface="Courier New"/>
                <a:sym typeface="Courier New"/>
              </a:rPr>
              <a:t>// Driver class to test above</a:t>
            </a:r>
            <a:endParaRPr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class Main</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public static void main (String[] args)</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Test &lt;String, Integer&gt; obj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new Test&lt;String, Integer&gt;("GfG", 15);</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obj.print();</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    }</a:t>
            </a:r>
            <a:endParaRPr b="1" sz="850">
              <a:latin typeface="Courier New"/>
              <a:ea typeface="Courier New"/>
              <a:cs typeface="Courier New"/>
              <a:sym typeface="Courier New"/>
            </a:endParaRPr>
          </a:p>
          <a:p>
            <a:pPr indent="0" lvl="0" marL="0" rtl="0" algn="l">
              <a:lnSpc>
                <a:spcPct val="90000"/>
              </a:lnSpc>
              <a:spcBef>
                <a:spcPts val="1600"/>
              </a:spcBef>
              <a:spcAft>
                <a:spcPts val="0"/>
              </a:spcAft>
              <a:buClr>
                <a:schemeClr val="dk1"/>
              </a:buClr>
              <a:buSzPts val="275"/>
              <a:buFont typeface="Arial"/>
              <a:buNone/>
            </a:pPr>
            <a:r>
              <a:rPr b="1" lang="en-US" sz="850">
                <a:latin typeface="Courier New"/>
                <a:ea typeface="Courier New"/>
                <a:cs typeface="Courier New"/>
                <a:sym typeface="Courier New"/>
              </a:rPr>
              <a:t>}</a:t>
            </a:r>
            <a:endParaRPr b="1" sz="850">
              <a:latin typeface="Courier New"/>
              <a:ea typeface="Courier New"/>
              <a:cs typeface="Courier New"/>
              <a:sym typeface="Courier New"/>
            </a:endParaRPr>
          </a:p>
          <a:p>
            <a:pPr indent="0" lvl="0" marL="0" rtl="0" algn="l">
              <a:lnSpc>
                <a:spcPct val="90000"/>
              </a:lnSpc>
              <a:spcBef>
                <a:spcPts val="1600"/>
              </a:spcBef>
              <a:spcAft>
                <a:spcPts val="1600"/>
              </a:spcAft>
              <a:buSzPts val="275"/>
              <a:buNone/>
            </a:pPr>
            <a:r>
              <a:t/>
            </a:r>
            <a:endParaRPr sz="650">
              <a:latin typeface="Courier New"/>
              <a:ea typeface="Courier New"/>
              <a:cs typeface="Courier New"/>
              <a:sym typeface="Courier New"/>
            </a:endParaRPr>
          </a:p>
        </p:txBody>
      </p:sp>
      <p:sp>
        <p:nvSpPr>
          <p:cNvPr id="482" name="Google Shape;482;g10b6ea0c3dd_1_2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483" name="Google Shape;483;g10b6ea0c3dd_1_22"/>
          <p:cNvPicPr preferRelativeResize="0"/>
          <p:nvPr/>
        </p:nvPicPr>
        <p:blipFill>
          <a:blip r:embed="rId3">
            <a:alphaModFix/>
          </a:blip>
          <a:stretch>
            <a:fillRect/>
          </a:stretch>
        </p:blipFill>
        <p:spPr>
          <a:xfrm>
            <a:off x="10526725" y="2718400"/>
            <a:ext cx="1033200" cy="1522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10b6ea0c3dd_1_31"/>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g10b6ea0c3dd_1_31"/>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25000" lnSpcReduction="20000"/>
          </a:bodyPr>
          <a:lstStyle/>
          <a:p>
            <a:pPr indent="0" lvl="0" marL="0" rtl="0" algn="l">
              <a:spcBef>
                <a:spcPts val="360"/>
              </a:spcBef>
              <a:spcAft>
                <a:spcPts val="0"/>
              </a:spcAft>
              <a:buClr>
                <a:schemeClr val="dk1"/>
              </a:buClr>
              <a:buSzPct val="45833"/>
              <a:buFont typeface="Arial"/>
              <a:buNone/>
            </a:pPr>
            <a:r>
              <a:rPr lang="en-US"/>
              <a:t>// A Simple Java program to show working of user defined Generic functions</a:t>
            </a:r>
            <a:endParaRPr/>
          </a:p>
          <a:p>
            <a:pPr indent="0" lvl="0" marL="0" rtl="0" algn="l">
              <a:spcBef>
                <a:spcPts val="1600"/>
              </a:spcBef>
              <a:spcAft>
                <a:spcPts val="0"/>
              </a:spcAft>
              <a:buClr>
                <a:schemeClr val="dk1"/>
              </a:buClr>
              <a:buSzPct val="45833"/>
              <a:buFont typeface="Arial"/>
              <a:buNone/>
            </a:pPr>
            <a:r>
              <a:rPr lang="en-US"/>
              <a:t>   </a:t>
            </a:r>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class Test</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A Generic method example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r>
              <a:rPr b="1" lang="en-US">
                <a:latin typeface="Courier New"/>
                <a:ea typeface="Courier New"/>
                <a:cs typeface="Courier New"/>
                <a:sym typeface="Courier New"/>
              </a:rPr>
              <a:t>static &lt;T&gt; void genericDisplay (T element)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System.out.println(element.getClass().getName()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 = " + element);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Driver method</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public static void main(String[] args)</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Calling generic method with Integer argument</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genericDisplay(11);</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Calling generic method with String argument</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genericDisplay("Java Generic Functions");</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 Calling generic method with double argument</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genericDisplay(1.0);</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1600"/>
              </a:spcBef>
              <a:spcAft>
                <a:spcPts val="1600"/>
              </a:spcAft>
              <a:buNone/>
            </a:pPr>
            <a:r>
              <a:t/>
            </a:r>
            <a:endParaRPr/>
          </a:p>
        </p:txBody>
      </p:sp>
      <p:sp>
        <p:nvSpPr>
          <p:cNvPr id="491" name="Google Shape;491;g10b6ea0c3dd_1_3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0b6ea0c3dd_1_39"/>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0b6ea0c3dd_1_39"/>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25000" lnSpcReduction="20000"/>
          </a:bodyPr>
          <a:lstStyle/>
          <a:p>
            <a:pPr indent="0" lvl="0" marL="0" rtl="0" algn="l">
              <a:spcBef>
                <a:spcPts val="360"/>
              </a:spcBef>
              <a:spcAft>
                <a:spcPts val="0"/>
              </a:spcAft>
              <a:buClr>
                <a:schemeClr val="dk1"/>
              </a:buClr>
              <a:buSzPct val="45833"/>
              <a:buFont typeface="Arial"/>
              <a:buNone/>
            </a:pPr>
            <a:r>
              <a:rPr lang="en-US"/>
              <a:t>// A Simple Java program to show working of user-defined Generic classes</a:t>
            </a:r>
            <a:endParaRPr/>
          </a:p>
          <a:p>
            <a:pPr indent="0" lvl="0" marL="0" rtl="0" algn="l">
              <a:spcBef>
                <a:spcPts val="1600"/>
              </a:spcBef>
              <a:spcAft>
                <a:spcPts val="0"/>
              </a:spcAft>
              <a:buClr>
                <a:schemeClr val="dk1"/>
              </a:buClr>
              <a:buSzPct val="45833"/>
              <a:buFont typeface="Arial"/>
              <a:buNone/>
            </a:pPr>
            <a:r>
              <a:rPr lang="en-US"/>
              <a:t>   </a:t>
            </a:r>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We use &lt; &gt; to specify Parameter type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class Test&lt;T&gt;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 An object of type T is declared</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 obj;</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Test(T obj) {  this.obj = obj;  }  // constructor</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public T getObject()  { return this.obj;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lang="en-US">
                <a:latin typeface="Courier New"/>
                <a:ea typeface="Courier New"/>
                <a:cs typeface="Courier New"/>
                <a:sym typeface="Courier New"/>
              </a:rPr>
              <a:t>// Driver class to test above</a:t>
            </a:r>
            <a:endParaRPr>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class Main</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public static void main (String[] args)</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 instance of Integer type</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 &lt;Integer&gt; iObj = new Test&lt;Integer&gt;(15);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System.out.println(iObj.getObject());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 instance of String type</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Test &lt;String&gt; sObj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new Test&lt;String&gt;("GeeksForGeeks");</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System.out.println(sObj.getObject());</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iObj = sObj; //This results an error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1600"/>
              </a:spcBef>
              <a:spcAft>
                <a:spcPts val="0"/>
              </a:spcAft>
              <a:buClr>
                <a:schemeClr val="dk1"/>
              </a:buClr>
              <a:buSzPct val="45833"/>
              <a:buFont typeface="Arial"/>
              <a:buNone/>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1600"/>
              </a:spcBef>
              <a:spcAft>
                <a:spcPts val="1600"/>
              </a:spcAft>
              <a:buNone/>
            </a:pPr>
            <a:r>
              <a:t/>
            </a:r>
            <a:endParaRPr/>
          </a:p>
        </p:txBody>
      </p:sp>
      <p:sp>
        <p:nvSpPr>
          <p:cNvPr id="499" name="Google Shape;499;g10b6ea0c3dd_1_39"/>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00" name="Google Shape;500;g10b6ea0c3dd_1_39"/>
          <p:cNvSpPr txBox="1"/>
          <p:nvPr/>
        </p:nvSpPr>
        <p:spPr>
          <a:xfrm>
            <a:off x="7859525" y="1220900"/>
            <a:ext cx="3453000" cy="1400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300">
                <a:solidFill>
                  <a:srgbClr val="FFFFFF"/>
                </a:solidFill>
                <a:highlight>
                  <a:srgbClr val="131417"/>
                </a:highlight>
              </a:rPr>
              <a:t>Even though iObj and sObj are of type Test, they are the references to different types because their type parameters differ. Generics add type safety through this and prevent errors.</a:t>
            </a:r>
            <a:endParaRPr sz="1300">
              <a:solidFill>
                <a:srgbClr val="FFFFFF"/>
              </a:solidFill>
              <a:highlight>
                <a:srgbClr val="131417"/>
              </a:highlight>
            </a:endParaRPr>
          </a:p>
          <a:p>
            <a:pPr indent="0" lvl="0" marL="0" rtl="0" algn="just">
              <a:spcBef>
                <a:spcPts val="0"/>
              </a:spcBef>
              <a:spcAft>
                <a:spcPts val="0"/>
              </a:spcAft>
              <a:buNone/>
            </a:pPr>
            <a:r>
              <a:t/>
            </a:r>
            <a:endParaRPr>
              <a:latin typeface="Calibri"/>
              <a:ea typeface="Calibri"/>
              <a:cs typeface="Calibri"/>
              <a:sym typeface="Calibri"/>
            </a:endParaRPr>
          </a:p>
        </p:txBody>
      </p:sp>
      <p:pic>
        <p:nvPicPr>
          <p:cNvPr id="501" name="Google Shape;501;g10b6ea0c3dd_1_39"/>
          <p:cNvPicPr preferRelativeResize="0"/>
          <p:nvPr/>
        </p:nvPicPr>
        <p:blipFill>
          <a:blip r:embed="rId3">
            <a:alphaModFix/>
          </a:blip>
          <a:stretch>
            <a:fillRect/>
          </a:stretch>
        </p:blipFill>
        <p:spPr>
          <a:xfrm>
            <a:off x="7954325" y="2410600"/>
            <a:ext cx="3358199" cy="1547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0b6ea0c3dd_1_5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Advantages of Generics</a:t>
            </a:r>
            <a:endParaRPr/>
          </a:p>
        </p:txBody>
      </p:sp>
      <p:sp>
        <p:nvSpPr>
          <p:cNvPr id="508" name="Google Shape;508;g10b6ea0c3dd_1_50"/>
          <p:cNvSpPr txBox="1"/>
          <p:nvPr>
            <p:ph idx="1" type="body"/>
          </p:nvPr>
        </p:nvSpPr>
        <p:spPr>
          <a:xfrm>
            <a:off x="182875" y="1097275"/>
            <a:ext cx="5874000" cy="5655900"/>
          </a:xfrm>
          <a:prstGeom prst="rect">
            <a:avLst/>
          </a:prstGeom>
        </p:spPr>
        <p:txBody>
          <a:bodyPr anchorCtr="0" anchor="t" bIns="45700" lIns="91425" spcFirstLastPara="1" rIns="91425" wrap="square" tIns="45700">
            <a:normAutofit fontScale="40000" lnSpcReduction="10000"/>
          </a:bodyPr>
          <a:lstStyle/>
          <a:p>
            <a:pPr indent="0" lvl="0" marL="0" rtl="0" algn="l">
              <a:spcBef>
                <a:spcPts val="360"/>
              </a:spcBef>
              <a:spcAft>
                <a:spcPts val="0"/>
              </a:spcAft>
              <a:buClr>
                <a:schemeClr val="dk1"/>
              </a:buClr>
              <a:buSzPct val="45833"/>
              <a:buFont typeface="Arial"/>
              <a:buNone/>
            </a:pPr>
            <a:r>
              <a:rPr b="1" lang="en-US"/>
              <a:t>1. Code Reuse: </a:t>
            </a:r>
            <a:br>
              <a:rPr b="1" lang="en-US"/>
            </a:br>
            <a:br>
              <a:rPr b="1" lang="en-US"/>
            </a:br>
            <a:r>
              <a:rPr lang="en-US"/>
              <a:t>We can write a method/class/interface once and use it for any type we want.</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None/>
            </a:pPr>
            <a:r>
              <a:rPr b="1" lang="en-US"/>
              <a:t>2. Type Safety:</a:t>
            </a:r>
            <a:r>
              <a:rPr lang="en-US"/>
              <a:t> </a:t>
            </a:r>
            <a:br>
              <a:rPr lang="en-US"/>
            </a:br>
            <a:br>
              <a:rPr lang="en-US"/>
            </a:br>
            <a:r>
              <a:rPr lang="en-US"/>
              <a:t>Generics make errors to appear compile time than at run time (It’s always better to know problems in your code at compile time rather than making your code fail at run time). Suppose you want to create an ArrayList that store name of students and if by mistake programmer adds an integer object instead of a string, the compiler allows it. But, when we retrieve this data from ArrayList, it causes problems at runtime.</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None/>
            </a:pPr>
            <a:r>
              <a:rPr b="1" lang="en-US"/>
              <a:t>3. Individual Type Casting is not needed: </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lang="en-US"/>
              <a:t>If we do not use generics, then, in the above example every time we retrieve data from ArrayList, we have to typecast it. Typecasting at every retrieval operation is a big headache. If we already know that our list only holds string data then we need not typecast it every time.</a:t>
            </a:r>
            <a:br>
              <a:rPr lang="en-US"/>
            </a:br>
            <a:br>
              <a:rPr lang="en-US"/>
            </a:br>
            <a:r>
              <a:rPr b="1" lang="en-US"/>
              <a:t>4. Generics promotes code reusability.</a:t>
            </a:r>
            <a:br>
              <a:rPr b="1" lang="en-US"/>
            </a:br>
            <a:endParaRPr b="1"/>
          </a:p>
          <a:p>
            <a:pPr indent="0" lvl="0" marL="0" rtl="0" algn="l">
              <a:spcBef>
                <a:spcPts val="1600"/>
              </a:spcBef>
              <a:spcAft>
                <a:spcPts val="0"/>
              </a:spcAft>
              <a:buClr>
                <a:schemeClr val="dk1"/>
              </a:buClr>
              <a:buSzPct val="45833"/>
              <a:buFont typeface="Arial"/>
              <a:buNone/>
            </a:pPr>
            <a:r>
              <a:rPr b="1" lang="en-US"/>
              <a:t>5. Implementing generic algorithms: </a:t>
            </a:r>
            <a:br>
              <a:rPr lang="en-US"/>
            </a:br>
            <a:br>
              <a:rPr lang="en-US"/>
            </a:br>
            <a:r>
              <a:rPr lang="en-US"/>
              <a:t>By using generics, we can implement algorithms that work on different types of objects and at the same, they are type safe too.</a:t>
            </a:r>
            <a:endParaRPr/>
          </a:p>
          <a:p>
            <a:pPr indent="0" lvl="0" marL="0" rtl="0" algn="l">
              <a:spcBef>
                <a:spcPts val="1600"/>
              </a:spcBef>
              <a:spcAft>
                <a:spcPts val="1600"/>
              </a:spcAft>
              <a:buNone/>
            </a:pPr>
            <a:r>
              <a:t/>
            </a:r>
            <a:endParaRPr/>
          </a:p>
        </p:txBody>
      </p:sp>
      <p:sp>
        <p:nvSpPr>
          <p:cNvPr id="509" name="Google Shape;509;g10b6ea0c3dd_1_5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10" name="Google Shape;510;g10b6ea0c3dd_1_50"/>
          <p:cNvSpPr txBox="1"/>
          <p:nvPr/>
        </p:nvSpPr>
        <p:spPr>
          <a:xfrm>
            <a:off x="6056775" y="0"/>
            <a:ext cx="6135300" cy="5117400"/>
          </a:xfrm>
          <a:prstGeom prst="rect">
            <a:avLst/>
          </a:prstGeom>
          <a:solidFill>
            <a:srgbClr val="172B4D"/>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lt2"/>
                </a:solidFill>
                <a:latin typeface="Calibri"/>
                <a:ea typeface="Calibri"/>
                <a:cs typeface="Calibri"/>
                <a:sym typeface="Calibri"/>
              </a:rPr>
              <a:t>// A Simple Java program to demonstrate that NOT using generics can cause run time exceptions</a:t>
            </a:r>
            <a:endParaRPr sz="1200">
              <a:solidFill>
                <a:schemeClr val="lt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lt2"/>
                </a:solidFill>
                <a:latin typeface="Calibri"/>
                <a:ea typeface="Calibri"/>
                <a:cs typeface="Calibri"/>
                <a:sym typeface="Calibri"/>
              </a:rPr>
              <a:t>import java.util.*;</a:t>
            </a:r>
            <a:endParaRPr sz="1200">
              <a:solidFill>
                <a:schemeClr val="lt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lt2"/>
                </a:solidFill>
                <a:latin typeface="Calibri"/>
                <a:ea typeface="Calibri"/>
                <a:cs typeface="Calibri"/>
                <a:sym typeface="Calibri"/>
              </a:rPr>
              <a:t>  </a:t>
            </a:r>
            <a:endParaRPr sz="1200">
              <a:solidFill>
                <a:schemeClr val="lt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class Test</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public static void main(String[] args)</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 Creatinga an ArrayList without any type specified</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ArrayList al = new ArrayList();</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al.add("Sachin");</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al.add("Rahul");</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al.add(10); // Compiler allows this</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String s1 = (String)al.get(0);</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String s2 = (String)al.get(1);</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 Causes Runtime Exception</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String s3 = (String)al.get(2);</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    }</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chemeClr val="lt2"/>
                </a:solidFill>
                <a:latin typeface="Courier New"/>
                <a:ea typeface="Courier New"/>
                <a:cs typeface="Courier New"/>
                <a:sym typeface="Courier New"/>
              </a:rPr>
              <a:t>}</a:t>
            </a:r>
            <a:endParaRPr b="1" sz="1200">
              <a:solidFill>
                <a:schemeClr val="l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chemeClr val="lt2"/>
              </a:solidFill>
              <a:highlight>
                <a:schemeClr val="dk1"/>
              </a:highlight>
              <a:latin typeface="Calibri"/>
              <a:ea typeface="Calibri"/>
              <a:cs typeface="Calibri"/>
              <a:sym typeface="Calibri"/>
            </a:endParaRPr>
          </a:p>
          <a:p>
            <a:pPr indent="0" lvl="0" marL="0" rtl="0" algn="l">
              <a:spcBef>
                <a:spcPts val="0"/>
              </a:spcBef>
              <a:spcAft>
                <a:spcPts val="0"/>
              </a:spcAft>
              <a:buNone/>
            </a:pPr>
            <a:r>
              <a:rPr b="1" lang="en-US" sz="1200">
                <a:solidFill>
                  <a:srgbClr val="FFFFFF"/>
                </a:solidFill>
                <a:highlight>
                  <a:schemeClr val="dk1"/>
                </a:highlight>
                <a:latin typeface="Courier New"/>
                <a:ea typeface="Courier New"/>
                <a:cs typeface="Courier New"/>
                <a:sym typeface="Courier New"/>
              </a:rPr>
              <a:t>Exception in thread "main" java.lang.ClassCastException: </a:t>
            </a:r>
            <a:endParaRPr b="1" sz="12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200">
                <a:solidFill>
                  <a:srgbClr val="FFFFFF"/>
                </a:solidFill>
                <a:highlight>
                  <a:schemeClr val="dk1"/>
                </a:highlight>
                <a:latin typeface="Courier New"/>
                <a:ea typeface="Courier New"/>
                <a:cs typeface="Courier New"/>
                <a:sym typeface="Courier New"/>
              </a:rPr>
              <a:t>   java.lang.Integer cannot be cast to java.lang.String</a:t>
            </a:r>
            <a:endParaRPr b="1" sz="1200">
              <a:solidFill>
                <a:srgbClr val="FFFFFF"/>
              </a:solidFill>
              <a:highlight>
                <a:schemeClr val="dk1"/>
              </a:highlight>
              <a:latin typeface="Courier New"/>
              <a:ea typeface="Courier New"/>
              <a:cs typeface="Courier New"/>
              <a:sym typeface="Courier New"/>
            </a:endParaRPr>
          </a:p>
          <a:p>
            <a:pPr indent="0" lvl="0" marL="190500" marR="190500" rtl="0" algn="l">
              <a:lnSpc>
                <a:spcPct val="115000"/>
              </a:lnSpc>
              <a:spcBef>
                <a:spcPts val="0"/>
              </a:spcBef>
              <a:spcAft>
                <a:spcPts val="0"/>
              </a:spcAft>
              <a:buClr>
                <a:schemeClr val="dk1"/>
              </a:buClr>
              <a:buSzPts val="1100"/>
              <a:buFont typeface="Arial"/>
              <a:buNone/>
            </a:pPr>
            <a:r>
              <a:rPr b="1" lang="en-US" sz="1200">
                <a:solidFill>
                  <a:srgbClr val="FFFFFF"/>
                </a:solidFill>
                <a:highlight>
                  <a:schemeClr val="dk1"/>
                </a:highlight>
                <a:latin typeface="Courier New"/>
                <a:ea typeface="Courier New"/>
                <a:cs typeface="Courier New"/>
                <a:sym typeface="Courier New"/>
              </a:rPr>
              <a:t>    at Test.main(Test.java:19)</a:t>
            </a:r>
            <a:endParaRPr b="1" sz="1200">
              <a:solidFill>
                <a:srgbClr val="FFFFFF"/>
              </a:solidFill>
              <a:highlight>
                <a:schemeClr val="dk1"/>
              </a:highlight>
              <a:latin typeface="Courier New"/>
              <a:ea typeface="Courier New"/>
              <a:cs typeface="Courier New"/>
              <a:sym typeface="Courier New"/>
            </a:endParaRPr>
          </a:p>
          <a:p>
            <a:pPr indent="0" lvl="0" marL="0" rtl="0" algn="l">
              <a:spcBef>
                <a:spcPts val="800"/>
              </a:spcBef>
              <a:spcAft>
                <a:spcPts val="0"/>
              </a:spcAft>
              <a:buNone/>
            </a:pPr>
            <a:r>
              <a:t/>
            </a:r>
            <a:endParaRPr sz="1200">
              <a:solidFill>
                <a:schemeClr val="lt2"/>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0b6ea0c3dd_1_68"/>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Wildcard in Java Generics</a:t>
            </a:r>
            <a:endParaRPr/>
          </a:p>
        </p:txBody>
      </p:sp>
      <p:sp>
        <p:nvSpPr>
          <p:cNvPr id="517" name="Google Shape;517;g10b6ea0c3dd_1_68"/>
          <p:cNvSpPr txBox="1"/>
          <p:nvPr>
            <p:ph idx="1" type="body"/>
          </p:nvPr>
        </p:nvSpPr>
        <p:spPr>
          <a:xfrm>
            <a:off x="182875" y="1097275"/>
            <a:ext cx="6618000" cy="5655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1700"/>
          </a:p>
          <a:p>
            <a:pPr indent="-285750" lvl="0" marL="457200" rtl="0" algn="l">
              <a:spcBef>
                <a:spcPts val="1600"/>
              </a:spcBef>
              <a:spcAft>
                <a:spcPts val="0"/>
              </a:spcAft>
              <a:buSzPts val="900"/>
              <a:buChar char="●"/>
            </a:pPr>
            <a:r>
              <a:rPr lang="en-US" sz="1700"/>
              <a:t>The ? (question mark) symbol represents the wildcard element. It means any type. If we write &lt;? extends Number&gt;, it means any child class of Number, e.g., Integer, Float, and double. Now we can call the method of Number class through any child class object.</a:t>
            </a:r>
            <a:endParaRPr sz="1700"/>
          </a:p>
          <a:p>
            <a:pPr indent="-285750" lvl="0" marL="457200" rtl="0" algn="l">
              <a:spcBef>
                <a:spcPts val="0"/>
              </a:spcBef>
              <a:spcAft>
                <a:spcPts val="0"/>
              </a:spcAft>
              <a:buSzPts val="900"/>
              <a:buChar char="●"/>
            </a:pPr>
            <a:r>
              <a:rPr lang="en-US" sz="1700"/>
              <a:t>We can use a wildcard as a type of a parameter, field, return type, or local variable. However, it is not allowed to use a wildcard as a type argument for a generic method invocation, a generic class instance creation, or a supertype.</a:t>
            </a:r>
            <a:endParaRPr sz="1700"/>
          </a:p>
        </p:txBody>
      </p:sp>
      <p:sp>
        <p:nvSpPr>
          <p:cNvPr id="518" name="Google Shape;518;g10b6ea0c3dd_1_68"/>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19" name="Google Shape;519;g10b6ea0c3dd_1_68"/>
          <p:cNvSpPr txBox="1"/>
          <p:nvPr/>
        </p:nvSpPr>
        <p:spPr>
          <a:xfrm>
            <a:off x="6698100" y="0"/>
            <a:ext cx="5493900" cy="6351300"/>
          </a:xfrm>
          <a:prstGeom prst="rect">
            <a:avLst/>
          </a:prstGeom>
          <a:solidFill>
            <a:schemeClr val="lt2"/>
          </a:solidFill>
          <a:ln>
            <a:noFill/>
          </a:ln>
        </p:spPr>
        <p:txBody>
          <a:bodyPr anchorCtr="0" anchor="t" bIns="91425" lIns="91425" spcFirstLastPara="1" rIns="91425" wrap="square" tIns="91425">
            <a:spAutoFit/>
          </a:bodyPr>
          <a:lstStyle/>
          <a:p>
            <a:pPr indent="-292100" lvl="0" marL="457200" rtl="0" algn="l">
              <a:lnSpc>
                <a:spcPct val="156250"/>
              </a:lnSpc>
              <a:spcBef>
                <a:spcPts val="30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import</a:t>
            </a:r>
            <a:r>
              <a:rPr lang="en-US" sz="1000">
                <a:solidFill>
                  <a:schemeClr val="dk1"/>
                </a:solidFill>
                <a:latin typeface="Roboto"/>
                <a:ea typeface="Roboto"/>
                <a:cs typeface="Roboto"/>
                <a:sym typeface="Roboto"/>
              </a:rPr>
              <a:t> java.util.*;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abstract</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class</a:t>
            </a:r>
            <a:r>
              <a:rPr lang="en-US" sz="1000">
                <a:solidFill>
                  <a:schemeClr val="dk1"/>
                </a:solidFill>
                <a:latin typeface="Roboto"/>
                <a:ea typeface="Roboto"/>
                <a:cs typeface="Roboto"/>
                <a:sym typeface="Roboto"/>
              </a:rPr>
              <a:t> Shape{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abstract</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void</a:t>
            </a:r>
            <a:r>
              <a:rPr lang="en-US" sz="1000">
                <a:solidFill>
                  <a:schemeClr val="dk1"/>
                </a:solidFill>
                <a:latin typeface="Roboto"/>
                <a:ea typeface="Roboto"/>
                <a:cs typeface="Roboto"/>
                <a:sym typeface="Roboto"/>
              </a:rPr>
              <a:t> draw();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class</a:t>
            </a:r>
            <a:r>
              <a:rPr lang="en-US" sz="1000">
                <a:solidFill>
                  <a:schemeClr val="dk1"/>
                </a:solidFill>
                <a:latin typeface="Roboto"/>
                <a:ea typeface="Roboto"/>
                <a:cs typeface="Roboto"/>
                <a:sym typeface="Roboto"/>
              </a:rPr>
              <a:t> Rectangle </a:t>
            </a:r>
            <a:r>
              <a:rPr b="1" lang="en-US" sz="1000">
                <a:solidFill>
                  <a:srgbClr val="006699"/>
                </a:solidFill>
                <a:latin typeface="Roboto"/>
                <a:ea typeface="Roboto"/>
                <a:cs typeface="Roboto"/>
                <a:sym typeface="Roboto"/>
              </a:rPr>
              <a:t>extends</a:t>
            </a:r>
            <a:r>
              <a:rPr lang="en-US" sz="1000">
                <a:solidFill>
                  <a:schemeClr val="dk1"/>
                </a:solidFill>
                <a:latin typeface="Roboto"/>
                <a:ea typeface="Roboto"/>
                <a:cs typeface="Roboto"/>
                <a:sym typeface="Roboto"/>
              </a:rPr>
              <a:t> Shape{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void</a:t>
            </a:r>
            <a:r>
              <a:rPr lang="en-US" sz="1000">
                <a:solidFill>
                  <a:schemeClr val="dk1"/>
                </a:solidFill>
                <a:latin typeface="Roboto"/>
                <a:ea typeface="Roboto"/>
                <a:cs typeface="Roboto"/>
                <a:sym typeface="Roboto"/>
              </a:rPr>
              <a:t> draw(){System.out.println(</a:t>
            </a:r>
            <a:r>
              <a:rPr lang="en-US" sz="1000">
                <a:solidFill>
                  <a:srgbClr val="0000FF"/>
                </a:solidFill>
                <a:latin typeface="Roboto"/>
                <a:ea typeface="Roboto"/>
                <a:cs typeface="Roboto"/>
                <a:sym typeface="Roboto"/>
              </a:rPr>
              <a:t>"drawing rectangle"</a:t>
            </a: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class</a:t>
            </a:r>
            <a:r>
              <a:rPr lang="en-US" sz="1000">
                <a:solidFill>
                  <a:schemeClr val="dk1"/>
                </a:solidFill>
                <a:latin typeface="Roboto"/>
                <a:ea typeface="Roboto"/>
                <a:cs typeface="Roboto"/>
                <a:sym typeface="Roboto"/>
              </a:rPr>
              <a:t> Circle </a:t>
            </a:r>
            <a:r>
              <a:rPr b="1" lang="en-US" sz="1000">
                <a:solidFill>
                  <a:srgbClr val="006699"/>
                </a:solidFill>
                <a:latin typeface="Roboto"/>
                <a:ea typeface="Roboto"/>
                <a:cs typeface="Roboto"/>
                <a:sym typeface="Roboto"/>
              </a:rPr>
              <a:t>extends</a:t>
            </a:r>
            <a:r>
              <a:rPr lang="en-US" sz="1000">
                <a:solidFill>
                  <a:schemeClr val="dk1"/>
                </a:solidFill>
                <a:latin typeface="Roboto"/>
                <a:ea typeface="Roboto"/>
                <a:cs typeface="Roboto"/>
                <a:sym typeface="Roboto"/>
              </a:rPr>
              <a:t> Shape{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void</a:t>
            </a:r>
            <a:r>
              <a:rPr lang="en-US" sz="1000">
                <a:solidFill>
                  <a:schemeClr val="dk1"/>
                </a:solidFill>
                <a:latin typeface="Roboto"/>
                <a:ea typeface="Roboto"/>
                <a:cs typeface="Roboto"/>
                <a:sym typeface="Roboto"/>
              </a:rPr>
              <a:t> draw(){System.out.println(</a:t>
            </a:r>
            <a:r>
              <a:rPr lang="en-US" sz="1000">
                <a:solidFill>
                  <a:srgbClr val="0000FF"/>
                </a:solidFill>
                <a:latin typeface="Roboto"/>
                <a:ea typeface="Roboto"/>
                <a:cs typeface="Roboto"/>
                <a:sym typeface="Roboto"/>
              </a:rPr>
              <a:t>"drawing circle"</a:t>
            </a: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class</a:t>
            </a:r>
            <a:r>
              <a:rPr lang="en-US" sz="1000">
                <a:solidFill>
                  <a:schemeClr val="dk1"/>
                </a:solidFill>
                <a:latin typeface="Roboto"/>
                <a:ea typeface="Roboto"/>
                <a:cs typeface="Roboto"/>
                <a:sym typeface="Roboto"/>
              </a:rPr>
              <a:t> GenericTest{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rgbClr val="008200"/>
                </a:solidFill>
                <a:latin typeface="Roboto"/>
                <a:ea typeface="Roboto"/>
                <a:cs typeface="Roboto"/>
                <a:sym typeface="Roboto"/>
              </a:rPr>
              <a:t>//creating a method that accepts only child class of Shape</a:t>
            </a: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public</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static</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void</a:t>
            </a:r>
            <a:r>
              <a:rPr lang="en-US" sz="1000">
                <a:solidFill>
                  <a:schemeClr val="dk1"/>
                </a:solidFill>
                <a:latin typeface="Roboto"/>
                <a:ea typeface="Roboto"/>
                <a:cs typeface="Roboto"/>
                <a:sym typeface="Roboto"/>
              </a:rPr>
              <a:t> drawShapes(List&lt;? </a:t>
            </a:r>
            <a:r>
              <a:rPr b="1" lang="en-US" sz="1000">
                <a:solidFill>
                  <a:srgbClr val="006699"/>
                </a:solidFill>
                <a:latin typeface="Roboto"/>
                <a:ea typeface="Roboto"/>
                <a:cs typeface="Roboto"/>
                <a:sym typeface="Roboto"/>
              </a:rPr>
              <a:t>extends</a:t>
            </a:r>
            <a:r>
              <a:rPr lang="en-US" sz="1000">
                <a:solidFill>
                  <a:schemeClr val="dk1"/>
                </a:solidFill>
                <a:latin typeface="Roboto"/>
                <a:ea typeface="Roboto"/>
                <a:cs typeface="Roboto"/>
                <a:sym typeface="Roboto"/>
              </a:rPr>
              <a:t> Shape&gt; lists){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for</a:t>
            </a:r>
            <a:r>
              <a:rPr lang="en-US" sz="1000">
                <a:solidFill>
                  <a:schemeClr val="dk1"/>
                </a:solidFill>
                <a:latin typeface="Roboto"/>
                <a:ea typeface="Roboto"/>
                <a:cs typeface="Roboto"/>
                <a:sym typeface="Roboto"/>
              </a:rPr>
              <a:t>(Shape s:lists){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s.draw();</a:t>
            </a:r>
            <a:r>
              <a:rPr lang="en-US" sz="1000">
                <a:solidFill>
                  <a:srgbClr val="008200"/>
                </a:solidFill>
                <a:latin typeface="Roboto"/>
                <a:ea typeface="Roboto"/>
                <a:cs typeface="Roboto"/>
                <a:sym typeface="Roboto"/>
              </a:rPr>
              <a:t>//calling method of Shape class by child class instance</a:t>
            </a: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b="1" lang="en-US" sz="1000">
                <a:solidFill>
                  <a:srgbClr val="006699"/>
                </a:solidFill>
                <a:latin typeface="Roboto"/>
                <a:ea typeface="Roboto"/>
                <a:cs typeface="Roboto"/>
                <a:sym typeface="Roboto"/>
              </a:rPr>
              <a:t>public</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static</a:t>
            </a:r>
            <a:r>
              <a:rPr lang="en-US" sz="1000">
                <a:solidFill>
                  <a:schemeClr val="dk1"/>
                </a:solidFill>
                <a:latin typeface="Roboto"/>
                <a:ea typeface="Roboto"/>
                <a:cs typeface="Roboto"/>
                <a:sym typeface="Roboto"/>
              </a:rPr>
              <a:t> </a:t>
            </a:r>
            <a:r>
              <a:rPr b="1" lang="en-US" sz="1000">
                <a:solidFill>
                  <a:srgbClr val="006699"/>
                </a:solidFill>
                <a:latin typeface="Roboto"/>
                <a:ea typeface="Roboto"/>
                <a:cs typeface="Roboto"/>
                <a:sym typeface="Roboto"/>
              </a:rPr>
              <a:t>void</a:t>
            </a:r>
            <a:r>
              <a:rPr lang="en-US" sz="1000">
                <a:solidFill>
                  <a:schemeClr val="dk1"/>
                </a:solidFill>
                <a:latin typeface="Roboto"/>
                <a:ea typeface="Roboto"/>
                <a:cs typeface="Roboto"/>
                <a:sym typeface="Roboto"/>
              </a:rPr>
              <a:t> main(String args[]){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List&lt;Rectangle&gt; list1=</a:t>
            </a:r>
            <a:r>
              <a:rPr b="1" lang="en-US" sz="1000">
                <a:solidFill>
                  <a:srgbClr val="006699"/>
                </a:solidFill>
                <a:latin typeface="Roboto"/>
                <a:ea typeface="Roboto"/>
                <a:cs typeface="Roboto"/>
                <a:sym typeface="Roboto"/>
              </a:rPr>
              <a:t>new</a:t>
            </a:r>
            <a:r>
              <a:rPr lang="en-US" sz="1000">
                <a:solidFill>
                  <a:schemeClr val="dk1"/>
                </a:solidFill>
                <a:latin typeface="Roboto"/>
                <a:ea typeface="Roboto"/>
                <a:cs typeface="Roboto"/>
                <a:sym typeface="Roboto"/>
              </a:rPr>
              <a:t> ArrayList&lt;Rectangle&gt;();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list1.add(</a:t>
            </a:r>
            <a:r>
              <a:rPr b="1" lang="en-US" sz="1000">
                <a:solidFill>
                  <a:srgbClr val="006699"/>
                </a:solidFill>
                <a:latin typeface="Roboto"/>
                <a:ea typeface="Roboto"/>
                <a:cs typeface="Roboto"/>
                <a:sym typeface="Roboto"/>
              </a:rPr>
              <a:t>new</a:t>
            </a:r>
            <a:r>
              <a:rPr lang="en-US" sz="1000">
                <a:solidFill>
                  <a:schemeClr val="dk1"/>
                </a:solidFill>
                <a:latin typeface="Roboto"/>
                <a:ea typeface="Roboto"/>
                <a:cs typeface="Roboto"/>
                <a:sym typeface="Roboto"/>
              </a:rPr>
              <a:t> Rectangle());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List&lt;Circle&gt; list2=</a:t>
            </a:r>
            <a:r>
              <a:rPr b="1" lang="en-US" sz="1000">
                <a:solidFill>
                  <a:srgbClr val="006699"/>
                </a:solidFill>
                <a:latin typeface="Roboto"/>
                <a:ea typeface="Roboto"/>
                <a:cs typeface="Roboto"/>
                <a:sym typeface="Roboto"/>
              </a:rPr>
              <a:t>new</a:t>
            </a:r>
            <a:r>
              <a:rPr lang="en-US" sz="1000">
                <a:solidFill>
                  <a:schemeClr val="dk1"/>
                </a:solidFill>
                <a:latin typeface="Roboto"/>
                <a:ea typeface="Roboto"/>
                <a:cs typeface="Roboto"/>
                <a:sym typeface="Roboto"/>
              </a:rPr>
              <a:t> ArrayList&lt;Circle&gt;();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list2.add(</a:t>
            </a:r>
            <a:r>
              <a:rPr b="1" lang="en-US" sz="1000">
                <a:solidFill>
                  <a:srgbClr val="006699"/>
                </a:solidFill>
                <a:latin typeface="Roboto"/>
                <a:ea typeface="Roboto"/>
                <a:cs typeface="Roboto"/>
                <a:sym typeface="Roboto"/>
              </a:rPr>
              <a:t>new</a:t>
            </a:r>
            <a:r>
              <a:rPr lang="en-US" sz="1000">
                <a:solidFill>
                  <a:schemeClr val="dk1"/>
                </a:solidFill>
                <a:latin typeface="Roboto"/>
                <a:ea typeface="Roboto"/>
                <a:cs typeface="Roboto"/>
                <a:sym typeface="Roboto"/>
              </a:rPr>
              <a:t> Circle());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list2.add(</a:t>
            </a:r>
            <a:r>
              <a:rPr b="1" lang="en-US" sz="1000">
                <a:solidFill>
                  <a:srgbClr val="006699"/>
                </a:solidFill>
                <a:latin typeface="Roboto"/>
                <a:ea typeface="Roboto"/>
                <a:cs typeface="Roboto"/>
                <a:sym typeface="Roboto"/>
              </a:rPr>
              <a:t>new</a:t>
            </a:r>
            <a:r>
              <a:rPr lang="en-US" sz="1000">
                <a:solidFill>
                  <a:schemeClr val="dk1"/>
                </a:solidFill>
                <a:latin typeface="Roboto"/>
                <a:ea typeface="Roboto"/>
                <a:cs typeface="Roboto"/>
                <a:sym typeface="Roboto"/>
              </a:rPr>
              <a:t> Circle());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drawShapes(list1);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drawShapes(list2);  </a:t>
            </a:r>
            <a:endParaRPr sz="1000">
              <a:solidFill>
                <a:schemeClr val="dk1"/>
              </a:solidFill>
              <a:latin typeface="Roboto"/>
              <a:ea typeface="Roboto"/>
              <a:cs typeface="Roboto"/>
              <a:sym typeface="Roboto"/>
            </a:endParaRPr>
          </a:p>
          <a:p>
            <a:pPr indent="-292100" lvl="0" marL="457200" rtl="0" algn="l">
              <a:lnSpc>
                <a:spcPct val="156250"/>
              </a:lnSpc>
              <a:spcBef>
                <a:spcPts val="0"/>
              </a:spcBef>
              <a:spcAft>
                <a:spcPts val="0"/>
              </a:spcAft>
              <a:buClr>
                <a:schemeClr val="dk1"/>
              </a:buClr>
              <a:buSzPts val="1000"/>
              <a:buFont typeface="Roboto"/>
              <a:buAutoNum type="arabicPeriod"/>
            </a:pPr>
            <a:r>
              <a:rPr lang="en-US" sz="1000">
                <a:solidFill>
                  <a:schemeClr val="dk1"/>
                </a:solidFill>
                <a:latin typeface="Roboto"/>
                <a:ea typeface="Roboto"/>
                <a:cs typeface="Roboto"/>
                <a:sym typeface="Roboto"/>
              </a:rPr>
              <a:t>}}  </a:t>
            </a:r>
            <a:endParaRPr sz="1000">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0b6ea0c3dd_1_81"/>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Unbounded Wildcards Example</a:t>
            </a:r>
            <a:endParaRPr/>
          </a:p>
        </p:txBody>
      </p:sp>
      <p:sp>
        <p:nvSpPr>
          <p:cNvPr id="526" name="Google Shape;526;g10b6ea0c3dd_1_81"/>
          <p:cNvSpPr txBox="1"/>
          <p:nvPr>
            <p:ph idx="1" type="body"/>
          </p:nvPr>
        </p:nvSpPr>
        <p:spPr>
          <a:xfrm>
            <a:off x="182875" y="1097275"/>
            <a:ext cx="6618000" cy="5655900"/>
          </a:xfrm>
          <a:prstGeom prst="rect">
            <a:avLst/>
          </a:prstGeom>
        </p:spPr>
        <p:txBody>
          <a:bodyPr anchorCtr="0" anchor="t" bIns="45700" lIns="91425" spcFirstLastPara="1" rIns="91425" wrap="square" tIns="45700">
            <a:normAutofit/>
          </a:bodyPr>
          <a:lstStyle/>
          <a:p>
            <a:pPr indent="0" lvl="0" marL="457200" rtl="0" algn="l">
              <a:spcBef>
                <a:spcPts val="360"/>
              </a:spcBef>
              <a:spcAft>
                <a:spcPts val="0"/>
              </a:spcAft>
              <a:buNone/>
            </a:pPr>
            <a:r>
              <a:t/>
            </a:r>
            <a:endParaRPr b="1" sz="2100">
              <a:highlight>
                <a:schemeClr val="dk2"/>
              </a:highlight>
            </a:endParaRPr>
          </a:p>
          <a:p>
            <a:pPr indent="-336550" lvl="0" marL="457200" rtl="0" algn="l">
              <a:spcBef>
                <a:spcPts val="1600"/>
              </a:spcBef>
              <a:spcAft>
                <a:spcPts val="0"/>
              </a:spcAft>
              <a:buSzPts val="1700"/>
              <a:buChar char="●"/>
            </a:pPr>
            <a:r>
              <a:rPr lang="en-US" sz="1700"/>
              <a:t>The unbounded wildcard type represents the list of an unknown type such as List&lt;?&gt;. This approach can be useful in the following scenarios: -</a:t>
            </a:r>
            <a:endParaRPr sz="1700"/>
          </a:p>
          <a:p>
            <a:pPr indent="-336550" lvl="1" marL="914400" rtl="0" algn="l">
              <a:spcBef>
                <a:spcPts val="0"/>
              </a:spcBef>
              <a:spcAft>
                <a:spcPts val="0"/>
              </a:spcAft>
              <a:buClr>
                <a:schemeClr val="lt2"/>
              </a:buClr>
              <a:buSzPts val="1700"/>
              <a:buChar char="○"/>
            </a:pPr>
            <a:r>
              <a:rPr b="1" lang="en-US" sz="1700">
                <a:solidFill>
                  <a:schemeClr val="lt2"/>
                </a:solidFill>
              </a:rPr>
              <a:t>When the given method is implemented by using the functionality provided in the Object class.</a:t>
            </a:r>
            <a:endParaRPr b="1" sz="1700">
              <a:solidFill>
                <a:schemeClr val="lt2"/>
              </a:solidFill>
            </a:endParaRPr>
          </a:p>
          <a:p>
            <a:pPr indent="-336550" lvl="1" marL="914400" rtl="0" algn="l">
              <a:spcBef>
                <a:spcPts val="0"/>
              </a:spcBef>
              <a:spcAft>
                <a:spcPts val="0"/>
              </a:spcAft>
              <a:buClr>
                <a:schemeClr val="lt2"/>
              </a:buClr>
              <a:buSzPts val="1700"/>
              <a:buChar char="○"/>
            </a:pPr>
            <a:r>
              <a:rPr b="1" lang="en-US" sz="1700">
                <a:solidFill>
                  <a:schemeClr val="lt2"/>
                </a:solidFill>
              </a:rPr>
              <a:t>When the generic class contains the methods that don't depend on the type parameter.</a:t>
            </a:r>
            <a:endParaRPr b="1" sz="1700">
              <a:solidFill>
                <a:schemeClr val="lt2"/>
              </a:solidFill>
            </a:endParaRPr>
          </a:p>
          <a:p>
            <a:pPr indent="0" lvl="0" marL="457200" rtl="0" algn="l">
              <a:spcBef>
                <a:spcPts val="1600"/>
              </a:spcBef>
              <a:spcAft>
                <a:spcPts val="1600"/>
              </a:spcAft>
              <a:buNone/>
            </a:pPr>
            <a:r>
              <a:t/>
            </a:r>
            <a:endParaRPr b="1" sz="1700">
              <a:solidFill>
                <a:schemeClr val="lt2"/>
              </a:solidFill>
            </a:endParaRPr>
          </a:p>
        </p:txBody>
      </p:sp>
      <p:sp>
        <p:nvSpPr>
          <p:cNvPr id="527" name="Google Shape;527;g10b6ea0c3dd_1_8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28" name="Google Shape;528;g10b6ea0c3dd_1_81"/>
          <p:cNvSpPr txBox="1"/>
          <p:nvPr/>
        </p:nvSpPr>
        <p:spPr>
          <a:xfrm>
            <a:off x="7138975" y="867975"/>
            <a:ext cx="4931100" cy="6123000"/>
          </a:xfrm>
          <a:prstGeom prst="rect">
            <a:avLst/>
          </a:prstGeom>
          <a:solidFill>
            <a:schemeClr val="lt2"/>
          </a:solidFill>
          <a:ln>
            <a:noFill/>
          </a:ln>
        </p:spPr>
        <p:txBody>
          <a:bodyPr anchorCtr="0" anchor="t" bIns="91425" lIns="91425" spcFirstLastPara="1" rIns="91425" wrap="square" tIns="91425">
            <a:spAutoFit/>
          </a:bodyPr>
          <a:lstStyle/>
          <a:p>
            <a:pPr indent="-304800" lvl="0" marL="457200" rtl="0" algn="l">
              <a:lnSpc>
                <a:spcPct val="100000"/>
              </a:lnSpc>
              <a:spcBef>
                <a:spcPts val="30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import</a:t>
            </a:r>
            <a:r>
              <a:rPr lang="en-US" sz="1200">
                <a:solidFill>
                  <a:schemeClr val="dk1"/>
                </a:solidFill>
                <a:latin typeface="Roboto"/>
                <a:ea typeface="Roboto"/>
                <a:cs typeface="Roboto"/>
                <a:sym typeface="Roboto"/>
              </a:rPr>
              <a:t> java.util.Arrays;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import</a:t>
            </a:r>
            <a:r>
              <a:rPr lang="en-US" sz="1200">
                <a:solidFill>
                  <a:schemeClr val="dk1"/>
                </a:solidFill>
                <a:latin typeface="Roboto"/>
                <a:ea typeface="Roboto"/>
                <a:cs typeface="Roboto"/>
                <a:sym typeface="Roboto"/>
              </a:rPr>
              <a:t> java.util.List;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UnboundedWildcard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display(List&lt;?&gt; list)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for</a:t>
            </a:r>
            <a:r>
              <a:rPr lang="en-US" sz="1200">
                <a:solidFill>
                  <a:schemeClr val="dk1"/>
                </a:solidFill>
                <a:latin typeface="Roboto"/>
                <a:ea typeface="Roboto"/>
                <a:cs typeface="Roboto"/>
                <a:sym typeface="Roboto"/>
              </a:rPr>
              <a:t>(Object o:list)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System.out.println(o);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List&lt;Integer&gt; l1=Arrays.asList(</a:t>
            </a:r>
            <a:r>
              <a:rPr lang="en-US" sz="1200">
                <a:solidFill>
                  <a:srgbClr val="C00000"/>
                </a:solidFill>
                <a:latin typeface="Roboto"/>
                <a:ea typeface="Roboto"/>
                <a:cs typeface="Roboto"/>
                <a:sym typeface="Roboto"/>
              </a:rPr>
              <a:t>1</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2</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3</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"displaying the Integer values"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display(l1);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List&lt;String&gt; l2=Arrays.asList(</a:t>
            </a:r>
            <a:r>
              <a:rPr lang="en-US" sz="1200">
                <a:solidFill>
                  <a:srgbClr val="0000FF"/>
                </a:solidFill>
                <a:latin typeface="Roboto"/>
                <a:ea typeface="Roboto"/>
                <a:cs typeface="Roboto"/>
                <a:sym typeface="Roboto"/>
              </a:rPr>
              <a:t>"One"</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"Two"</a:t>
            </a:r>
            <a:r>
              <a:rPr lang="en-US" sz="1200">
                <a:solidFill>
                  <a:schemeClr val="dk1"/>
                </a:solidFill>
                <a:latin typeface="Roboto"/>
                <a:ea typeface="Roboto"/>
                <a:cs typeface="Roboto"/>
                <a:sym typeface="Roboto"/>
              </a:rPr>
              <a:t>,</a:t>
            </a:r>
            <a:r>
              <a:rPr lang="en-US" sz="1200">
                <a:solidFill>
                  <a:srgbClr val="0000FF"/>
                </a:solidFill>
                <a:latin typeface="Roboto"/>
                <a:ea typeface="Roboto"/>
                <a:cs typeface="Roboto"/>
                <a:sym typeface="Roboto"/>
              </a:rPr>
              <a:t>"Three"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"displaying the String values"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display(l2);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b="1" sz="1200">
              <a:solidFill>
                <a:srgbClr val="006699"/>
              </a:solidFill>
              <a:latin typeface="Roboto"/>
              <a:ea typeface="Roboto"/>
              <a:cs typeface="Roboto"/>
              <a:sym typeface="Roboto"/>
            </a:endParaRPr>
          </a:p>
          <a:p>
            <a:pPr indent="0" lvl="0" marL="0" rtl="0" algn="l">
              <a:lnSpc>
                <a:spcPct val="100000"/>
              </a:lnSpc>
              <a:spcBef>
                <a:spcPts val="0"/>
              </a:spcBef>
              <a:spcAft>
                <a:spcPts val="0"/>
              </a:spcAft>
              <a:buNone/>
            </a:pPr>
            <a:r>
              <a:rPr lang="en-US" sz="1200">
                <a:solidFill>
                  <a:srgbClr val="F9F9F9"/>
                </a:solidFill>
                <a:highlight>
                  <a:schemeClr val="dk1"/>
                </a:highlight>
              </a:rPr>
              <a:t>displaying the Integer values</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1</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2</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3</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displaying the String values</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One</a:t>
            </a:r>
            <a:endParaRPr sz="1200">
              <a:solidFill>
                <a:srgbClr val="F9F9F9"/>
              </a:solidFill>
              <a:highlight>
                <a:schemeClr val="dk1"/>
              </a:highlight>
            </a:endParaRPr>
          </a:p>
          <a:p>
            <a:pPr indent="0" lvl="0" marL="0" rtl="0" algn="l">
              <a:lnSpc>
                <a:spcPct val="100000"/>
              </a:lnSpc>
              <a:spcBef>
                <a:spcPts val="0"/>
              </a:spcBef>
              <a:spcAft>
                <a:spcPts val="0"/>
              </a:spcAft>
              <a:buNone/>
            </a:pPr>
            <a:r>
              <a:rPr lang="en-US" sz="1200">
                <a:solidFill>
                  <a:srgbClr val="F9F9F9"/>
                </a:solidFill>
                <a:highlight>
                  <a:schemeClr val="dk1"/>
                </a:highlight>
              </a:rPr>
              <a:t>Two</a:t>
            </a:r>
            <a:endParaRPr sz="1200">
              <a:solidFill>
                <a:srgbClr val="F9F9F9"/>
              </a:solidFill>
              <a:highlight>
                <a:schemeClr val="dk1"/>
              </a:highlight>
            </a:endParaRPr>
          </a:p>
          <a:p>
            <a:pPr indent="0" lvl="0" marL="0" rtl="0" algn="just">
              <a:lnSpc>
                <a:spcPct val="115000"/>
              </a:lnSpc>
              <a:spcBef>
                <a:spcPts val="0"/>
              </a:spcBef>
              <a:spcAft>
                <a:spcPts val="0"/>
              </a:spcAft>
              <a:buClr>
                <a:schemeClr val="dk1"/>
              </a:buClr>
              <a:buSzPts val="1100"/>
              <a:buFont typeface="Arial"/>
              <a:buNone/>
            </a:pPr>
            <a:r>
              <a:rPr lang="en-US" sz="1200">
                <a:solidFill>
                  <a:srgbClr val="F9F9F9"/>
                </a:solidFill>
                <a:highlight>
                  <a:schemeClr val="dk1"/>
                </a:highlight>
              </a:rPr>
              <a:t>Three</a:t>
            </a:r>
            <a:endParaRPr sz="1200">
              <a:solidFill>
                <a:srgbClr val="F9F9F9"/>
              </a:solidFill>
              <a:highlight>
                <a:schemeClr val="dk1"/>
              </a:highlight>
            </a:endParaRPr>
          </a:p>
          <a:p>
            <a:pPr indent="0" lvl="0" marL="0" rtl="0" algn="l">
              <a:lnSpc>
                <a:spcPct val="100000"/>
              </a:lnSpc>
              <a:spcBef>
                <a:spcPts val="0"/>
              </a:spcBef>
              <a:spcAft>
                <a:spcPts val="0"/>
              </a:spcAft>
              <a:buNone/>
            </a:pPr>
            <a:r>
              <a:t/>
            </a:r>
            <a:endParaRPr b="1" sz="1200">
              <a:solidFill>
                <a:srgbClr val="006699"/>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0b6ea0c3dd_1_13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Lower Bounded Wildcards</a:t>
            </a:r>
            <a:endParaRPr/>
          </a:p>
        </p:txBody>
      </p:sp>
      <p:sp>
        <p:nvSpPr>
          <p:cNvPr id="535" name="Google Shape;535;g10b6ea0c3dd_1_132"/>
          <p:cNvSpPr txBox="1"/>
          <p:nvPr>
            <p:ph idx="1" type="body"/>
          </p:nvPr>
        </p:nvSpPr>
        <p:spPr>
          <a:xfrm>
            <a:off x="182875" y="1097275"/>
            <a:ext cx="6618000" cy="5655900"/>
          </a:xfrm>
          <a:prstGeom prst="rect">
            <a:avLst/>
          </a:prstGeom>
        </p:spPr>
        <p:txBody>
          <a:bodyPr anchorCtr="0" anchor="t" bIns="45700" lIns="91425" spcFirstLastPara="1" rIns="91425" wrap="square" tIns="45700">
            <a:normAutofit fontScale="77500" lnSpcReduction="10000"/>
          </a:bodyPr>
          <a:lstStyle/>
          <a:p>
            <a:pPr indent="0" lvl="0" marL="457200" rtl="0" algn="l">
              <a:spcBef>
                <a:spcPts val="360"/>
              </a:spcBef>
              <a:spcAft>
                <a:spcPts val="0"/>
              </a:spcAft>
              <a:buNone/>
            </a:pPr>
            <a:r>
              <a:t/>
            </a:r>
            <a:endParaRPr b="1" sz="2100">
              <a:highlight>
                <a:schemeClr val="dk2"/>
              </a:highlight>
            </a:endParaRPr>
          </a:p>
          <a:p>
            <a:pPr indent="-312261" lvl="0" marL="457200" rtl="0" algn="l">
              <a:spcBef>
                <a:spcPts val="1600"/>
              </a:spcBef>
              <a:spcAft>
                <a:spcPts val="0"/>
              </a:spcAft>
              <a:buSzPct val="100000"/>
              <a:buChar char="●"/>
            </a:pPr>
            <a:r>
              <a:rPr lang="en-US" sz="1700"/>
              <a:t>The purpose of lower bounded wildcards is to restrict the unknown type to be a specific type or a supertype of that type. It is used by declaring wildcard character ("?") followed by the super keyword, followed by its lower bound.</a:t>
            </a:r>
            <a:endParaRPr sz="1700"/>
          </a:p>
          <a:p>
            <a:pPr indent="0" lvl="0" marL="457200" rtl="0" algn="l">
              <a:spcBef>
                <a:spcPts val="1600"/>
              </a:spcBef>
              <a:spcAft>
                <a:spcPts val="0"/>
              </a:spcAft>
              <a:buNone/>
            </a:pPr>
            <a:r>
              <a:t/>
            </a:r>
            <a:endParaRPr sz="1700"/>
          </a:p>
          <a:p>
            <a:pPr indent="-312261" lvl="0" marL="457200" rtl="0" algn="l">
              <a:spcBef>
                <a:spcPts val="1600"/>
              </a:spcBef>
              <a:spcAft>
                <a:spcPts val="0"/>
              </a:spcAft>
              <a:buSzPct val="100000"/>
              <a:buChar char="●"/>
            </a:pPr>
            <a:r>
              <a:rPr lang="en-US" sz="1700"/>
              <a:t>List&lt;? super Integer&gt;</a:t>
            </a:r>
            <a:br>
              <a:rPr lang="en-US" sz="1700"/>
            </a:br>
            <a:r>
              <a:rPr lang="en-US" sz="1700"/>
              <a:t>  </a:t>
            </a:r>
            <a:endParaRPr sz="1700"/>
          </a:p>
          <a:p>
            <a:pPr indent="-312261" lvl="0" marL="457200" rtl="0" algn="l">
              <a:spcBef>
                <a:spcPts val="0"/>
              </a:spcBef>
              <a:spcAft>
                <a:spcPts val="0"/>
              </a:spcAft>
              <a:buSzPct val="100000"/>
              <a:buChar char="●"/>
            </a:pPr>
            <a:r>
              <a:rPr lang="en-US" sz="1700"/>
              <a:t>? is a wildcard character.</a:t>
            </a:r>
            <a:endParaRPr sz="1700"/>
          </a:p>
          <a:p>
            <a:pPr indent="0" lvl="0" marL="457200" rtl="0" algn="l">
              <a:spcBef>
                <a:spcPts val="1600"/>
              </a:spcBef>
              <a:spcAft>
                <a:spcPts val="0"/>
              </a:spcAft>
              <a:buNone/>
            </a:pPr>
            <a:r>
              <a:t/>
            </a:r>
            <a:endParaRPr sz="1700"/>
          </a:p>
          <a:p>
            <a:pPr indent="-312261" lvl="0" marL="457200" rtl="0" algn="l">
              <a:spcBef>
                <a:spcPts val="1600"/>
              </a:spcBef>
              <a:spcAft>
                <a:spcPts val="0"/>
              </a:spcAft>
              <a:buSzPct val="100000"/>
              <a:buChar char="●"/>
            </a:pPr>
            <a:r>
              <a:rPr lang="en-US" sz="1700"/>
              <a:t>super, is a keyword.</a:t>
            </a:r>
            <a:endParaRPr sz="1700"/>
          </a:p>
          <a:p>
            <a:pPr indent="0" lvl="0" marL="457200" rtl="0" algn="l">
              <a:spcBef>
                <a:spcPts val="1600"/>
              </a:spcBef>
              <a:spcAft>
                <a:spcPts val="0"/>
              </a:spcAft>
              <a:buNone/>
            </a:pPr>
            <a:r>
              <a:t/>
            </a:r>
            <a:endParaRPr sz="1700"/>
          </a:p>
          <a:p>
            <a:pPr indent="-312261" lvl="0" marL="457200" rtl="0" algn="l">
              <a:spcBef>
                <a:spcPts val="1600"/>
              </a:spcBef>
              <a:spcAft>
                <a:spcPts val="0"/>
              </a:spcAft>
              <a:buSzPct val="100000"/>
              <a:buChar char="●"/>
            </a:pPr>
            <a:r>
              <a:rPr lang="en-US" sz="1700"/>
              <a:t>Integer, is a wrapper class.</a:t>
            </a:r>
            <a:endParaRPr sz="1700"/>
          </a:p>
          <a:p>
            <a:pPr indent="0" lvl="0" marL="457200" rtl="0" algn="l">
              <a:spcBef>
                <a:spcPts val="1600"/>
              </a:spcBef>
              <a:spcAft>
                <a:spcPts val="0"/>
              </a:spcAft>
              <a:buNone/>
            </a:pPr>
            <a:r>
              <a:t/>
            </a:r>
            <a:endParaRPr sz="1700"/>
          </a:p>
          <a:p>
            <a:pPr indent="-312261" lvl="0" marL="457200" rtl="0" algn="l">
              <a:spcBef>
                <a:spcPts val="1600"/>
              </a:spcBef>
              <a:spcAft>
                <a:spcPts val="0"/>
              </a:spcAft>
              <a:buSzPct val="100000"/>
              <a:buChar char="●"/>
            </a:pPr>
            <a:r>
              <a:rPr lang="en-US" sz="1700"/>
              <a:t>Suppose, we want to write the method for the list of Integer and its supertype (like Number, Object). Using List&lt;? super Integer&gt; is suitable for a list of type Integer or any of its superclasses whereas List&lt;Integer&gt; works with the list of type Integer only. So, List&lt;? super Integer&gt; is less restrictive than List&lt;Integer&gt;.</a:t>
            </a:r>
            <a:endParaRPr b="1" sz="1700">
              <a:solidFill>
                <a:schemeClr val="lt2"/>
              </a:solidFill>
            </a:endParaRPr>
          </a:p>
        </p:txBody>
      </p:sp>
      <p:sp>
        <p:nvSpPr>
          <p:cNvPr id="536" name="Google Shape;536;g10b6ea0c3dd_1_13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37" name="Google Shape;537;g10b6ea0c3dd_1_132"/>
          <p:cNvSpPr txBox="1"/>
          <p:nvPr/>
        </p:nvSpPr>
        <p:spPr>
          <a:xfrm>
            <a:off x="7005450" y="0"/>
            <a:ext cx="4931100" cy="6474000"/>
          </a:xfrm>
          <a:prstGeom prst="rect">
            <a:avLst/>
          </a:prstGeom>
          <a:solidFill>
            <a:schemeClr val="lt2"/>
          </a:solidFill>
          <a:ln>
            <a:noFill/>
          </a:ln>
        </p:spPr>
        <p:txBody>
          <a:bodyPr anchorCtr="0" anchor="t" bIns="91425" lIns="91425" spcFirstLastPara="1" rIns="91425" wrap="square" tIns="91425">
            <a:spAutoFit/>
          </a:bodyPr>
          <a:lstStyle/>
          <a:p>
            <a:pPr indent="-304800" lvl="0" marL="457200" rtl="0" algn="l">
              <a:lnSpc>
                <a:spcPct val="156250"/>
              </a:lnSpc>
              <a:spcBef>
                <a:spcPts val="30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LowerBoundWildcard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addNumbers(List&lt;? </a:t>
            </a:r>
            <a:r>
              <a:rPr b="1" lang="en-US" sz="1200">
                <a:solidFill>
                  <a:srgbClr val="006699"/>
                </a:solidFill>
                <a:latin typeface="Roboto"/>
                <a:ea typeface="Roboto"/>
                <a:cs typeface="Roboto"/>
                <a:sym typeface="Roboto"/>
              </a:rPr>
              <a:t>super</a:t>
            </a:r>
            <a:r>
              <a:rPr lang="en-US" sz="1200">
                <a:solidFill>
                  <a:schemeClr val="dk1"/>
                </a:solidFill>
                <a:latin typeface="Roboto"/>
                <a:ea typeface="Roboto"/>
                <a:cs typeface="Roboto"/>
                <a:sym typeface="Roboto"/>
              </a:rPr>
              <a:t> Integer&gt; list)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for</a:t>
            </a:r>
            <a:r>
              <a:rPr lang="en-US" sz="1200">
                <a:solidFill>
                  <a:schemeClr val="dk1"/>
                </a:solidFill>
                <a:latin typeface="Roboto"/>
                <a:ea typeface="Roboto"/>
                <a:cs typeface="Roboto"/>
                <a:sym typeface="Roboto"/>
              </a:rPr>
              <a:t>(Object n:list)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System.out.println(n);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List&lt;Integer&gt; l1=Arrays.asList(</a:t>
            </a:r>
            <a:r>
              <a:rPr lang="en-US" sz="1200">
                <a:solidFill>
                  <a:srgbClr val="C00000"/>
                </a:solidFill>
                <a:latin typeface="Roboto"/>
                <a:ea typeface="Roboto"/>
                <a:cs typeface="Roboto"/>
                <a:sym typeface="Roboto"/>
              </a:rPr>
              <a:t>1</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2</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3</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"displaying the Integer values"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addNumbers(l1);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List&lt;Number&gt; l2=Arrays.asList(</a:t>
            </a:r>
            <a:r>
              <a:rPr lang="en-US" sz="1200">
                <a:solidFill>
                  <a:srgbClr val="C00000"/>
                </a:solidFill>
                <a:latin typeface="Roboto"/>
                <a:ea typeface="Roboto"/>
                <a:cs typeface="Roboto"/>
                <a:sym typeface="Roboto"/>
              </a:rPr>
              <a:t>1.0</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2.0</a:t>
            </a:r>
            <a:r>
              <a:rPr lang="en-US" sz="1200">
                <a:solidFill>
                  <a:schemeClr val="dk1"/>
                </a:solidFill>
                <a:latin typeface="Roboto"/>
                <a:ea typeface="Roboto"/>
                <a:cs typeface="Roboto"/>
                <a:sym typeface="Roboto"/>
              </a:rPr>
              <a:t>,</a:t>
            </a:r>
            <a:r>
              <a:rPr lang="en-US" sz="1200">
                <a:solidFill>
                  <a:srgbClr val="C00000"/>
                </a:solidFill>
                <a:latin typeface="Roboto"/>
                <a:ea typeface="Roboto"/>
                <a:cs typeface="Roboto"/>
                <a:sym typeface="Roboto"/>
              </a:rPr>
              <a:t>3.0</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System.out.println(</a:t>
            </a:r>
            <a:r>
              <a:rPr lang="en-US" sz="1200">
                <a:solidFill>
                  <a:srgbClr val="0000FF"/>
                </a:solidFill>
                <a:latin typeface="Roboto"/>
                <a:ea typeface="Roboto"/>
                <a:cs typeface="Roboto"/>
                <a:sym typeface="Roboto"/>
              </a:rPr>
              <a:t>"displaying the Number values"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addNumbers(l2);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b="1" sz="1200">
              <a:solidFill>
                <a:srgbClr val="006699"/>
              </a:solidFill>
              <a:latin typeface="Roboto"/>
              <a:ea typeface="Roboto"/>
              <a:cs typeface="Roboto"/>
              <a:sym typeface="Roboto"/>
            </a:endParaRPr>
          </a:p>
          <a:p>
            <a:pPr indent="0" lvl="0" marL="0" rtl="0" algn="just">
              <a:lnSpc>
                <a:spcPct val="115000"/>
              </a:lnSpc>
              <a:spcBef>
                <a:spcPts val="0"/>
              </a:spcBef>
              <a:spcAft>
                <a:spcPts val="0"/>
              </a:spcAft>
              <a:buNone/>
            </a:pPr>
            <a:r>
              <a:rPr lang="en-US" sz="1200">
                <a:solidFill>
                  <a:srgbClr val="F9F9F9"/>
                </a:solidFill>
                <a:highlight>
                  <a:schemeClr val="dk1"/>
                </a:highlight>
              </a:rPr>
              <a:t>displaying the Integer values</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1</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2</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3</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displaying the Number values</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1.0</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2.0</a:t>
            </a:r>
            <a:endParaRPr sz="1200">
              <a:solidFill>
                <a:srgbClr val="F9F9F9"/>
              </a:solidFill>
              <a:highlight>
                <a:schemeClr val="dk1"/>
              </a:highlight>
            </a:endParaRPr>
          </a:p>
          <a:p>
            <a:pPr indent="0" lvl="0" marL="0" rtl="0" algn="just">
              <a:lnSpc>
                <a:spcPct val="115000"/>
              </a:lnSpc>
              <a:spcBef>
                <a:spcPts val="0"/>
              </a:spcBef>
              <a:spcAft>
                <a:spcPts val="0"/>
              </a:spcAft>
              <a:buNone/>
            </a:pPr>
            <a:r>
              <a:rPr lang="en-US" sz="1200">
                <a:solidFill>
                  <a:srgbClr val="F9F9F9"/>
                </a:solidFill>
                <a:highlight>
                  <a:schemeClr val="dk1"/>
                </a:highlight>
              </a:rPr>
              <a:t>3.0</a:t>
            </a:r>
            <a:endParaRPr b="1" sz="1200">
              <a:solidFill>
                <a:srgbClr val="006699"/>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04b3e0b3f5_0_6"/>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Enums</a:t>
            </a:r>
            <a:endParaRPr/>
          </a:p>
        </p:txBody>
      </p:sp>
      <p:sp>
        <p:nvSpPr>
          <p:cNvPr id="544" name="Google Shape;544;g104b3e0b3f5_0_6"/>
          <p:cNvSpPr txBox="1"/>
          <p:nvPr>
            <p:ph idx="1" type="body"/>
          </p:nvPr>
        </p:nvSpPr>
        <p:spPr>
          <a:xfrm>
            <a:off x="182875" y="1097275"/>
            <a:ext cx="5601900" cy="50700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b="1" lang="en-US"/>
              <a:t>Enums</a:t>
            </a:r>
            <a:endParaRPr b="1"/>
          </a:p>
          <a:p>
            <a:pPr indent="-298450" lvl="1" marL="914400" rtl="0" algn="l">
              <a:spcBef>
                <a:spcPts val="0"/>
              </a:spcBef>
              <a:spcAft>
                <a:spcPts val="0"/>
              </a:spcAft>
              <a:buClr>
                <a:schemeClr val="lt2"/>
              </a:buClr>
              <a:buSzPts val="1100"/>
              <a:buChar char="○"/>
            </a:pPr>
            <a:r>
              <a:rPr b="1" lang="en-US" sz="1700">
                <a:solidFill>
                  <a:schemeClr val="lt2"/>
                </a:solidFill>
              </a:rPr>
              <a:t>The Enum in Java is a data type which contains a fixed set of constants.</a:t>
            </a:r>
            <a:endParaRPr b="1" sz="1700">
              <a:solidFill>
                <a:schemeClr val="lt2"/>
              </a:solidFill>
            </a:endParaRPr>
          </a:p>
          <a:p>
            <a:pPr indent="-298450" lvl="1" marL="914400" rtl="0" algn="l">
              <a:spcBef>
                <a:spcPts val="0"/>
              </a:spcBef>
              <a:spcAft>
                <a:spcPts val="0"/>
              </a:spcAft>
              <a:buClr>
                <a:schemeClr val="lt2"/>
              </a:buClr>
              <a:buSzPts val="1100"/>
              <a:buChar char="○"/>
            </a:pPr>
            <a:r>
              <a:rPr b="1" lang="en-US" sz="1700">
                <a:solidFill>
                  <a:schemeClr val="lt2"/>
                </a:solidFill>
              </a:rPr>
              <a:t>Java Enums can be thought of as classes which have a fixed set of constants (a variable that does not change). </a:t>
            </a:r>
            <a:endParaRPr b="1" sz="1700">
              <a:solidFill>
                <a:schemeClr val="lt2"/>
              </a:solidFill>
            </a:endParaRPr>
          </a:p>
          <a:p>
            <a:pPr indent="-298450" lvl="1" marL="914400" rtl="0" algn="l">
              <a:spcBef>
                <a:spcPts val="0"/>
              </a:spcBef>
              <a:spcAft>
                <a:spcPts val="0"/>
              </a:spcAft>
              <a:buClr>
                <a:schemeClr val="lt2"/>
              </a:buClr>
              <a:buSzPts val="1100"/>
              <a:buChar char="○"/>
            </a:pPr>
            <a:r>
              <a:rPr b="1" lang="en-US" sz="1700">
                <a:solidFill>
                  <a:schemeClr val="lt2"/>
                </a:solidFill>
              </a:rPr>
              <a:t>The Java enum constants are static and final implicitly. </a:t>
            </a:r>
            <a:endParaRPr b="1" sz="1700">
              <a:solidFill>
                <a:schemeClr val="lt2"/>
              </a:solidFill>
            </a:endParaRPr>
          </a:p>
          <a:p>
            <a:pPr indent="-298450" lvl="1" marL="914400" rtl="0" algn="l">
              <a:spcBef>
                <a:spcPts val="0"/>
              </a:spcBef>
              <a:spcAft>
                <a:spcPts val="0"/>
              </a:spcAft>
              <a:buClr>
                <a:schemeClr val="lt2"/>
              </a:buClr>
              <a:buSzPts val="1100"/>
              <a:buChar char="○"/>
            </a:pPr>
            <a:r>
              <a:rPr b="1" lang="en-US" sz="1700">
                <a:solidFill>
                  <a:schemeClr val="lt2"/>
                </a:solidFill>
              </a:rPr>
              <a:t>It is available since JDK 1.5.</a:t>
            </a:r>
            <a:endParaRPr b="1" sz="1700">
              <a:solidFill>
                <a:schemeClr val="lt2"/>
              </a:solidFill>
            </a:endParaRPr>
          </a:p>
          <a:p>
            <a:pPr indent="0" lvl="0" marL="0" rtl="0" algn="l">
              <a:spcBef>
                <a:spcPts val="1600"/>
              </a:spcBef>
              <a:spcAft>
                <a:spcPts val="1600"/>
              </a:spcAft>
              <a:buNone/>
            </a:pPr>
            <a:r>
              <a:t/>
            </a:r>
            <a:endParaRPr b="1"/>
          </a:p>
        </p:txBody>
      </p:sp>
      <p:pic>
        <p:nvPicPr>
          <p:cNvPr id="545" name="Google Shape;545;g104b3e0b3f5_0_6"/>
          <p:cNvPicPr preferRelativeResize="0"/>
          <p:nvPr/>
        </p:nvPicPr>
        <p:blipFill>
          <a:blip r:embed="rId3">
            <a:alphaModFix/>
          </a:blip>
          <a:stretch>
            <a:fillRect/>
          </a:stretch>
        </p:blipFill>
        <p:spPr>
          <a:xfrm>
            <a:off x="6761525" y="1097268"/>
            <a:ext cx="5308542" cy="3981407"/>
          </a:xfrm>
          <a:prstGeom prst="rect">
            <a:avLst/>
          </a:prstGeom>
          <a:noFill/>
          <a:ln>
            <a:noFill/>
          </a:ln>
        </p:spPr>
      </p:pic>
      <p:sp>
        <p:nvSpPr>
          <p:cNvPr id="546" name="Google Shape;546;g104b3e0b3f5_0_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0b6ea0c3dd_1_14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Enums Examples</a:t>
            </a:r>
            <a:endParaRPr/>
          </a:p>
        </p:txBody>
      </p:sp>
      <p:sp>
        <p:nvSpPr>
          <p:cNvPr id="553" name="Google Shape;553;g10b6ea0c3dd_1_144"/>
          <p:cNvSpPr txBox="1"/>
          <p:nvPr>
            <p:ph idx="1" type="body"/>
          </p:nvPr>
        </p:nvSpPr>
        <p:spPr>
          <a:xfrm>
            <a:off x="182875" y="1097275"/>
            <a:ext cx="5601900" cy="5070000"/>
          </a:xfrm>
          <a:prstGeom prst="rect">
            <a:avLst/>
          </a:prstGeom>
          <a:solidFill>
            <a:schemeClr val="lt2"/>
          </a:solidFill>
        </p:spPr>
        <p:txBody>
          <a:bodyPr anchorCtr="0" anchor="t" bIns="45700" lIns="91425" spcFirstLastPara="1" rIns="91425" wrap="square" tIns="45700">
            <a:normAutofit/>
          </a:bodyPr>
          <a:lstStyle/>
          <a:p>
            <a:pPr indent="-304800" lvl="0" marL="457200" rtl="0" algn="l">
              <a:lnSpc>
                <a:spcPct val="156250"/>
              </a:lnSpc>
              <a:spcBef>
                <a:spcPts val="30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EnumExample1{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rgbClr val="008200"/>
                </a:solidFill>
                <a:latin typeface="Roboto"/>
                <a:ea typeface="Roboto"/>
                <a:cs typeface="Roboto"/>
                <a:sym typeface="Roboto"/>
              </a:rPr>
              <a:t>//defining the enum inside the class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enum</a:t>
            </a:r>
            <a:r>
              <a:rPr lang="en-US" sz="1200">
                <a:solidFill>
                  <a:schemeClr val="dk1"/>
                </a:solidFill>
                <a:latin typeface="Roboto"/>
                <a:ea typeface="Roboto"/>
                <a:cs typeface="Roboto"/>
                <a:sym typeface="Roboto"/>
              </a:rPr>
              <a:t> Season { WINTER, SPRING, SUMMER, FALL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rgbClr val="008200"/>
                </a:solidFill>
                <a:latin typeface="Roboto"/>
                <a:ea typeface="Roboto"/>
                <a:cs typeface="Roboto"/>
                <a:sym typeface="Roboto"/>
              </a:rPr>
              <a:t>//main method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rgbClr val="008200"/>
                </a:solidFill>
                <a:latin typeface="Roboto"/>
                <a:ea typeface="Roboto"/>
                <a:cs typeface="Roboto"/>
                <a:sym typeface="Roboto"/>
              </a:rPr>
              <a:t>//traversing the enum</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b="1" lang="en-US" sz="1200">
                <a:solidFill>
                  <a:srgbClr val="006699"/>
                </a:solidFill>
                <a:latin typeface="Roboto"/>
                <a:ea typeface="Roboto"/>
                <a:cs typeface="Roboto"/>
                <a:sym typeface="Roboto"/>
              </a:rPr>
              <a:t>for</a:t>
            </a:r>
            <a:r>
              <a:rPr lang="en-US" sz="1200">
                <a:solidFill>
                  <a:schemeClr val="dk1"/>
                </a:solidFill>
                <a:latin typeface="Roboto"/>
                <a:ea typeface="Roboto"/>
                <a:cs typeface="Roboto"/>
                <a:sym typeface="Roboto"/>
              </a:rPr>
              <a:t> (Season s : Season.values())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System.out.println(s);  </a:t>
            </a:r>
            <a:endParaRPr sz="1200">
              <a:solidFill>
                <a:schemeClr val="dk1"/>
              </a:solidFill>
              <a:latin typeface="Roboto"/>
              <a:ea typeface="Roboto"/>
              <a:cs typeface="Roboto"/>
              <a:sym typeface="Roboto"/>
            </a:endParaRPr>
          </a:p>
          <a:p>
            <a:pPr indent="-304800" lvl="0" marL="457200" rtl="0" algn="l">
              <a:lnSpc>
                <a:spcPct val="156250"/>
              </a:lnSpc>
              <a:spcBef>
                <a:spcPts val="0"/>
              </a:spcBef>
              <a:spcAft>
                <a:spcPts val="0"/>
              </a:spcAft>
              <a:buClr>
                <a:schemeClr val="dk1"/>
              </a:buClr>
              <a:buSzPts val="1200"/>
              <a:buFont typeface="Roboto"/>
              <a:buAutoNum type="arabicPeriod"/>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WINTER</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SPRING</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SUMMER</a:t>
            </a:r>
            <a:endParaRPr sz="1200">
              <a:solidFill>
                <a:srgbClr val="F9F9F9"/>
              </a:solidFill>
              <a:highlight>
                <a:schemeClr val="dk1"/>
              </a:highlight>
              <a:latin typeface="Arial"/>
              <a:ea typeface="Arial"/>
              <a:cs typeface="Arial"/>
              <a:sym typeface="Arial"/>
            </a:endParaRPr>
          </a:p>
          <a:p>
            <a:pPr indent="0" lvl="0" marL="0" rtl="0" algn="just">
              <a:lnSpc>
                <a:spcPct val="115000"/>
              </a:lnSpc>
              <a:spcBef>
                <a:spcPts val="1600"/>
              </a:spcBef>
              <a:spcAft>
                <a:spcPts val="0"/>
              </a:spcAft>
              <a:buNone/>
            </a:pPr>
            <a:r>
              <a:rPr lang="en-US" sz="1200">
                <a:solidFill>
                  <a:srgbClr val="F9F9F9"/>
                </a:solidFill>
                <a:highlight>
                  <a:schemeClr val="dk1"/>
                </a:highlight>
                <a:latin typeface="Arial"/>
                <a:ea typeface="Arial"/>
                <a:cs typeface="Arial"/>
                <a:sym typeface="Arial"/>
              </a:rPr>
              <a:t>FALL</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1600"/>
              </a:spcAft>
              <a:buNone/>
            </a:pPr>
            <a:r>
              <a:t/>
            </a:r>
            <a:endParaRPr/>
          </a:p>
        </p:txBody>
      </p:sp>
      <p:sp>
        <p:nvSpPr>
          <p:cNvPr id="554" name="Google Shape;554;g10b6ea0c3dd_1_14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55" name="Google Shape;555;g10b6ea0c3dd_1_144"/>
          <p:cNvSpPr txBox="1"/>
          <p:nvPr>
            <p:ph idx="2" type="body"/>
          </p:nvPr>
        </p:nvSpPr>
        <p:spPr>
          <a:xfrm>
            <a:off x="6215775" y="1097275"/>
            <a:ext cx="5854500" cy="5070000"/>
          </a:xfrm>
          <a:prstGeom prst="rect">
            <a:avLst/>
          </a:prstGeom>
          <a:solidFill>
            <a:schemeClr val="lt2"/>
          </a:solidFill>
        </p:spPr>
        <p:txBody>
          <a:bodyPr anchorCtr="0" anchor="t" bIns="45700" lIns="91425" spcFirstLastPara="1" rIns="91425" wrap="square" tIns="45700">
            <a:normAutofit fontScale="25000" lnSpcReduction="20000"/>
          </a:bodyPr>
          <a:lstStyle/>
          <a:p>
            <a:pPr indent="0" lvl="0" marL="0" rtl="0" algn="l">
              <a:lnSpc>
                <a:spcPct val="156250"/>
              </a:lnSpc>
              <a:spcBef>
                <a:spcPts val="300"/>
              </a:spcBef>
              <a:spcAft>
                <a:spcPts val="0"/>
              </a:spcAft>
              <a:buNone/>
            </a:pP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EnumExample1{  </a:t>
            </a:r>
            <a:endParaRPr sz="1200">
              <a:solidFill>
                <a:schemeClr val="dk1"/>
              </a:solidFill>
              <a:latin typeface="Roboto"/>
              <a:ea typeface="Roboto"/>
              <a:cs typeface="Roboto"/>
              <a:sym typeface="Roboto"/>
            </a:endParaRPr>
          </a:p>
          <a:p>
            <a:pPr indent="0" lvl="0" marL="0" rtl="0" algn="l">
              <a:lnSpc>
                <a:spcPct val="156250"/>
              </a:lnSpc>
              <a:spcBef>
                <a:spcPts val="1600"/>
              </a:spcBef>
              <a:spcAft>
                <a:spcPts val="0"/>
              </a:spcAft>
              <a:buNone/>
            </a:pPr>
            <a:r>
              <a:rPr lang="en-US" sz="1200">
                <a:solidFill>
                  <a:srgbClr val="008200"/>
                </a:solidFill>
                <a:latin typeface="Roboto"/>
                <a:ea typeface="Roboto"/>
                <a:cs typeface="Roboto"/>
                <a:sym typeface="Roboto"/>
              </a:rPr>
              <a:t>//defining enum within class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16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enum</a:t>
            </a:r>
            <a:r>
              <a:rPr lang="en-US" sz="1200">
                <a:solidFill>
                  <a:schemeClr val="dk1"/>
                </a:solidFill>
                <a:latin typeface="Roboto"/>
                <a:ea typeface="Roboto"/>
                <a:cs typeface="Roboto"/>
                <a:sym typeface="Roboto"/>
              </a:rPr>
              <a:t> Season { WINTER, SPRING, SUMMER, FALL }  </a:t>
            </a:r>
            <a:endParaRPr sz="1200">
              <a:solidFill>
                <a:schemeClr val="dk1"/>
              </a:solidFill>
              <a:latin typeface="Roboto"/>
              <a:ea typeface="Roboto"/>
              <a:cs typeface="Roboto"/>
              <a:sym typeface="Roboto"/>
            </a:endParaRPr>
          </a:p>
          <a:p>
            <a:pPr indent="0" lvl="0" marL="0" rtl="0" algn="l">
              <a:lnSpc>
                <a:spcPct val="156250"/>
              </a:lnSpc>
              <a:spcBef>
                <a:spcPts val="1600"/>
              </a:spcBef>
              <a:spcAft>
                <a:spcPts val="0"/>
              </a:spcAft>
              <a:buNone/>
            </a:pPr>
            <a:r>
              <a:rPr lang="en-US" sz="1200">
                <a:solidFill>
                  <a:srgbClr val="008200"/>
                </a:solidFill>
                <a:latin typeface="Roboto"/>
                <a:ea typeface="Roboto"/>
                <a:cs typeface="Roboto"/>
                <a:sym typeface="Roboto"/>
              </a:rPr>
              <a:t>//creating the main method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16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args) {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rgbClr val="008200"/>
                </a:solidFill>
                <a:latin typeface="Roboto"/>
                <a:ea typeface="Roboto"/>
                <a:cs typeface="Roboto"/>
                <a:sym typeface="Roboto"/>
              </a:rPr>
              <a:t>//printing all enum</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b="1" lang="en-US" sz="1200">
                <a:solidFill>
                  <a:srgbClr val="006699"/>
                </a:solidFill>
                <a:latin typeface="Roboto"/>
                <a:ea typeface="Roboto"/>
                <a:cs typeface="Roboto"/>
                <a:sym typeface="Roboto"/>
              </a:rPr>
              <a:t>for</a:t>
            </a:r>
            <a:r>
              <a:rPr lang="en-US" sz="1200">
                <a:solidFill>
                  <a:schemeClr val="dk1"/>
                </a:solidFill>
                <a:latin typeface="Roboto"/>
                <a:ea typeface="Roboto"/>
                <a:cs typeface="Roboto"/>
                <a:sym typeface="Roboto"/>
              </a:rPr>
              <a:t> (Season s : Season.values()){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chemeClr val="dk1"/>
                </a:solidFill>
                <a:latin typeface="Roboto"/>
                <a:ea typeface="Roboto"/>
                <a:cs typeface="Roboto"/>
                <a:sym typeface="Roboto"/>
              </a:rPr>
              <a:t>System.out.println(s);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chemeClr val="dk1"/>
                </a:solidFill>
                <a:latin typeface="Roboto"/>
                <a:ea typeface="Roboto"/>
                <a:cs typeface="Roboto"/>
                <a:sym typeface="Roboto"/>
              </a:rPr>
              <a:t>System.out.println(</a:t>
            </a:r>
            <a:r>
              <a:rPr lang="en-US" sz="1200">
                <a:solidFill>
                  <a:srgbClr val="0000FF"/>
                </a:solidFill>
                <a:latin typeface="Roboto"/>
                <a:ea typeface="Roboto"/>
                <a:cs typeface="Roboto"/>
                <a:sym typeface="Roboto"/>
              </a:rPr>
              <a:t>"Value of WINTER is: "</a:t>
            </a:r>
            <a:r>
              <a:rPr lang="en-US" sz="1200">
                <a:solidFill>
                  <a:schemeClr val="dk1"/>
                </a:solidFill>
                <a:latin typeface="Roboto"/>
                <a:ea typeface="Roboto"/>
                <a:cs typeface="Roboto"/>
                <a:sym typeface="Roboto"/>
              </a:rPr>
              <a:t>+Season.valueOf(</a:t>
            </a:r>
            <a:r>
              <a:rPr lang="en-US" sz="1200">
                <a:solidFill>
                  <a:srgbClr val="0000FF"/>
                </a:solidFill>
                <a:latin typeface="Roboto"/>
                <a:ea typeface="Roboto"/>
                <a:cs typeface="Roboto"/>
                <a:sym typeface="Roboto"/>
              </a:rPr>
              <a:t>"WINTER"</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chemeClr val="dk1"/>
                </a:solidFill>
                <a:latin typeface="Roboto"/>
                <a:ea typeface="Roboto"/>
                <a:cs typeface="Roboto"/>
                <a:sym typeface="Roboto"/>
              </a:rPr>
              <a:t>System.out.println(</a:t>
            </a:r>
            <a:r>
              <a:rPr lang="en-US" sz="1200">
                <a:solidFill>
                  <a:srgbClr val="0000FF"/>
                </a:solidFill>
                <a:latin typeface="Roboto"/>
                <a:ea typeface="Roboto"/>
                <a:cs typeface="Roboto"/>
                <a:sym typeface="Roboto"/>
              </a:rPr>
              <a:t>"Index of WINTER is: "</a:t>
            </a:r>
            <a:r>
              <a:rPr lang="en-US" sz="1200">
                <a:solidFill>
                  <a:schemeClr val="dk1"/>
                </a:solidFill>
                <a:latin typeface="Roboto"/>
                <a:ea typeface="Roboto"/>
                <a:cs typeface="Roboto"/>
                <a:sym typeface="Roboto"/>
              </a:rPr>
              <a:t>+Season.valueOf(</a:t>
            </a:r>
            <a:r>
              <a:rPr lang="en-US" sz="1200">
                <a:solidFill>
                  <a:srgbClr val="0000FF"/>
                </a:solidFill>
                <a:latin typeface="Roboto"/>
                <a:ea typeface="Roboto"/>
                <a:cs typeface="Roboto"/>
                <a:sym typeface="Roboto"/>
              </a:rPr>
              <a:t>"WINTER"</a:t>
            </a:r>
            <a:r>
              <a:rPr lang="en-US" sz="1200">
                <a:solidFill>
                  <a:schemeClr val="dk1"/>
                </a:solidFill>
                <a:latin typeface="Roboto"/>
                <a:ea typeface="Roboto"/>
                <a:cs typeface="Roboto"/>
                <a:sym typeface="Roboto"/>
              </a:rPr>
              <a:t>).ordinal());  </a:t>
            </a:r>
            <a:endParaRPr sz="1200">
              <a:solidFill>
                <a:schemeClr val="dk1"/>
              </a:solidFill>
              <a:latin typeface="Roboto"/>
              <a:ea typeface="Roboto"/>
              <a:cs typeface="Roboto"/>
              <a:sym typeface="Roboto"/>
            </a:endParaRPr>
          </a:p>
          <a:p>
            <a:pPr indent="0" lvl="0" marL="914400" rtl="0" algn="l">
              <a:lnSpc>
                <a:spcPct val="156250"/>
              </a:lnSpc>
              <a:spcBef>
                <a:spcPts val="1600"/>
              </a:spcBef>
              <a:spcAft>
                <a:spcPts val="0"/>
              </a:spcAft>
              <a:buNone/>
            </a:pPr>
            <a:r>
              <a:rPr lang="en-US" sz="1200">
                <a:solidFill>
                  <a:schemeClr val="dk1"/>
                </a:solidFill>
                <a:latin typeface="Roboto"/>
                <a:ea typeface="Roboto"/>
                <a:cs typeface="Roboto"/>
                <a:sym typeface="Roboto"/>
              </a:rPr>
              <a:t>System.out.println(</a:t>
            </a:r>
            <a:r>
              <a:rPr lang="en-US" sz="1200">
                <a:solidFill>
                  <a:srgbClr val="0000FF"/>
                </a:solidFill>
                <a:latin typeface="Roboto"/>
                <a:ea typeface="Roboto"/>
                <a:cs typeface="Roboto"/>
                <a:sym typeface="Roboto"/>
              </a:rPr>
              <a:t>"Index of SUMMER is: "</a:t>
            </a:r>
            <a:r>
              <a:rPr lang="en-US" sz="1200">
                <a:solidFill>
                  <a:schemeClr val="dk1"/>
                </a:solidFill>
                <a:latin typeface="Roboto"/>
                <a:ea typeface="Roboto"/>
                <a:cs typeface="Roboto"/>
                <a:sym typeface="Roboto"/>
              </a:rPr>
              <a:t>+Season.valueOf(</a:t>
            </a:r>
            <a:r>
              <a:rPr lang="en-US" sz="1200">
                <a:solidFill>
                  <a:srgbClr val="0000FF"/>
                </a:solidFill>
                <a:latin typeface="Roboto"/>
                <a:ea typeface="Roboto"/>
                <a:cs typeface="Roboto"/>
                <a:sym typeface="Roboto"/>
              </a:rPr>
              <a:t>"SUMMER"</a:t>
            </a:r>
            <a:r>
              <a:rPr lang="en-US" sz="1200">
                <a:solidFill>
                  <a:schemeClr val="dk1"/>
                </a:solidFill>
                <a:latin typeface="Roboto"/>
                <a:ea typeface="Roboto"/>
                <a:cs typeface="Roboto"/>
                <a:sym typeface="Roboto"/>
              </a:rPr>
              <a:t>).ordinal());  </a:t>
            </a:r>
            <a:endParaRPr sz="1200">
              <a:solidFill>
                <a:schemeClr val="dk1"/>
              </a:solidFill>
              <a:latin typeface="Roboto"/>
              <a:ea typeface="Roboto"/>
              <a:cs typeface="Roboto"/>
              <a:sym typeface="Roboto"/>
            </a:endParaRPr>
          </a:p>
          <a:p>
            <a:pPr indent="0" lvl="0" marL="0" rtl="0" algn="l">
              <a:lnSpc>
                <a:spcPct val="156250"/>
              </a:lnSpc>
              <a:spcBef>
                <a:spcPts val="16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WINTER</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SPRING</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SUMMER</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FALL</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Value of WINTER is: WINTER</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0"/>
              </a:spcAft>
              <a:buNone/>
            </a:pPr>
            <a:r>
              <a:rPr lang="en-US" sz="1200">
                <a:solidFill>
                  <a:srgbClr val="F9F9F9"/>
                </a:solidFill>
                <a:highlight>
                  <a:schemeClr val="dk1"/>
                </a:highlight>
                <a:latin typeface="Arial"/>
                <a:ea typeface="Arial"/>
                <a:cs typeface="Arial"/>
                <a:sym typeface="Arial"/>
              </a:rPr>
              <a:t>Index of WINTER is: 0</a:t>
            </a:r>
            <a:endParaRPr sz="1200">
              <a:solidFill>
                <a:srgbClr val="F9F9F9"/>
              </a:solidFill>
              <a:highlight>
                <a:schemeClr val="dk1"/>
              </a:highlight>
              <a:latin typeface="Arial"/>
              <a:ea typeface="Arial"/>
              <a:cs typeface="Arial"/>
              <a:sym typeface="Arial"/>
            </a:endParaRPr>
          </a:p>
          <a:p>
            <a:pPr indent="0" lvl="0" marL="0" rtl="0" algn="just">
              <a:lnSpc>
                <a:spcPct val="115000"/>
              </a:lnSpc>
              <a:spcBef>
                <a:spcPts val="1600"/>
              </a:spcBef>
              <a:spcAft>
                <a:spcPts val="0"/>
              </a:spcAft>
              <a:buClr>
                <a:schemeClr val="dk1"/>
              </a:buClr>
              <a:buSzPct val="91666"/>
              <a:buFont typeface="Arial"/>
              <a:buNone/>
            </a:pPr>
            <a:r>
              <a:rPr lang="en-US" sz="1200">
                <a:solidFill>
                  <a:srgbClr val="F9F9F9"/>
                </a:solidFill>
                <a:highlight>
                  <a:schemeClr val="dk1"/>
                </a:highlight>
                <a:latin typeface="Arial"/>
                <a:ea typeface="Arial"/>
                <a:cs typeface="Arial"/>
                <a:sym typeface="Arial"/>
              </a:rPr>
              <a:t>Index of SUMMER is: 2</a:t>
            </a:r>
            <a:endParaRPr sz="1200">
              <a:solidFill>
                <a:srgbClr val="F9F9F9"/>
              </a:solidFill>
              <a:highlight>
                <a:schemeClr val="dk1"/>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0b6ea0c3dd_1_16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Enums</a:t>
            </a:r>
            <a:endParaRPr/>
          </a:p>
        </p:txBody>
      </p:sp>
      <p:sp>
        <p:nvSpPr>
          <p:cNvPr id="562" name="Google Shape;562;g10b6ea0c3dd_1_160"/>
          <p:cNvSpPr txBox="1"/>
          <p:nvPr>
            <p:ph idx="1" type="body"/>
          </p:nvPr>
        </p:nvSpPr>
        <p:spPr>
          <a:xfrm>
            <a:off x="182875" y="1097275"/>
            <a:ext cx="5601900" cy="5070000"/>
          </a:xfrm>
          <a:prstGeom prst="rect">
            <a:avLst/>
          </a:prstGeom>
        </p:spPr>
        <p:txBody>
          <a:bodyPr anchorCtr="0" anchor="t" bIns="45700" lIns="91425" spcFirstLastPara="1" rIns="91425" wrap="square" tIns="45700">
            <a:normAutofit fontScale="40000" lnSpcReduction="10000"/>
          </a:bodyPr>
          <a:lstStyle/>
          <a:p>
            <a:pPr indent="0" lvl="0" marL="0" rtl="0" algn="l">
              <a:spcBef>
                <a:spcPts val="360"/>
              </a:spcBef>
              <a:spcAft>
                <a:spcPts val="0"/>
              </a:spcAft>
              <a:buClr>
                <a:schemeClr val="dk1"/>
              </a:buClr>
              <a:buSzPct val="45833"/>
              <a:buFont typeface="Arial"/>
              <a:buNone/>
            </a:pPr>
            <a:r>
              <a:rPr lang="en-US"/>
              <a:t>Java compiler internally adds values(), valueOf() and ordinal() methods within the enum at compile time. It internally creates a static and final class for the enum.</a:t>
            </a:r>
            <a:endParaRPr/>
          </a:p>
          <a:p>
            <a:pPr indent="0" lvl="0" marL="0" rtl="0" algn="l">
              <a:spcBef>
                <a:spcPts val="1600"/>
              </a:spcBef>
              <a:spcAft>
                <a:spcPts val="0"/>
              </a:spcAft>
              <a:buClr>
                <a:schemeClr val="dk1"/>
              </a:buClr>
              <a:buSzPct val="45833"/>
              <a:buFont typeface="Arial"/>
              <a:buNone/>
            </a:pPr>
            <a:r>
              <a:t/>
            </a:r>
            <a:endParaRPr/>
          </a:p>
          <a:p>
            <a:pPr indent="-274320" lvl="0" marL="457200" rtl="0" algn="l">
              <a:spcBef>
                <a:spcPts val="1600"/>
              </a:spcBef>
              <a:spcAft>
                <a:spcPts val="0"/>
              </a:spcAft>
              <a:buSzPct val="75000"/>
              <a:buChar char="●"/>
            </a:pPr>
            <a:r>
              <a:rPr lang="en-US"/>
              <a:t>purpose of the values() method in the enum</a:t>
            </a:r>
            <a:br>
              <a:rPr lang="en-US"/>
            </a:br>
            <a:endParaRPr/>
          </a:p>
          <a:p>
            <a:pPr indent="0" lvl="0" marL="0" rtl="0" algn="l">
              <a:spcBef>
                <a:spcPts val="1600"/>
              </a:spcBef>
              <a:spcAft>
                <a:spcPts val="0"/>
              </a:spcAft>
              <a:buClr>
                <a:schemeClr val="dk1"/>
              </a:buClr>
              <a:buSzPct val="45833"/>
              <a:buFont typeface="Arial"/>
              <a:buNone/>
            </a:pPr>
            <a:r>
              <a:rPr lang="en-US"/>
              <a:t>The Java compiler internally adds the values() method when it creates an enum. The values() method returns an array containing all the values of the enum.</a:t>
            </a:r>
            <a:endParaRPr/>
          </a:p>
          <a:p>
            <a:pPr indent="0" lvl="0" marL="0" rtl="0" algn="l">
              <a:spcBef>
                <a:spcPts val="1600"/>
              </a:spcBef>
              <a:spcAft>
                <a:spcPts val="0"/>
              </a:spcAft>
              <a:buClr>
                <a:schemeClr val="dk1"/>
              </a:buClr>
              <a:buSzPct val="45833"/>
              <a:buFont typeface="Arial"/>
              <a:buNone/>
            </a:pPr>
            <a:r>
              <a:t/>
            </a:r>
            <a:endParaRPr/>
          </a:p>
          <a:p>
            <a:pPr indent="-274320" lvl="0" marL="457200" rtl="0" algn="l">
              <a:spcBef>
                <a:spcPts val="1600"/>
              </a:spcBef>
              <a:spcAft>
                <a:spcPts val="0"/>
              </a:spcAft>
              <a:buSzPct val="75000"/>
              <a:buChar char="●"/>
            </a:pPr>
            <a:r>
              <a:rPr lang="en-US"/>
              <a:t>purpose of the valueOf() method in the enum</a:t>
            </a:r>
            <a:br>
              <a:rPr lang="en-US"/>
            </a:br>
            <a:endParaRPr/>
          </a:p>
          <a:p>
            <a:pPr indent="0" lvl="0" marL="0" rtl="0" algn="l">
              <a:spcBef>
                <a:spcPts val="1600"/>
              </a:spcBef>
              <a:spcAft>
                <a:spcPts val="0"/>
              </a:spcAft>
              <a:buClr>
                <a:schemeClr val="dk1"/>
              </a:buClr>
              <a:buSzPct val="45833"/>
              <a:buFont typeface="Arial"/>
              <a:buNone/>
            </a:pPr>
            <a:r>
              <a:rPr lang="en-US"/>
              <a:t>The Java compiler internally adds the valueOf() method when it creates an enum. The valueOf() method returns the value of given constant enum.</a:t>
            </a:r>
            <a:endParaRPr/>
          </a:p>
          <a:p>
            <a:pPr indent="0" lvl="0" marL="0" rtl="0" algn="l">
              <a:spcBef>
                <a:spcPts val="1600"/>
              </a:spcBef>
              <a:spcAft>
                <a:spcPts val="0"/>
              </a:spcAft>
              <a:buClr>
                <a:schemeClr val="dk1"/>
              </a:buClr>
              <a:buSzPct val="45833"/>
              <a:buFont typeface="Arial"/>
              <a:buNone/>
            </a:pPr>
            <a:r>
              <a:t/>
            </a:r>
            <a:endParaRPr/>
          </a:p>
          <a:p>
            <a:pPr indent="-274320" lvl="0" marL="457200" rtl="0" algn="l">
              <a:spcBef>
                <a:spcPts val="1600"/>
              </a:spcBef>
              <a:spcAft>
                <a:spcPts val="0"/>
              </a:spcAft>
              <a:buSzPct val="75000"/>
              <a:buChar char="●"/>
            </a:pPr>
            <a:r>
              <a:rPr lang="en-US"/>
              <a:t>purpose of the ordinal() method in the enum</a:t>
            </a:r>
            <a:br>
              <a:rPr lang="en-US"/>
            </a:br>
            <a:endParaRPr/>
          </a:p>
          <a:p>
            <a:pPr indent="0" lvl="0" marL="0" rtl="0" algn="l">
              <a:spcBef>
                <a:spcPts val="1600"/>
              </a:spcBef>
              <a:spcAft>
                <a:spcPts val="0"/>
              </a:spcAft>
              <a:buClr>
                <a:schemeClr val="dk1"/>
              </a:buClr>
              <a:buSzPct val="45833"/>
              <a:buFont typeface="Arial"/>
              <a:buNone/>
            </a:pPr>
            <a:r>
              <a:rPr lang="en-US"/>
              <a:t>The Java compiler internally adds the ordinal() method when it creates an enum. The ordinal() method returns the index of the enum value.</a:t>
            </a:r>
            <a:endParaRPr/>
          </a:p>
          <a:p>
            <a:pPr indent="0" lvl="0" marL="0" rtl="0" algn="l">
              <a:spcBef>
                <a:spcPts val="1600"/>
              </a:spcBef>
              <a:spcAft>
                <a:spcPts val="1600"/>
              </a:spcAft>
              <a:buNone/>
            </a:pPr>
            <a:r>
              <a:t/>
            </a:r>
            <a:endParaRPr/>
          </a:p>
        </p:txBody>
      </p:sp>
      <p:sp>
        <p:nvSpPr>
          <p:cNvPr id="563" name="Google Shape;563;g10b6ea0c3dd_1_16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64" name="Google Shape;564;g10b6ea0c3dd_1_160"/>
          <p:cNvSpPr txBox="1"/>
          <p:nvPr>
            <p:ph idx="2" type="body"/>
          </p:nvPr>
        </p:nvSpPr>
        <p:spPr>
          <a:xfrm>
            <a:off x="6291975" y="1173475"/>
            <a:ext cx="5854500" cy="5070000"/>
          </a:xfrm>
          <a:prstGeom prst="rect">
            <a:avLst/>
          </a:prstGeom>
        </p:spPr>
        <p:txBody>
          <a:bodyPr anchorCtr="0" anchor="t" bIns="45700" lIns="91425" spcFirstLastPara="1" rIns="91425" wrap="square" tIns="45700">
            <a:normAutofit fontScale="77500" lnSpcReduction="20000"/>
          </a:bodyPr>
          <a:lstStyle/>
          <a:p>
            <a:pPr indent="0" lvl="0" marL="0" rtl="0" algn="l">
              <a:spcBef>
                <a:spcPts val="360"/>
              </a:spcBef>
              <a:spcAft>
                <a:spcPts val="0"/>
              </a:spcAft>
              <a:buNone/>
            </a:pPr>
            <a:r>
              <a:rPr lang="en-US"/>
              <a:t>The enum can be defined within or outside the class because it is similar to a class. The semicolon (;) at the end of the enum constants are optional. For example:</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84615"/>
              <a:buFont typeface="Arial"/>
              <a:buNone/>
            </a:pPr>
            <a:r>
              <a:rPr lang="en-US" sz="1300">
                <a:latin typeface="Courier New"/>
                <a:ea typeface="Courier New"/>
                <a:cs typeface="Courier New"/>
                <a:sym typeface="Courier New"/>
              </a:rPr>
              <a:t>enum Season { WINTER, SPRING, SUMMER, FALL }  </a:t>
            </a:r>
            <a:endParaRPr sz="1300">
              <a:latin typeface="Courier New"/>
              <a:ea typeface="Courier New"/>
              <a:cs typeface="Courier New"/>
              <a:sym typeface="Courier New"/>
            </a:endParaRPr>
          </a:p>
          <a:p>
            <a:pPr indent="0" lvl="0" marL="0" rtl="0" algn="l">
              <a:spcBef>
                <a:spcPts val="1600"/>
              </a:spcBef>
              <a:spcAft>
                <a:spcPts val="0"/>
              </a:spcAft>
              <a:buClr>
                <a:schemeClr val="dk1"/>
              </a:buClr>
              <a:buSzPct val="84615"/>
              <a:buFont typeface="Arial"/>
              <a:buNone/>
            </a:pPr>
            <a:r>
              <a:rPr lang="en-US" sz="1300">
                <a:latin typeface="Courier New"/>
                <a:ea typeface="Courier New"/>
                <a:cs typeface="Courier New"/>
                <a:sym typeface="Courier New"/>
              </a:rPr>
              <a:t>Or,</a:t>
            </a:r>
            <a:endParaRPr sz="1300">
              <a:latin typeface="Courier New"/>
              <a:ea typeface="Courier New"/>
              <a:cs typeface="Courier New"/>
              <a:sym typeface="Courier New"/>
            </a:endParaRPr>
          </a:p>
          <a:p>
            <a:pPr indent="0" lvl="0" marL="0" rtl="0" algn="l">
              <a:spcBef>
                <a:spcPts val="1600"/>
              </a:spcBef>
              <a:spcAft>
                <a:spcPts val="0"/>
              </a:spcAft>
              <a:buClr>
                <a:schemeClr val="dk1"/>
              </a:buClr>
              <a:buSzPct val="84615"/>
              <a:buFont typeface="Arial"/>
              <a:buNone/>
            </a:pPr>
            <a:r>
              <a:t/>
            </a:r>
            <a:endParaRPr sz="1300">
              <a:latin typeface="Courier New"/>
              <a:ea typeface="Courier New"/>
              <a:cs typeface="Courier New"/>
              <a:sym typeface="Courier New"/>
            </a:endParaRPr>
          </a:p>
          <a:p>
            <a:pPr indent="0" lvl="0" marL="0" rtl="0" algn="l">
              <a:spcBef>
                <a:spcPts val="1600"/>
              </a:spcBef>
              <a:spcAft>
                <a:spcPts val="0"/>
              </a:spcAft>
              <a:buClr>
                <a:schemeClr val="dk1"/>
              </a:buClr>
              <a:buSzPct val="84615"/>
              <a:buFont typeface="Arial"/>
              <a:buNone/>
            </a:pPr>
            <a:r>
              <a:rPr lang="en-US" sz="1300">
                <a:latin typeface="Courier New"/>
                <a:ea typeface="Courier New"/>
                <a:cs typeface="Courier New"/>
                <a:sym typeface="Courier New"/>
              </a:rPr>
              <a:t>enum Season { WINTER, SPRING, SUMMER, FALL; }  </a:t>
            </a:r>
            <a:endParaRPr sz="1300">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ct val="45833"/>
              <a:buFont typeface="Arial"/>
              <a:buNone/>
            </a:pPr>
            <a:r>
              <a:rPr lang="en-US"/>
              <a:t>Both the definitions of Java enum are the same.</a:t>
            </a:r>
            <a:endParaRPr/>
          </a:p>
          <a:p>
            <a:pPr indent="0" lvl="0" marL="0" rtl="0" algn="l">
              <a:spcBef>
                <a:spcPts val="1600"/>
              </a:spcBef>
              <a:spcAft>
                <a:spcPts val="0"/>
              </a:spcAft>
              <a:buClr>
                <a:schemeClr val="dk1"/>
              </a:buClr>
              <a:buSzPct val="45833"/>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fc5095af6c_0_26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Method and Constructor</a:t>
            </a:r>
            <a:endParaRPr/>
          </a:p>
        </p:txBody>
      </p:sp>
      <p:pic>
        <p:nvPicPr>
          <p:cNvPr id="131" name="Google Shape;131;gfc5095af6c_0_261"/>
          <p:cNvPicPr preferRelativeResize="0"/>
          <p:nvPr/>
        </p:nvPicPr>
        <p:blipFill>
          <a:blip r:embed="rId3">
            <a:alphaModFix/>
          </a:blip>
          <a:stretch>
            <a:fillRect/>
          </a:stretch>
        </p:blipFill>
        <p:spPr>
          <a:xfrm>
            <a:off x="5409500" y="1143750"/>
            <a:ext cx="6538224" cy="5023525"/>
          </a:xfrm>
          <a:prstGeom prst="rect">
            <a:avLst/>
          </a:prstGeom>
          <a:noFill/>
          <a:ln>
            <a:noFill/>
          </a:ln>
        </p:spPr>
      </p:pic>
      <p:sp>
        <p:nvSpPr>
          <p:cNvPr id="132" name="Google Shape;132;gfc5095af6c_0_26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33" name="Google Shape;133;gfc5095af6c_0_261"/>
          <p:cNvPicPr preferRelativeResize="0"/>
          <p:nvPr/>
        </p:nvPicPr>
        <p:blipFill>
          <a:blip r:embed="rId4">
            <a:alphaModFix/>
          </a:blip>
          <a:stretch>
            <a:fillRect/>
          </a:stretch>
        </p:blipFill>
        <p:spPr>
          <a:xfrm>
            <a:off x="182875" y="1039150"/>
            <a:ext cx="5226624" cy="25072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10b6ea0c3dd_1_152"/>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10b6ea0c3dd_1_152"/>
          <p:cNvSpPr txBox="1"/>
          <p:nvPr>
            <p:ph idx="1" type="body"/>
          </p:nvPr>
        </p:nvSpPr>
        <p:spPr>
          <a:xfrm>
            <a:off x="182875" y="1097275"/>
            <a:ext cx="3174600" cy="2021700"/>
          </a:xfrm>
          <a:prstGeom prst="rect">
            <a:avLst/>
          </a:prstGeom>
          <a:solidFill>
            <a:schemeClr val="lt2"/>
          </a:solidFill>
        </p:spPr>
        <p:txBody>
          <a:bodyPr anchorCtr="0" anchor="t" bIns="45700" lIns="91425" spcFirstLastPara="1" rIns="91425" wrap="square" tIns="45700">
            <a:normAutofit fontScale="25000" lnSpcReduction="20000"/>
          </a:bodyPr>
          <a:lstStyle/>
          <a:p>
            <a:pPr indent="0" lvl="0" marL="0" rtl="0" algn="l">
              <a:spcBef>
                <a:spcPts val="36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enum Season{  </a:t>
            </a:r>
            <a:endParaRPr sz="1500">
              <a:solidFill>
                <a:schemeClr val="dk1"/>
              </a:solidFill>
              <a:latin typeface="Courier New"/>
              <a:ea typeface="Courier New"/>
              <a:cs typeface="Courier New"/>
              <a:sym typeface="Courier New"/>
            </a:endParaRPr>
          </a:p>
          <a:p>
            <a:pPr indent="0" lvl="0" marL="45720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WINTER(10),SUMMER(20);  </a:t>
            </a:r>
            <a:endParaRPr sz="1500">
              <a:solidFill>
                <a:schemeClr val="dk1"/>
              </a:solidFill>
              <a:latin typeface="Courier New"/>
              <a:ea typeface="Courier New"/>
              <a:cs typeface="Courier New"/>
              <a:sym typeface="Courier New"/>
            </a:endParaRPr>
          </a:p>
          <a:p>
            <a:pPr indent="0" lvl="0" marL="45720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private int value;  </a:t>
            </a:r>
            <a:endParaRPr sz="1500">
              <a:solidFill>
                <a:schemeClr val="dk1"/>
              </a:solidFill>
              <a:latin typeface="Courier New"/>
              <a:ea typeface="Courier New"/>
              <a:cs typeface="Courier New"/>
              <a:sym typeface="Courier New"/>
            </a:endParaRPr>
          </a:p>
          <a:p>
            <a:pPr indent="0" lvl="0" marL="45720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Season(int value){  </a:t>
            </a:r>
            <a:endParaRPr sz="1500">
              <a:solidFill>
                <a:schemeClr val="dk1"/>
              </a:solidFill>
              <a:latin typeface="Courier New"/>
              <a:ea typeface="Courier New"/>
              <a:cs typeface="Courier New"/>
              <a:sym typeface="Courier New"/>
            </a:endParaRPr>
          </a:p>
          <a:p>
            <a:pPr indent="0" lvl="0" marL="45720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this.value=value;  </a:t>
            </a:r>
            <a:endParaRPr sz="1500">
              <a:solidFill>
                <a:schemeClr val="dk1"/>
              </a:solidFill>
              <a:latin typeface="Courier New"/>
              <a:ea typeface="Courier New"/>
              <a:cs typeface="Courier New"/>
              <a:sym typeface="Courier New"/>
            </a:endParaRPr>
          </a:p>
          <a:p>
            <a:pPr indent="0" lvl="0" marL="45720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a:p>
            <a:pPr indent="0" lvl="0" marL="0" rtl="0" algn="l">
              <a:spcBef>
                <a:spcPts val="1600"/>
              </a:spcBef>
              <a:spcAft>
                <a:spcPts val="0"/>
              </a:spcAft>
              <a:buClr>
                <a:schemeClr val="dk1"/>
              </a:buClr>
              <a:buSzPct val="73333"/>
              <a:buFont typeface="Arial"/>
              <a:buNone/>
            </a:pPr>
            <a:r>
              <a:rPr lang="en-US"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a:p>
            <a:pPr indent="0" lvl="0" marL="0" rtl="0" algn="l">
              <a:spcBef>
                <a:spcPts val="1600"/>
              </a:spcBef>
              <a:spcAft>
                <a:spcPts val="1600"/>
              </a:spcAft>
              <a:buNone/>
            </a:pPr>
            <a:r>
              <a:t/>
            </a:r>
            <a:endParaRPr>
              <a:solidFill>
                <a:schemeClr val="dk1"/>
              </a:solidFill>
            </a:endParaRPr>
          </a:p>
        </p:txBody>
      </p:sp>
      <p:sp>
        <p:nvSpPr>
          <p:cNvPr id="572" name="Google Shape;572;g10b6ea0c3dd_1_152"/>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573" name="Google Shape;573;g10b6ea0c3dd_1_152"/>
          <p:cNvSpPr txBox="1"/>
          <p:nvPr>
            <p:ph idx="2" type="body"/>
          </p:nvPr>
        </p:nvSpPr>
        <p:spPr>
          <a:xfrm>
            <a:off x="3974275" y="1097275"/>
            <a:ext cx="5854500" cy="5760600"/>
          </a:xfrm>
          <a:prstGeom prst="rect">
            <a:avLst/>
          </a:prstGeom>
          <a:solidFill>
            <a:schemeClr val="lt2"/>
          </a:solidFill>
        </p:spPr>
        <p:txBody>
          <a:bodyPr anchorCtr="0" anchor="t" bIns="45700" lIns="91425" spcFirstLastPara="1" rIns="91425" wrap="square" tIns="45700">
            <a:noAutofit/>
          </a:bodyPr>
          <a:lstStyle/>
          <a:p>
            <a:pPr indent="0" lvl="0" marL="0" rtl="0" algn="l">
              <a:lnSpc>
                <a:spcPct val="146250"/>
              </a:lnSpc>
              <a:spcBef>
                <a:spcPts val="300"/>
              </a:spcBef>
              <a:spcAft>
                <a:spcPts val="0"/>
              </a:spcAft>
              <a:buSzPts val="523"/>
              <a:buNone/>
            </a:pPr>
            <a:r>
              <a:rPr b="1" lang="en-US" sz="770">
                <a:solidFill>
                  <a:srgbClr val="006699"/>
                </a:solidFill>
                <a:latin typeface="Roboto"/>
                <a:ea typeface="Roboto"/>
                <a:cs typeface="Roboto"/>
                <a:sym typeface="Roboto"/>
              </a:rPr>
              <a:t>final</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class</a:t>
            </a:r>
            <a:r>
              <a:rPr lang="en-US" sz="770">
                <a:solidFill>
                  <a:schemeClr val="dk1"/>
                </a:solidFill>
                <a:latin typeface="Roboto"/>
                <a:ea typeface="Roboto"/>
                <a:cs typeface="Roboto"/>
                <a:sym typeface="Roboto"/>
              </a:rPr>
              <a:t> Season </a:t>
            </a:r>
            <a:r>
              <a:rPr b="1" lang="en-US" sz="770">
                <a:solidFill>
                  <a:srgbClr val="006699"/>
                </a:solidFill>
                <a:latin typeface="Roboto"/>
                <a:ea typeface="Roboto"/>
                <a:cs typeface="Roboto"/>
                <a:sym typeface="Roboto"/>
              </a:rPr>
              <a:t>extends</a:t>
            </a:r>
            <a:r>
              <a:rPr lang="en-US" sz="770">
                <a:solidFill>
                  <a:schemeClr val="dk1"/>
                </a:solidFill>
                <a:latin typeface="Roboto"/>
                <a:ea typeface="Roboto"/>
                <a:cs typeface="Roboto"/>
                <a:sym typeface="Roboto"/>
              </a:rPr>
              <a:t> Enum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public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Season[] values()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return</a:t>
            </a:r>
            <a:r>
              <a:rPr lang="en-US" sz="770">
                <a:solidFill>
                  <a:schemeClr val="dk1"/>
                </a:solidFill>
                <a:latin typeface="Roboto"/>
                <a:ea typeface="Roboto"/>
                <a:cs typeface="Roboto"/>
                <a:sym typeface="Roboto"/>
              </a:rPr>
              <a:t> (Season[])$VALUES.clone();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public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Season valueOf(String s)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return</a:t>
            </a:r>
            <a:r>
              <a:rPr lang="en-US" sz="770">
                <a:solidFill>
                  <a:schemeClr val="dk1"/>
                </a:solidFill>
                <a:latin typeface="Roboto"/>
                <a:ea typeface="Roboto"/>
                <a:cs typeface="Roboto"/>
                <a:sym typeface="Roboto"/>
              </a:rPr>
              <a:t> (Season)Enum.valueOf(Season, s);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private</a:t>
            </a:r>
            <a:r>
              <a:rPr lang="en-US" sz="770">
                <a:solidFill>
                  <a:schemeClr val="dk1"/>
                </a:solidFill>
                <a:latin typeface="Roboto"/>
                <a:ea typeface="Roboto"/>
                <a:cs typeface="Roboto"/>
                <a:sym typeface="Roboto"/>
              </a:rPr>
              <a:t> Season(String s, </a:t>
            </a:r>
            <a:r>
              <a:rPr b="1" lang="en-US" sz="770">
                <a:solidFill>
                  <a:srgbClr val="006699"/>
                </a:solidFill>
                <a:latin typeface="Roboto"/>
                <a:ea typeface="Roboto"/>
                <a:cs typeface="Roboto"/>
                <a:sym typeface="Roboto"/>
              </a:rPr>
              <a:t>int</a:t>
            </a:r>
            <a:r>
              <a:rPr lang="en-US" sz="770">
                <a:solidFill>
                  <a:schemeClr val="dk1"/>
                </a:solidFill>
                <a:latin typeface="Roboto"/>
                <a:ea typeface="Roboto"/>
                <a:cs typeface="Roboto"/>
                <a:sym typeface="Roboto"/>
              </a:rPr>
              <a:t> i, </a:t>
            </a:r>
            <a:r>
              <a:rPr b="1" lang="en-US" sz="770">
                <a:solidFill>
                  <a:srgbClr val="006699"/>
                </a:solidFill>
                <a:latin typeface="Roboto"/>
                <a:ea typeface="Roboto"/>
                <a:cs typeface="Roboto"/>
                <a:sym typeface="Roboto"/>
              </a:rPr>
              <a:t>int</a:t>
            </a:r>
            <a:r>
              <a:rPr lang="en-US" sz="770">
                <a:solidFill>
                  <a:schemeClr val="dk1"/>
                </a:solidFill>
                <a:latin typeface="Roboto"/>
                <a:ea typeface="Roboto"/>
                <a:cs typeface="Roboto"/>
                <a:sym typeface="Roboto"/>
              </a:rPr>
              <a:t> j)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super</a:t>
            </a:r>
            <a:r>
              <a:rPr lang="en-US" sz="770">
                <a:solidFill>
                  <a:schemeClr val="dk1"/>
                </a:solidFill>
                <a:latin typeface="Roboto"/>
                <a:ea typeface="Roboto"/>
                <a:cs typeface="Roboto"/>
                <a:sym typeface="Roboto"/>
              </a:rPr>
              <a:t>(s, i);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value = j;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public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final</a:t>
            </a:r>
            <a:r>
              <a:rPr lang="en-US" sz="770">
                <a:solidFill>
                  <a:schemeClr val="dk1"/>
                </a:solidFill>
                <a:latin typeface="Roboto"/>
                <a:ea typeface="Roboto"/>
                <a:cs typeface="Roboto"/>
                <a:sym typeface="Roboto"/>
              </a:rPr>
              <a:t> Season WINTER;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public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final</a:t>
            </a:r>
            <a:r>
              <a:rPr lang="en-US" sz="770">
                <a:solidFill>
                  <a:schemeClr val="dk1"/>
                </a:solidFill>
                <a:latin typeface="Roboto"/>
                <a:ea typeface="Roboto"/>
                <a:cs typeface="Roboto"/>
                <a:sym typeface="Roboto"/>
              </a:rPr>
              <a:t> Season SUMMER;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private</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int</a:t>
            </a:r>
            <a:r>
              <a:rPr lang="en-US" sz="770">
                <a:solidFill>
                  <a:schemeClr val="dk1"/>
                </a:solidFill>
                <a:latin typeface="Roboto"/>
                <a:ea typeface="Roboto"/>
                <a:cs typeface="Roboto"/>
                <a:sym typeface="Roboto"/>
              </a:rPr>
              <a:t> value;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private</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final</a:t>
            </a:r>
            <a:r>
              <a:rPr lang="en-US" sz="770">
                <a:solidFill>
                  <a:schemeClr val="dk1"/>
                </a:solidFill>
                <a:latin typeface="Roboto"/>
                <a:ea typeface="Roboto"/>
                <a:cs typeface="Roboto"/>
                <a:sym typeface="Roboto"/>
              </a:rPr>
              <a:t> Season $VALUES[];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r>
              <a:rPr b="1" lang="en-US" sz="770">
                <a:solidFill>
                  <a:srgbClr val="006699"/>
                </a:solidFill>
                <a:latin typeface="Roboto"/>
                <a:ea typeface="Roboto"/>
                <a:cs typeface="Roboto"/>
                <a:sym typeface="Roboto"/>
              </a:rPr>
              <a:t>static</a:t>
            </a:r>
            <a:r>
              <a:rPr lang="en-US" sz="770">
                <a:solidFill>
                  <a:schemeClr val="dk1"/>
                </a:solidFill>
                <a:latin typeface="Roboto"/>
                <a:ea typeface="Roboto"/>
                <a:cs typeface="Roboto"/>
                <a:sym typeface="Roboto"/>
              </a:rPr>
              <a:t>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WINTER = </a:t>
            </a:r>
            <a:r>
              <a:rPr b="1" lang="en-US" sz="770">
                <a:solidFill>
                  <a:srgbClr val="006699"/>
                </a:solidFill>
                <a:latin typeface="Roboto"/>
                <a:ea typeface="Roboto"/>
                <a:cs typeface="Roboto"/>
                <a:sym typeface="Roboto"/>
              </a:rPr>
              <a:t>new</a:t>
            </a:r>
            <a:r>
              <a:rPr lang="en-US" sz="770">
                <a:solidFill>
                  <a:schemeClr val="dk1"/>
                </a:solidFill>
                <a:latin typeface="Roboto"/>
                <a:ea typeface="Roboto"/>
                <a:cs typeface="Roboto"/>
                <a:sym typeface="Roboto"/>
              </a:rPr>
              <a:t> Season(</a:t>
            </a:r>
            <a:r>
              <a:rPr lang="en-US" sz="770">
                <a:solidFill>
                  <a:srgbClr val="0000FF"/>
                </a:solidFill>
                <a:latin typeface="Roboto"/>
                <a:ea typeface="Roboto"/>
                <a:cs typeface="Roboto"/>
                <a:sym typeface="Roboto"/>
              </a:rPr>
              <a:t>"WINTER"</a:t>
            </a:r>
            <a:r>
              <a:rPr lang="en-US" sz="770">
                <a:solidFill>
                  <a:schemeClr val="dk1"/>
                </a:solidFill>
                <a:latin typeface="Roboto"/>
                <a:ea typeface="Roboto"/>
                <a:cs typeface="Roboto"/>
                <a:sym typeface="Roboto"/>
              </a:rPr>
              <a:t>, </a:t>
            </a:r>
            <a:r>
              <a:rPr lang="en-US" sz="770">
                <a:solidFill>
                  <a:srgbClr val="C00000"/>
                </a:solidFill>
                <a:latin typeface="Roboto"/>
                <a:ea typeface="Roboto"/>
                <a:cs typeface="Roboto"/>
                <a:sym typeface="Roboto"/>
              </a:rPr>
              <a:t>0</a:t>
            </a:r>
            <a:r>
              <a:rPr lang="en-US" sz="770">
                <a:solidFill>
                  <a:schemeClr val="dk1"/>
                </a:solidFill>
                <a:latin typeface="Roboto"/>
                <a:ea typeface="Roboto"/>
                <a:cs typeface="Roboto"/>
                <a:sym typeface="Roboto"/>
              </a:rPr>
              <a:t>, </a:t>
            </a:r>
            <a:r>
              <a:rPr lang="en-US" sz="770">
                <a:solidFill>
                  <a:srgbClr val="C00000"/>
                </a:solidFill>
                <a:latin typeface="Roboto"/>
                <a:ea typeface="Roboto"/>
                <a:cs typeface="Roboto"/>
                <a:sym typeface="Roboto"/>
              </a:rPr>
              <a:t>10</a:t>
            </a:r>
            <a:r>
              <a:rPr lang="en-US" sz="770">
                <a:solidFill>
                  <a:schemeClr val="dk1"/>
                </a:solidFill>
                <a:latin typeface="Roboto"/>
                <a:ea typeface="Roboto"/>
                <a:cs typeface="Roboto"/>
                <a:sym typeface="Roboto"/>
              </a:rPr>
              <a:t>);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SUMMER = </a:t>
            </a:r>
            <a:r>
              <a:rPr b="1" lang="en-US" sz="770">
                <a:solidFill>
                  <a:srgbClr val="006699"/>
                </a:solidFill>
                <a:latin typeface="Roboto"/>
                <a:ea typeface="Roboto"/>
                <a:cs typeface="Roboto"/>
                <a:sym typeface="Roboto"/>
              </a:rPr>
              <a:t>new</a:t>
            </a:r>
            <a:r>
              <a:rPr lang="en-US" sz="770">
                <a:solidFill>
                  <a:schemeClr val="dk1"/>
                </a:solidFill>
                <a:latin typeface="Roboto"/>
                <a:ea typeface="Roboto"/>
                <a:cs typeface="Roboto"/>
                <a:sym typeface="Roboto"/>
              </a:rPr>
              <a:t> Season(</a:t>
            </a:r>
            <a:r>
              <a:rPr lang="en-US" sz="770">
                <a:solidFill>
                  <a:srgbClr val="0000FF"/>
                </a:solidFill>
                <a:latin typeface="Roboto"/>
                <a:ea typeface="Roboto"/>
                <a:cs typeface="Roboto"/>
                <a:sym typeface="Roboto"/>
              </a:rPr>
              <a:t>"SUMMER"</a:t>
            </a:r>
            <a:r>
              <a:rPr lang="en-US" sz="770">
                <a:solidFill>
                  <a:schemeClr val="dk1"/>
                </a:solidFill>
                <a:latin typeface="Roboto"/>
                <a:ea typeface="Roboto"/>
                <a:cs typeface="Roboto"/>
                <a:sym typeface="Roboto"/>
              </a:rPr>
              <a:t>, </a:t>
            </a:r>
            <a:r>
              <a:rPr lang="en-US" sz="770">
                <a:solidFill>
                  <a:srgbClr val="C00000"/>
                </a:solidFill>
                <a:latin typeface="Roboto"/>
                <a:ea typeface="Roboto"/>
                <a:cs typeface="Roboto"/>
                <a:sym typeface="Roboto"/>
              </a:rPr>
              <a:t>1</a:t>
            </a:r>
            <a:r>
              <a:rPr lang="en-US" sz="770">
                <a:solidFill>
                  <a:schemeClr val="dk1"/>
                </a:solidFill>
                <a:latin typeface="Roboto"/>
                <a:ea typeface="Roboto"/>
                <a:cs typeface="Roboto"/>
                <a:sym typeface="Roboto"/>
              </a:rPr>
              <a:t>, </a:t>
            </a:r>
            <a:r>
              <a:rPr lang="en-US" sz="770">
                <a:solidFill>
                  <a:srgbClr val="C00000"/>
                </a:solidFill>
                <a:latin typeface="Roboto"/>
                <a:ea typeface="Roboto"/>
                <a:cs typeface="Roboto"/>
                <a:sym typeface="Roboto"/>
              </a:rPr>
              <a:t>20</a:t>
            </a:r>
            <a:r>
              <a:rPr lang="en-US" sz="770">
                <a:solidFill>
                  <a:schemeClr val="dk1"/>
                </a:solidFill>
                <a:latin typeface="Roboto"/>
                <a:ea typeface="Roboto"/>
                <a:cs typeface="Roboto"/>
                <a:sym typeface="Roboto"/>
              </a:rPr>
              <a:t>);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$VALUES = (</a:t>
            </a:r>
            <a:r>
              <a:rPr b="1" lang="en-US" sz="770">
                <a:solidFill>
                  <a:srgbClr val="006699"/>
                </a:solidFill>
                <a:latin typeface="Roboto"/>
                <a:ea typeface="Roboto"/>
                <a:cs typeface="Roboto"/>
                <a:sym typeface="Roboto"/>
              </a:rPr>
              <a:t>new</a:t>
            </a:r>
            <a:r>
              <a:rPr lang="en-US" sz="770">
                <a:solidFill>
                  <a:schemeClr val="dk1"/>
                </a:solidFill>
                <a:latin typeface="Roboto"/>
                <a:ea typeface="Roboto"/>
                <a:cs typeface="Roboto"/>
                <a:sym typeface="Roboto"/>
              </a:rPr>
              <a:t> Season[]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WINTER, SUMMER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  </a:t>
            </a:r>
            <a:endParaRPr sz="770">
              <a:solidFill>
                <a:schemeClr val="dk1"/>
              </a:solidFill>
              <a:latin typeface="Roboto"/>
              <a:ea typeface="Roboto"/>
              <a:cs typeface="Roboto"/>
              <a:sym typeface="Roboto"/>
            </a:endParaRPr>
          </a:p>
          <a:p>
            <a:pPr indent="0" lvl="0" marL="0" rtl="0" algn="l">
              <a:lnSpc>
                <a:spcPct val="146250"/>
              </a:lnSpc>
              <a:spcBef>
                <a:spcPts val="1600"/>
              </a:spcBef>
              <a:spcAft>
                <a:spcPts val="0"/>
              </a:spcAft>
              <a:buSzPts val="523"/>
              <a:buNone/>
            </a:pPr>
            <a:r>
              <a:rPr lang="en-US" sz="770">
                <a:solidFill>
                  <a:schemeClr val="dk1"/>
                </a:solidFill>
                <a:latin typeface="Roboto"/>
                <a:ea typeface="Roboto"/>
                <a:cs typeface="Roboto"/>
                <a:sym typeface="Roboto"/>
              </a:rPr>
              <a:t>}  </a:t>
            </a:r>
            <a:endParaRPr sz="770">
              <a:solidFill>
                <a:schemeClr val="dk1"/>
              </a:solidFill>
              <a:latin typeface="Roboto"/>
              <a:ea typeface="Roboto"/>
              <a:cs typeface="Roboto"/>
              <a:sym typeface="Roboto"/>
            </a:endParaRPr>
          </a:p>
          <a:p>
            <a:pPr indent="0" lvl="0" marL="0" rtl="0" algn="l">
              <a:lnSpc>
                <a:spcPct val="90000"/>
              </a:lnSpc>
              <a:spcBef>
                <a:spcPts val="1600"/>
              </a:spcBef>
              <a:spcAft>
                <a:spcPts val="1600"/>
              </a:spcAft>
              <a:buSzPts val="523"/>
              <a:buNone/>
            </a:pPr>
            <a:r>
              <a:t/>
            </a:r>
            <a:endParaRPr sz="1435"/>
          </a:p>
        </p:txBody>
      </p:sp>
      <p:sp>
        <p:nvSpPr>
          <p:cNvPr id="574" name="Google Shape;574;g10b6ea0c3dd_1_152"/>
          <p:cNvSpPr txBox="1"/>
          <p:nvPr/>
        </p:nvSpPr>
        <p:spPr>
          <a:xfrm>
            <a:off x="182875" y="3347925"/>
            <a:ext cx="3000000" cy="1176000"/>
          </a:xfrm>
          <a:prstGeom prst="rect">
            <a:avLst/>
          </a:prstGeom>
          <a:noFill/>
          <a:ln>
            <a:noFill/>
          </a:ln>
        </p:spPr>
        <p:txBody>
          <a:bodyPr anchorCtr="0" anchor="t" bIns="91425" lIns="91425" spcFirstLastPara="1" rIns="91425" wrap="square" tIns="91425">
            <a:spAutoFit/>
          </a:bodyPr>
          <a:lstStyle/>
          <a:p>
            <a:pPr indent="0" lvl="0" marL="381000" marR="139700" rtl="0" algn="l">
              <a:lnSpc>
                <a:spcPct val="115000"/>
              </a:lnSpc>
              <a:spcBef>
                <a:spcPts val="1200"/>
              </a:spcBef>
              <a:spcAft>
                <a:spcPts val="200"/>
              </a:spcAft>
              <a:buNone/>
            </a:pPr>
            <a:r>
              <a:rPr lang="en-US" sz="1150">
                <a:solidFill>
                  <a:schemeClr val="dk1"/>
                </a:solidFill>
                <a:highlight>
                  <a:srgbClr val="FAEBD7"/>
                </a:highlight>
              </a:rPr>
              <a:t>Constructor of enum type is private. If you don't declare private compiler internally creates private constructor. We cannot create Enum using new Keyword.</a:t>
            </a:r>
            <a:endParaRPr sz="1150">
              <a:solidFill>
                <a:schemeClr val="dk1"/>
              </a:solidFill>
              <a:highlight>
                <a:srgbClr val="FAEBD7"/>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0336a77381_0_87"/>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581" name="Google Shape;581;g10336a77381_0_87"/>
          <p:cNvSpPr txBox="1"/>
          <p:nvPr>
            <p:ph idx="1" type="subTitle"/>
          </p:nvPr>
        </p:nvSpPr>
        <p:spPr>
          <a:xfrm>
            <a:off x="3373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u="sng">
                <a:solidFill>
                  <a:schemeClr val="hlink"/>
                </a:solidFill>
                <a:hlinkClick r:id="rId3"/>
              </a:rPr>
              <a:t>https://courses.cs.washington.edu/courses/cse341/12au/java/mini1.pdf</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0974d41e10_1_53"/>
          <p:cNvSpPr txBox="1"/>
          <p:nvPr>
            <p:ph type="ctrTitle"/>
          </p:nvPr>
        </p:nvSpPr>
        <p:spPr>
          <a:xfrm>
            <a:off x="182880" y="25146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588" name="Google Shape;588;g10974d41e10_1_53"/>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https://javarevisited.blogspot.com/2011/09/generics-java-example-tutorial.html</a:t>
            </a:r>
            <a:endParaRPr/>
          </a:p>
          <a:p>
            <a:pPr indent="-381000" lvl="0" marL="457200" rtl="0" algn="l">
              <a:spcBef>
                <a:spcPts val="0"/>
              </a:spcBef>
              <a:spcAft>
                <a:spcPts val="0"/>
              </a:spcAft>
              <a:buSzPts val="2400"/>
              <a:buChar char="●"/>
            </a:pPr>
            <a:r>
              <a:rPr lang="en-US" u="sng">
                <a:solidFill>
                  <a:schemeClr val="hlink"/>
                </a:solidFill>
                <a:hlinkClick r:id="rId4"/>
              </a:rPr>
              <a:t>https://docs.oracle.com/javase/tutorial/java/generics/types.html</a:t>
            </a:r>
            <a:endParaRPr/>
          </a:p>
          <a:p>
            <a:pPr indent="-381000" lvl="0" marL="457200" rtl="0" algn="l">
              <a:spcBef>
                <a:spcPts val="0"/>
              </a:spcBef>
              <a:spcAft>
                <a:spcPts val="0"/>
              </a:spcAft>
              <a:buSzPts val="2400"/>
              <a:buChar char="●"/>
            </a:pPr>
            <a:r>
              <a:rPr lang="en-US" u="sng">
                <a:solidFill>
                  <a:schemeClr val="hlink"/>
                </a:solidFill>
                <a:hlinkClick r:id="rId5"/>
              </a:rPr>
              <a:t>https://www.geeksforgeeks.org/generics-in-java/</a:t>
            </a:r>
            <a:endParaRPr/>
          </a:p>
          <a:p>
            <a:pPr indent="-381000" lvl="0" marL="457200" rtl="0" algn="l">
              <a:spcBef>
                <a:spcPts val="0"/>
              </a:spcBef>
              <a:spcAft>
                <a:spcPts val="0"/>
              </a:spcAft>
              <a:buSzPts val="2400"/>
              <a:buChar char="●"/>
            </a:pPr>
            <a:r>
              <a:rPr lang="en-US" u="sng">
                <a:solidFill>
                  <a:schemeClr val="hlink"/>
                </a:solidFill>
                <a:hlinkClick r:id="rId6"/>
              </a:rPr>
              <a:t>https://www.javatpoint.com/enum-in-java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0336a77381_0_94"/>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Day - 7</a:t>
            </a:r>
            <a:endParaRPr sz="5200"/>
          </a:p>
        </p:txBody>
      </p:sp>
      <p:sp>
        <p:nvSpPr>
          <p:cNvPr id="595" name="Google Shape;595;g10336a77381_0_94"/>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None/>
            </a:pPr>
            <a:r>
              <a:rPr lang="en-US"/>
              <a:t>Exception Handling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cfd970bf0d_0_1067"/>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Exception Handling</a:t>
            </a:r>
            <a:endParaRPr/>
          </a:p>
        </p:txBody>
      </p:sp>
      <p:sp>
        <p:nvSpPr>
          <p:cNvPr id="602" name="Google Shape;602;gcfd970bf0d_0_1067"/>
          <p:cNvSpPr txBox="1"/>
          <p:nvPr>
            <p:ph idx="1" type="subTitle"/>
          </p:nvPr>
        </p:nvSpPr>
        <p:spPr>
          <a:xfrm>
            <a:off x="184950" y="3935125"/>
            <a:ext cx="11887200" cy="2176200"/>
          </a:xfrm>
          <a:prstGeom prst="rect">
            <a:avLst/>
          </a:prstGeom>
        </p:spPr>
        <p:txBody>
          <a:bodyPr anchorCtr="0" anchor="t" bIns="45700" lIns="91425" spcFirstLastPara="1" rIns="91425" wrap="square" tIns="45700">
            <a:noAutofit/>
          </a:bodyPr>
          <a:lstStyle/>
          <a:p>
            <a:pPr indent="-355600" lvl="0" marL="457200" rtl="0" algn="l">
              <a:spcBef>
                <a:spcPts val="640"/>
              </a:spcBef>
              <a:spcAft>
                <a:spcPts val="0"/>
              </a:spcAft>
              <a:buSzPts val="2000"/>
              <a:buChar char="●"/>
            </a:pPr>
            <a:r>
              <a:rPr lang="en-US" sz="2000"/>
              <a:t>Overview of Exception Handling</a:t>
            </a:r>
            <a:endParaRPr sz="2000"/>
          </a:p>
          <a:p>
            <a:pPr indent="-355600" lvl="0" marL="457200" rtl="0" algn="l">
              <a:spcBef>
                <a:spcPts val="0"/>
              </a:spcBef>
              <a:spcAft>
                <a:spcPts val="0"/>
              </a:spcAft>
              <a:buSzPts val="2000"/>
              <a:buChar char="●"/>
            </a:pPr>
            <a:r>
              <a:rPr lang="en-US" sz="2000"/>
              <a:t>Types of Exception</a:t>
            </a:r>
            <a:endParaRPr sz="2000"/>
          </a:p>
          <a:p>
            <a:pPr indent="-355600" lvl="0" marL="457200" rtl="0" algn="l">
              <a:spcBef>
                <a:spcPts val="0"/>
              </a:spcBef>
              <a:spcAft>
                <a:spcPts val="0"/>
              </a:spcAft>
              <a:buSzPts val="2000"/>
              <a:buChar char="●"/>
            </a:pPr>
            <a:r>
              <a:rPr lang="en-US" sz="2000"/>
              <a:t>Exceptions Hierarchy</a:t>
            </a:r>
            <a:endParaRPr sz="2000"/>
          </a:p>
          <a:p>
            <a:pPr indent="-355600" lvl="0" marL="457200" rtl="0" algn="l">
              <a:spcBef>
                <a:spcPts val="0"/>
              </a:spcBef>
              <a:spcAft>
                <a:spcPts val="0"/>
              </a:spcAft>
              <a:buSzPts val="2000"/>
              <a:buChar char="●"/>
            </a:pPr>
            <a:r>
              <a:rPr lang="en-US" sz="2000"/>
              <a:t>Building blocks of Exception Handling</a:t>
            </a:r>
            <a:endParaRPr sz="2000"/>
          </a:p>
          <a:p>
            <a:pPr indent="-355600" lvl="0" marL="457200" rtl="0" algn="l">
              <a:spcBef>
                <a:spcPts val="0"/>
              </a:spcBef>
              <a:spcAft>
                <a:spcPts val="0"/>
              </a:spcAft>
              <a:buSzPts val="2000"/>
              <a:buChar char="●"/>
            </a:pPr>
            <a:r>
              <a:rPr lang="en-US" sz="2000"/>
              <a:t>MultiCatch</a:t>
            </a:r>
            <a:endParaRPr sz="2000"/>
          </a:p>
          <a:p>
            <a:pPr indent="-355600" lvl="0" marL="457200" rtl="0" algn="l">
              <a:spcBef>
                <a:spcPts val="0"/>
              </a:spcBef>
              <a:spcAft>
                <a:spcPts val="0"/>
              </a:spcAft>
              <a:buSzPts val="2000"/>
              <a:buChar char="●"/>
            </a:pPr>
            <a:r>
              <a:rPr lang="en-US" sz="2000"/>
              <a:t>Finally Block</a:t>
            </a:r>
            <a:endParaRPr sz="2000"/>
          </a:p>
          <a:p>
            <a:pPr indent="-355600" lvl="0" marL="457200" rtl="0" algn="l">
              <a:spcBef>
                <a:spcPts val="0"/>
              </a:spcBef>
              <a:spcAft>
                <a:spcPts val="0"/>
              </a:spcAft>
              <a:buSzPts val="2000"/>
              <a:buChar char="●"/>
            </a:pPr>
            <a:r>
              <a:rPr lang="en-US" sz="2000"/>
              <a:t>Exception Handling Example</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cfd970bf0d_0_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609" name="Google Shape;609;gcfd970bf0d_0_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 of Exception Handling</a:t>
            </a:r>
            <a:endParaRPr/>
          </a:p>
          <a:p>
            <a:pPr indent="0" lvl="0" marL="0" rtl="0" algn="l">
              <a:spcBef>
                <a:spcPts val="0"/>
              </a:spcBef>
              <a:spcAft>
                <a:spcPts val="0"/>
              </a:spcAft>
              <a:buNone/>
            </a:pPr>
            <a:r>
              <a:t/>
            </a:r>
            <a:endParaRPr/>
          </a:p>
        </p:txBody>
      </p:sp>
      <p:sp>
        <p:nvSpPr>
          <p:cNvPr id="610" name="Google Shape;610;gcfd970bf0d_0_0"/>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Exception are anomalies or unusual conditions that a java program may encounter during execution.</a:t>
            </a:r>
            <a:endParaRPr/>
          </a:p>
          <a:p>
            <a:pPr indent="-342900" lvl="0" marL="457200" rtl="0" algn="l">
              <a:spcBef>
                <a:spcPts val="0"/>
              </a:spcBef>
              <a:spcAft>
                <a:spcPts val="0"/>
              </a:spcAft>
              <a:buSzPts val="1800"/>
              <a:buChar char="●"/>
            </a:pPr>
            <a:r>
              <a:rPr lang="en-US"/>
              <a:t>Flow of exception Handling should be :</a:t>
            </a:r>
            <a:endParaRPr/>
          </a:p>
          <a:p>
            <a:pPr indent="-393700" lvl="1" marL="914400" rtl="0" algn="l">
              <a:spcBef>
                <a:spcPts val="0"/>
              </a:spcBef>
              <a:spcAft>
                <a:spcPts val="0"/>
              </a:spcAft>
              <a:buClr>
                <a:schemeClr val="lt1"/>
              </a:buClr>
              <a:buSzPts val="2600"/>
              <a:buChar char="○"/>
            </a:pPr>
            <a:r>
              <a:rPr lang="en-US" sz="2600">
                <a:solidFill>
                  <a:schemeClr val="lt1"/>
                </a:solidFill>
              </a:rPr>
              <a:t>If there is any possibility of such unusual conditions then add throws declaration on that method </a:t>
            </a:r>
            <a:endParaRPr sz="2600">
              <a:solidFill>
                <a:schemeClr val="lt1"/>
              </a:solidFill>
            </a:endParaRPr>
          </a:p>
          <a:p>
            <a:pPr indent="-393700" lvl="1" marL="914400" rtl="0" algn="l">
              <a:spcBef>
                <a:spcPts val="0"/>
              </a:spcBef>
              <a:spcAft>
                <a:spcPts val="0"/>
              </a:spcAft>
              <a:buClr>
                <a:schemeClr val="lt1"/>
              </a:buClr>
              <a:buSzPts val="2600"/>
              <a:buChar char="○"/>
            </a:pPr>
            <a:r>
              <a:rPr lang="en-US" sz="2600">
                <a:solidFill>
                  <a:schemeClr val="lt1"/>
                </a:solidFill>
              </a:rPr>
              <a:t>Found an anomaly or unusual condition then throw an exception</a:t>
            </a:r>
            <a:endParaRPr sz="2600">
              <a:solidFill>
                <a:schemeClr val="lt1"/>
              </a:solidFill>
            </a:endParaRPr>
          </a:p>
          <a:p>
            <a:pPr indent="-393700" lvl="1" marL="914400" rtl="0" algn="l">
              <a:spcBef>
                <a:spcPts val="0"/>
              </a:spcBef>
              <a:spcAft>
                <a:spcPts val="0"/>
              </a:spcAft>
              <a:buClr>
                <a:schemeClr val="lt1"/>
              </a:buClr>
              <a:buSzPts val="2600"/>
              <a:buChar char="○"/>
            </a:pPr>
            <a:r>
              <a:rPr lang="en-US" sz="2600">
                <a:solidFill>
                  <a:schemeClr val="lt1"/>
                </a:solidFill>
              </a:rPr>
              <a:t>For exception handling, catch exception and complete processing then throw exception with or without manipulation again if its required</a:t>
            </a:r>
            <a:endParaRPr sz="2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cfd970bf0d_0_10"/>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1"/>
                </a:solidFill>
              </a:rPr>
              <a:t>Types of Exception</a:t>
            </a:r>
            <a:endParaRPr sz="4600"/>
          </a:p>
        </p:txBody>
      </p:sp>
      <p:sp>
        <p:nvSpPr>
          <p:cNvPr id="617" name="Google Shape;617;gcfd970bf0d_0_10"/>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fontScale="92500" lnSpcReduction="20000"/>
          </a:bodyPr>
          <a:lstStyle/>
          <a:p>
            <a:pPr indent="-334327" lvl="0" marL="457200" rtl="0" algn="l">
              <a:spcBef>
                <a:spcPts val="360"/>
              </a:spcBef>
              <a:spcAft>
                <a:spcPts val="0"/>
              </a:spcAft>
              <a:buSzPct val="75000"/>
              <a:buChar char="●"/>
            </a:pPr>
            <a:r>
              <a:rPr lang="en-US"/>
              <a:t>Checked Exception </a:t>
            </a:r>
            <a:endParaRPr/>
          </a:p>
          <a:p>
            <a:pPr indent="-334327" lvl="1" marL="914400" rtl="0" algn="l">
              <a:spcBef>
                <a:spcPts val="0"/>
              </a:spcBef>
              <a:spcAft>
                <a:spcPts val="0"/>
              </a:spcAft>
              <a:buClr>
                <a:schemeClr val="lt1"/>
              </a:buClr>
              <a:buSzPct val="94736"/>
              <a:buChar char="○"/>
            </a:pPr>
            <a:r>
              <a:rPr lang="en-US">
                <a:solidFill>
                  <a:schemeClr val="lt1"/>
                </a:solidFill>
              </a:rPr>
              <a:t>These are the exceptions that are checked at compile time. If some code within a method throws a checked exception, then the method must either handle the exception or it must specify the exception using the throws keyword.</a:t>
            </a:r>
            <a:endParaRPr>
              <a:solidFill>
                <a:schemeClr val="lt1"/>
              </a:solidFill>
            </a:endParaRPr>
          </a:p>
          <a:p>
            <a:pPr indent="-334327" lvl="1" marL="914400" rtl="0" algn="l">
              <a:spcBef>
                <a:spcPts val="0"/>
              </a:spcBef>
              <a:spcAft>
                <a:spcPts val="0"/>
              </a:spcAft>
              <a:buClr>
                <a:schemeClr val="lt1"/>
              </a:buClr>
              <a:buSzPct val="94736"/>
              <a:buChar char="○"/>
            </a:pPr>
            <a:r>
              <a:rPr lang="en-US">
                <a:solidFill>
                  <a:schemeClr val="lt1"/>
                </a:solidFill>
              </a:rPr>
              <a:t>Ex: IOException, InterruptedException</a:t>
            </a:r>
            <a:endParaRPr>
              <a:solidFill>
                <a:schemeClr val="lt1"/>
              </a:solidFill>
            </a:endParaRPr>
          </a:p>
          <a:p>
            <a:pPr indent="-328453" lvl="1" marL="914400" rtl="0" algn="l">
              <a:spcBef>
                <a:spcPts val="0"/>
              </a:spcBef>
              <a:spcAft>
                <a:spcPts val="0"/>
              </a:spcAft>
              <a:buClr>
                <a:schemeClr val="lt1"/>
              </a:buClr>
              <a:buSzPct val="68000"/>
              <a:buChar char="○"/>
            </a:pPr>
            <a:r>
              <a:rPr lang="en-US" sz="2500">
                <a:solidFill>
                  <a:schemeClr val="lt1"/>
                </a:solidFill>
              </a:rPr>
              <a:t>Inherited from java.lang.Exception.java</a:t>
            </a:r>
            <a:endParaRPr sz="2500">
              <a:solidFill>
                <a:schemeClr val="lt1"/>
              </a:solidFill>
            </a:endParaRPr>
          </a:p>
          <a:p>
            <a:pPr indent="-334327" lvl="0" marL="457200" rtl="0" algn="l">
              <a:spcBef>
                <a:spcPts val="0"/>
              </a:spcBef>
              <a:spcAft>
                <a:spcPts val="0"/>
              </a:spcAft>
              <a:buSzPct val="75000"/>
              <a:buChar char="●"/>
            </a:pPr>
            <a:r>
              <a:rPr lang="en-US"/>
              <a:t>Unchecked Exception</a:t>
            </a:r>
            <a:endParaRPr/>
          </a:p>
          <a:p>
            <a:pPr indent="-334327" lvl="1" marL="914400" rtl="0" algn="l">
              <a:spcBef>
                <a:spcPts val="0"/>
              </a:spcBef>
              <a:spcAft>
                <a:spcPts val="0"/>
              </a:spcAft>
              <a:buClr>
                <a:schemeClr val="lt1"/>
              </a:buClr>
              <a:buSzPct val="69230"/>
              <a:buChar char="○"/>
            </a:pPr>
            <a:r>
              <a:rPr lang="en-US" sz="2600">
                <a:solidFill>
                  <a:schemeClr val="lt1"/>
                </a:solidFill>
              </a:rPr>
              <a:t>These are the exceptions that are not checked at compile time. </a:t>
            </a:r>
            <a:endParaRPr sz="2600">
              <a:solidFill>
                <a:schemeClr val="lt1"/>
              </a:solidFill>
            </a:endParaRPr>
          </a:p>
          <a:p>
            <a:pPr indent="-334327" lvl="1" marL="914400" rtl="0" algn="l">
              <a:spcBef>
                <a:spcPts val="0"/>
              </a:spcBef>
              <a:spcAft>
                <a:spcPts val="0"/>
              </a:spcAft>
              <a:buClr>
                <a:schemeClr val="lt1"/>
              </a:buClr>
              <a:buSzPct val="69230"/>
              <a:buChar char="○"/>
            </a:pPr>
            <a:r>
              <a:rPr lang="en-US" sz="2600">
                <a:solidFill>
                  <a:schemeClr val="lt1"/>
                </a:solidFill>
              </a:rPr>
              <a:t>It is not forced by the compiler to either handle or specify the exception.</a:t>
            </a:r>
            <a:endParaRPr sz="2600">
              <a:solidFill>
                <a:schemeClr val="lt1"/>
              </a:solidFill>
            </a:endParaRPr>
          </a:p>
          <a:p>
            <a:pPr indent="-334327" lvl="1" marL="914400" rtl="0" algn="l">
              <a:spcBef>
                <a:spcPts val="0"/>
              </a:spcBef>
              <a:spcAft>
                <a:spcPts val="0"/>
              </a:spcAft>
              <a:buClr>
                <a:schemeClr val="lt1"/>
              </a:buClr>
              <a:buSzPct val="69230"/>
              <a:buChar char="○"/>
            </a:pPr>
            <a:r>
              <a:rPr lang="en-US">
                <a:solidFill>
                  <a:schemeClr val="lt1"/>
                </a:solidFill>
              </a:rPr>
              <a:t>Ex: ArithmeticException, NullPointerException</a:t>
            </a:r>
            <a:endParaRPr sz="2600">
              <a:solidFill>
                <a:schemeClr val="lt1"/>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sz="2600">
                <a:solidFill>
                  <a:schemeClr val="lt1"/>
                </a:solidFill>
              </a:rPr>
              <a:t>In Java, exceptions under Error and RuntimeException classes are unchecked exceptions, everything else under throwable is checked.</a:t>
            </a:r>
            <a:endParaRPr sz="2600">
              <a:solidFill>
                <a:schemeClr val="lt1"/>
              </a:solidFill>
            </a:endParaRPr>
          </a:p>
          <a:p>
            <a:pPr indent="0" lvl="0" marL="0" rtl="0" algn="l">
              <a:spcBef>
                <a:spcPts val="1600"/>
              </a:spcBef>
              <a:spcAft>
                <a:spcPts val="1600"/>
              </a:spcAft>
              <a:buNone/>
            </a:pPr>
            <a:r>
              <a:t/>
            </a:r>
            <a:endParaRPr sz="2600"/>
          </a:p>
        </p:txBody>
      </p:sp>
      <p:sp>
        <p:nvSpPr>
          <p:cNvPr id="618" name="Google Shape;618;gcfd970bf0d_0_10"/>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cfd970bf0d_0_3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MultiCatch</a:t>
            </a:r>
            <a:endParaRPr/>
          </a:p>
        </p:txBody>
      </p:sp>
      <p:sp>
        <p:nvSpPr>
          <p:cNvPr id="625" name="Google Shape;625;gcfd970bf0d_0_3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26" name="Google Shape;626;gcfd970bf0d_0_35"/>
          <p:cNvPicPr preferRelativeResize="0"/>
          <p:nvPr/>
        </p:nvPicPr>
        <p:blipFill rotWithShape="1">
          <a:blip r:embed="rId3">
            <a:alphaModFix/>
          </a:blip>
          <a:srcRect b="0" l="0" r="0" t="0"/>
          <a:stretch/>
        </p:blipFill>
        <p:spPr>
          <a:xfrm>
            <a:off x="115875" y="1173475"/>
            <a:ext cx="11834275" cy="50700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cfd970bf0d_0_17"/>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Exceptions Hierarchy</a:t>
            </a:r>
            <a:endParaRPr/>
          </a:p>
        </p:txBody>
      </p:sp>
      <p:sp>
        <p:nvSpPr>
          <p:cNvPr id="633" name="Google Shape;633;gcfd970bf0d_0_17"/>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34" name="Google Shape;634;gcfd970bf0d_0_17"/>
          <p:cNvPicPr preferRelativeResize="0"/>
          <p:nvPr/>
        </p:nvPicPr>
        <p:blipFill rotWithShape="1">
          <a:blip r:embed="rId3">
            <a:alphaModFix/>
          </a:blip>
          <a:srcRect b="0" l="0" r="0" t="0"/>
          <a:stretch/>
        </p:blipFill>
        <p:spPr>
          <a:xfrm>
            <a:off x="182875" y="1071150"/>
            <a:ext cx="11887201" cy="5096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cfd970bf0d_0_26"/>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Building blocks of Exception Handling</a:t>
            </a:r>
            <a:endParaRPr/>
          </a:p>
        </p:txBody>
      </p:sp>
      <p:sp>
        <p:nvSpPr>
          <p:cNvPr id="641" name="Google Shape;641;gcfd970bf0d_0_26"/>
          <p:cNvSpPr txBox="1"/>
          <p:nvPr>
            <p:ph idx="1" type="body"/>
          </p:nvPr>
        </p:nvSpPr>
        <p:spPr>
          <a:xfrm>
            <a:off x="182875" y="1021075"/>
            <a:ext cx="11887200" cy="5070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2000"/>
              <a:t>try</a:t>
            </a:r>
            <a:r>
              <a:rPr lang="en-US" sz="2000"/>
              <a:t> - Block where execution happens</a:t>
            </a:r>
            <a:endParaRPr sz="2000"/>
          </a:p>
          <a:p>
            <a:pPr indent="0" lvl="0" marL="0" rtl="0" algn="l">
              <a:spcBef>
                <a:spcPts val="1600"/>
              </a:spcBef>
              <a:spcAft>
                <a:spcPts val="0"/>
              </a:spcAft>
              <a:buNone/>
            </a:pPr>
            <a:r>
              <a:rPr b="1" lang="en-US" sz="2000"/>
              <a:t>catch</a:t>
            </a:r>
            <a:r>
              <a:rPr lang="en-US" sz="2000"/>
              <a:t> - Block where exceptions are handled</a:t>
            </a:r>
            <a:endParaRPr sz="2000"/>
          </a:p>
          <a:p>
            <a:pPr indent="0" lvl="0" marL="0" rtl="0" algn="l">
              <a:spcBef>
                <a:spcPts val="1600"/>
              </a:spcBef>
              <a:spcAft>
                <a:spcPts val="0"/>
              </a:spcAft>
              <a:buNone/>
            </a:pPr>
            <a:r>
              <a:rPr b="1" lang="en-US" sz="2000"/>
              <a:t>throw</a:t>
            </a:r>
            <a:r>
              <a:rPr lang="en-US" sz="2000"/>
              <a:t> - Used to throw exception in execution flow</a:t>
            </a:r>
            <a:endParaRPr sz="2000"/>
          </a:p>
          <a:p>
            <a:pPr indent="0" lvl="0" marL="0" rtl="0" algn="l">
              <a:spcBef>
                <a:spcPts val="1600"/>
              </a:spcBef>
              <a:spcAft>
                <a:spcPts val="0"/>
              </a:spcAft>
              <a:buNone/>
            </a:pPr>
            <a:r>
              <a:rPr b="1" lang="en-US" sz="2000"/>
              <a:t>throws</a:t>
            </a:r>
            <a:r>
              <a:rPr lang="en-US" sz="2000"/>
              <a:t> - Used to indicate which exceptions can be encountered</a:t>
            </a:r>
            <a:endParaRPr sz="2000"/>
          </a:p>
          <a:p>
            <a:pPr indent="0" lvl="0" marL="457200" rtl="0" algn="l">
              <a:spcBef>
                <a:spcPts val="1600"/>
              </a:spcBef>
              <a:spcAft>
                <a:spcPts val="0"/>
              </a:spcAft>
              <a:buNone/>
            </a:pPr>
            <a:r>
              <a:rPr i="1" lang="en-US" sz="2000"/>
              <a:t>void somemethod() </a:t>
            </a:r>
            <a:r>
              <a:rPr b="1" i="1" lang="en-US" sz="2000"/>
              <a:t>throws</a:t>
            </a:r>
            <a:r>
              <a:rPr i="1" lang="en-US" sz="2000"/>
              <a:t> Exception</a:t>
            </a:r>
            <a:endParaRPr i="1" sz="2000"/>
          </a:p>
          <a:p>
            <a:pPr indent="0" lvl="0" marL="914400" rtl="0" algn="l">
              <a:lnSpc>
                <a:spcPct val="115000"/>
              </a:lnSpc>
              <a:spcBef>
                <a:spcPts val="1600"/>
              </a:spcBef>
              <a:spcAft>
                <a:spcPts val="0"/>
              </a:spcAft>
              <a:buNone/>
            </a:pPr>
            <a:r>
              <a:rPr b="1" i="1" lang="en-US" sz="2000"/>
              <a:t>try</a:t>
            </a:r>
            <a:r>
              <a:rPr i="1" lang="en-US" sz="2000"/>
              <a:t> {</a:t>
            </a:r>
            <a:endParaRPr i="1" sz="2000"/>
          </a:p>
          <a:p>
            <a:pPr indent="0" lvl="0" marL="1371600" rtl="0" algn="l">
              <a:lnSpc>
                <a:spcPct val="115000"/>
              </a:lnSpc>
              <a:spcBef>
                <a:spcPts val="1600"/>
              </a:spcBef>
              <a:spcAft>
                <a:spcPts val="0"/>
              </a:spcAft>
              <a:buNone/>
            </a:pPr>
            <a:r>
              <a:rPr i="1" lang="en-US" sz="2000"/>
              <a:t>… normal program code</a:t>
            </a:r>
            <a:endParaRPr i="1" sz="2000"/>
          </a:p>
          <a:p>
            <a:pPr indent="0" lvl="0" marL="1371600" rtl="0" algn="l">
              <a:lnSpc>
                <a:spcPct val="115000"/>
              </a:lnSpc>
              <a:spcBef>
                <a:spcPts val="1600"/>
              </a:spcBef>
              <a:spcAft>
                <a:spcPts val="0"/>
              </a:spcAft>
              <a:buNone/>
            </a:pPr>
            <a:r>
              <a:rPr b="1" i="1" lang="en-US" sz="2000"/>
              <a:t>throw</a:t>
            </a:r>
            <a:r>
              <a:rPr i="1" lang="en-US" sz="2000"/>
              <a:t>  new Exception();</a:t>
            </a:r>
            <a:endParaRPr i="1" sz="2000"/>
          </a:p>
          <a:p>
            <a:pPr indent="0" lvl="0" marL="914400" rtl="0" algn="l">
              <a:lnSpc>
                <a:spcPct val="115000"/>
              </a:lnSpc>
              <a:spcBef>
                <a:spcPts val="1600"/>
              </a:spcBef>
              <a:spcAft>
                <a:spcPts val="0"/>
              </a:spcAft>
              <a:buNone/>
            </a:pPr>
            <a:r>
              <a:rPr i="1" lang="en-US" sz="2000"/>
              <a:t>}</a:t>
            </a:r>
            <a:endParaRPr i="1" sz="2000"/>
          </a:p>
          <a:p>
            <a:pPr indent="0" lvl="0" marL="914400" rtl="0" algn="l">
              <a:lnSpc>
                <a:spcPct val="115000"/>
              </a:lnSpc>
              <a:spcBef>
                <a:spcPts val="1600"/>
              </a:spcBef>
              <a:spcAft>
                <a:spcPts val="0"/>
              </a:spcAft>
              <a:buNone/>
            </a:pPr>
            <a:r>
              <a:rPr b="1" i="1" lang="en-US" sz="2000"/>
              <a:t>catch</a:t>
            </a:r>
            <a:r>
              <a:rPr i="1" lang="en-US" sz="2000"/>
              <a:t>(Exception e) {</a:t>
            </a:r>
            <a:endParaRPr i="1" sz="2000"/>
          </a:p>
          <a:p>
            <a:pPr indent="0" lvl="0" marL="1371600" rtl="0" algn="l">
              <a:lnSpc>
                <a:spcPct val="115000"/>
              </a:lnSpc>
              <a:spcBef>
                <a:spcPts val="1600"/>
              </a:spcBef>
              <a:spcAft>
                <a:spcPts val="0"/>
              </a:spcAft>
              <a:buNone/>
            </a:pPr>
            <a:r>
              <a:rPr i="1" lang="en-US" sz="2000"/>
              <a:t>… exception handling code</a:t>
            </a:r>
            <a:endParaRPr i="1" sz="2000"/>
          </a:p>
          <a:p>
            <a:pPr indent="0" lvl="0" marL="914400" rtl="0" algn="l">
              <a:lnSpc>
                <a:spcPct val="115000"/>
              </a:lnSpc>
              <a:spcBef>
                <a:spcPts val="1600"/>
              </a:spcBef>
              <a:spcAft>
                <a:spcPts val="1600"/>
              </a:spcAft>
              <a:buNone/>
            </a:pPr>
            <a:r>
              <a:rPr i="1" lang="en-US" sz="2000"/>
              <a:t>}</a:t>
            </a:r>
            <a:endParaRPr sz="2000"/>
          </a:p>
        </p:txBody>
      </p:sp>
      <p:sp>
        <p:nvSpPr>
          <p:cNvPr id="642" name="Google Shape;642;gcfd970bf0d_0_26"/>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fc5095af6c_0_271"/>
          <p:cNvSpPr txBox="1"/>
          <p:nvPr>
            <p:ph type="title"/>
          </p:nvPr>
        </p:nvSpPr>
        <p:spPr>
          <a:xfrm>
            <a:off x="152405" y="229355"/>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US"/>
              <a:t>Java Access Modifiers</a:t>
            </a:r>
            <a:endParaRPr/>
          </a:p>
        </p:txBody>
      </p:sp>
      <p:graphicFrame>
        <p:nvGraphicFramePr>
          <p:cNvPr id="140" name="Google Shape;140;gfc5095af6c_0_271"/>
          <p:cNvGraphicFramePr/>
          <p:nvPr/>
        </p:nvGraphicFramePr>
        <p:xfrm>
          <a:off x="236325" y="1143750"/>
          <a:ext cx="3000000" cy="3000000"/>
        </p:xfrm>
        <a:graphic>
          <a:graphicData uri="http://schemas.openxmlformats.org/drawingml/2006/table">
            <a:tbl>
              <a:tblPr>
                <a:noFill/>
                <a:tableStyleId>{C9BD2F81-E9DC-4337-AF48-49CE926B4B92}</a:tableStyleId>
              </a:tblPr>
              <a:tblGrid>
                <a:gridCol w="2625125"/>
                <a:gridCol w="2055200"/>
                <a:gridCol w="2340150"/>
                <a:gridCol w="2361425"/>
                <a:gridCol w="2220675"/>
              </a:tblGrid>
              <a:tr h="691850">
                <a:tc>
                  <a:txBody>
                    <a:bodyPr/>
                    <a:lstStyle/>
                    <a:p>
                      <a:pPr indent="0" lvl="0" marL="0" rtl="0" algn="l">
                        <a:spcBef>
                          <a:spcPts val="0"/>
                        </a:spcBef>
                        <a:spcAft>
                          <a:spcPts val="0"/>
                        </a:spcAft>
                        <a:buNone/>
                      </a:pPr>
                      <a:r>
                        <a:t/>
                      </a:r>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Default</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Private</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Protected</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Public</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681050">
                <a:tc>
                  <a:txBody>
                    <a:bodyPr/>
                    <a:lstStyle/>
                    <a:p>
                      <a:pPr indent="0" lvl="0" marL="0" rtl="0" algn="ctr">
                        <a:lnSpc>
                          <a:spcPct val="115000"/>
                        </a:lnSpc>
                        <a:spcBef>
                          <a:spcPts val="0"/>
                        </a:spcBef>
                        <a:spcAft>
                          <a:spcPts val="0"/>
                        </a:spcAft>
                        <a:buNone/>
                      </a:pPr>
                      <a:r>
                        <a:rPr b="1" lang="en-US"/>
                        <a:t>Within class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1048600">
                <a:tc>
                  <a:txBody>
                    <a:bodyPr/>
                    <a:lstStyle/>
                    <a:p>
                      <a:pPr indent="0" lvl="0" marL="0" rtl="0" algn="ctr">
                        <a:lnSpc>
                          <a:spcPct val="115000"/>
                        </a:lnSpc>
                        <a:spcBef>
                          <a:spcPts val="0"/>
                        </a:spcBef>
                        <a:spcAft>
                          <a:spcPts val="0"/>
                        </a:spcAft>
                        <a:buNone/>
                      </a:pPr>
                      <a:r>
                        <a:rPr b="1" lang="en-US"/>
                        <a:t>Sub Class within package</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1048600">
                <a:tc>
                  <a:txBody>
                    <a:bodyPr/>
                    <a:lstStyle/>
                    <a:p>
                      <a:pPr indent="0" lvl="0" marL="0" rtl="0" algn="ctr">
                        <a:lnSpc>
                          <a:spcPct val="115000"/>
                        </a:lnSpc>
                        <a:spcBef>
                          <a:spcPts val="0"/>
                        </a:spcBef>
                        <a:spcAft>
                          <a:spcPts val="0"/>
                        </a:spcAft>
                        <a:buNone/>
                      </a:pPr>
                      <a:r>
                        <a:rPr b="1" lang="en-US"/>
                        <a:t>Sub Class different package</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681050">
                <a:tc>
                  <a:txBody>
                    <a:bodyPr/>
                    <a:lstStyle/>
                    <a:p>
                      <a:pPr indent="0" lvl="0" marL="0" rtl="0" algn="ctr">
                        <a:lnSpc>
                          <a:spcPct val="115000"/>
                        </a:lnSpc>
                        <a:spcBef>
                          <a:spcPts val="0"/>
                        </a:spcBef>
                        <a:spcAft>
                          <a:spcPts val="0"/>
                        </a:spcAft>
                        <a:buNone/>
                      </a:pPr>
                      <a:r>
                        <a:rPr b="1" lang="en-US"/>
                        <a:t>Others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No</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a:t>Yes</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bl>
          </a:graphicData>
        </a:graphic>
      </p:graphicFrame>
      <p:sp>
        <p:nvSpPr>
          <p:cNvPr id="141" name="Google Shape;141;gfc5095af6c_0_271"/>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cfd970bf0d_0_4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Block</a:t>
            </a:r>
            <a:endParaRPr/>
          </a:p>
        </p:txBody>
      </p:sp>
      <p:sp>
        <p:nvSpPr>
          <p:cNvPr id="649" name="Google Shape;649;gcfd970bf0d_0_44"/>
          <p:cNvSpPr txBox="1"/>
          <p:nvPr>
            <p:ph idx="1" type="body"/>
          </p:nvPr>
        </p:nvSpPr>
        <p:spPr>
          <a:xfrm>
            <a:off x="152400" y="894000"/>
            <a:ext cx="11887200" cy="50700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200"/>
              </a:spcBef>
              <a:spcAft>
                <a:spcPts val="0"/>
              </a:spcAft>
              <a:buClr>
                <a:schemeClr val="lt1"/>
              </a:buClr>
              <a:buSzPts val="2000"/>
              <a:buFont typeface="Calibri"/>
              <a:buChar char="●"/>
            </a:pPr>
            <a:r>
              <a:rPr lang="en-US" sz="2000"/>
              <a:t>finally block is a block that is used to execute important code such as closing connection, stream etc.</a:t>
            </a:r>
            <a:endParaRPr sz="2000"/>
          </a:p>
          <a:p>
            <a:pPr indent="-355600" lvl="0" marL="457200" rtl="0" algn="l">
              <a:lnSpc>
                <a:spcPct val="115000"/>
              </a:lnSpc>
              <a:spcBef>
                <a:spcPts val="1600"/>
              </a:spcBef>
              <a:spcAft>
                <a:spcPts val="0"/>
              </a:spcAft>
              <a:buClr>
                <a:schemeClr val="lt1"/>
              </a:buClr>
              <a:buSzPts val="2000"/>
              <a:buFont typeface="Calibri"/>
              <a:buChar char="●"/>
            </a:pPr>
            <a:r>
              <a:rPr lang="en-US" sz="2000"/>
              <a:t>finally block is always executed whether exception is handled or not.</a:t>
            </a:r>
            <a:endParaRPr sz="2000"/>
          </a:p>
          <a:p>
            <a:pPr indent="-355600" lvl="0" marL="457200" rtl="0" algn="l">
              <a:lnSpc>
                <a:spcPct val="115000"/>
              </a:lnSpc>
              <a:spcBef>
                <a:spcPts val="1600"/>
              </a:spcBef>
              <a:spcAft>
                <a:spcPts val="1600"/>
              </a:spcAft>
              <a:buClr>
                <a:schemeClr val="lt1"/>
              </a:buClr>
              <a:buSzPts val="2000"/>
              <a:buFont typeface="Calibri"/>
              <a:buChar char="●"/>
            </a:pPr>
            <a:r>
              <a:rPr lang="en-US" sz="2000"/>
              <a:t>finally block follows try or catch block.</a:t>
            </a:r>
            <a:endParaRPr sz="2000"/>
          </a:p>
        </p:txBody>
      </p:sp>
      <p:sp>
        <p:nvSpPr>
          <p:cNvPr id="650" name="Google Shape;650;gcfd970bf0d_0_4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651" name="Google Shape;651;gcfd970bf0d_0_44"/>
          <p:cNvPicPr preferRelativeResize="0"/>
          <p:nvPr/>
        </p:nvPicPr>
        <p:blipFill rotWithShape="1">
          <a:blip r:embed="rId3">
            <a:alphaModFix/>
          </a:blip>
          <a:srcRect b="0" l="0" r="0" t="0"/>
          <a:stretch/>
        </p:blipFill>
        <p:spPr>
          <a:xfrm>
            <a:off x="182875" y="2858975"/>
            <a:ext cx="5217699" cy="3999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10336a77381_0_108"/>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658" name="Google Shape;658;g10336a77381_0_108"/>
          <p:cNvSpPr txBox="1"/>
          <p:nvPr>
            <p:ph idx="1" type="subTitle"/>
          </p:nvPr>
        </p:nvSpPr>
        <p:spPr>
          <a:xfrm>
            <a:off x="184950" y="3935125"/>
            <a:ext cx="11887200" cy="2494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sz="1800"/>
              <a:t>https://courses.cs.washington.edu/courses/cse341/12au/java/mini1.pdf</a:t>
            </a:r>
            <a:endParaRPr sz="1800"/>
          </a:p>
          <a:p>
            <a:pPr indent="-342900" lvl="0" marL="457200" rtl="0" algn="l">
              <a:spcBef>
                <a:spcPts val="0"/>
              </a:spcBef>
              <a:spcAft>
                <a:spcPts val="0"/>
              </a:spcAft>
              <a:buSzPts val="1800"/>
              <a:buChar char="●"/>
            </a:pPr>
            <a:r>
              <a:rPr lang="en-US" sz="1800"/>
              <a:t>Catch a runtime exception - divide a number by zero</a:t>
            </a:r>
            <a:endParaRPr sz="1800"/>
          </a:p>
          <a:p>
            <a:pPr indent="-342900" lvl="0" marL="457200" rtl="0" algn="l">
              <a:spcBef>
                <a:spcPts val="0"/>
              </a:spcBef>
              <a:spcAft>
                <a:spcPts val="0"/>
              </a:spcAft>
              <a:buSzPts val="1800"/>
              <a:buChar char="●"/>
            </a:pPr>
            <a:r>
              <a:rPr lang="en-US" sz="1800"/>
              <a:t>Add a readList method to ListOfNumbers.java (in a .java source file). This method should read in int values from a file, print each value, and append them to the end of the vector. You should catch all appropriate errors. You will also need a text file containing numbers to read in.</a:t>
            </a:r>
            <a:endParaRPr sz="1800"/>
          </a:p>
          <a:p>
            <a:pPr indent="-342900" lvl="0" marL="457200" rtl="0" algn="l">
              <a:spcBef>
                <a:spcPts val="0"/>
              </a:spcBef>
              <a:spcAft>
                <a:spcPts val="0"/>
              </a:spcAft>
              <a:buSzPts val="1800"/>
              <a:buChar char="●"/>
            </a:pPr>
            <a:r>
              <a:rPr lang="en-US" sz="1800"/>
              <a:t>Keeping the above, Create your own exception</a:t>
            </a:r>
            <a:endParaRPr sz="1800"/>
          </a:p>
          <a:p>
            <a:pPr indent="-342900" lvl="0" marL="457200" rtl="0" algn="l">
              <a:spcBef>
                <a:spcPts val="0"/>
              </a:spcBef>
              <a:spcAft>
                <a:spcPts val="0"/>
              </a:spcAft>
              <a:buSzPts val="1800"/>
              <a:buChar char="●"/>
            </a:pPr>
            <a:r>
              <a:rPr lang="en-US" sz="1800"/>
              <a:t>Create your own exception class hierarchy</a:t>
            </a:r>
            <a:endParaRPr sz="1800"/>
          </a:p>
          <a:p>
            <a:pPr indent="-342900" lvl="0" marL="457200" rtl="0" algn="l">
              <a:spcBef>
                <a:spcPts val="0"/>
              </a:spcBef>
              <a:spcAft>
                <a:spcPts val="0"/>
              </a:spcAft>
              <a:buSzPts val="1800"/>
              <a:buChar char="●"/>
            </a:pPr>
            <a:r>
              <a:rPr lang="en-US" sz="1800"/>
              <a:t>Keeping problem statement 2 in mind catch an exception and throw different exception</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cfd970bf0d_0_54"/>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Exception Handling Example</a:t>
            </a:r>
            <a:endParaRPr/>
          </a:p>
        </p:txBody>
      </p:sp>
      <p:sp>
        <p:nvSpPr>
          <p:cNvPr id="665" name="Google Shape;665;gcfd970bf0d_0_54"/>
          <p:cNvSpPr txBox="1"/>
          <p:nvPr>
            <p:ph idx="1" type="body"/>
          </p:nvPr>
        </p:nvSpPr>
        <p:spPr>
          <a:xfrm>
            <a:off x="182875" y="1097275"/>
            <a:ext cx="11887200" cy="5070000"/>
          </a:xfrm>
          <a:prstGeom prst="rect">
            <a:avLst/>
          </a:prstGeom>
        </p:spPr>
        <p:txBody>
          <a:bodyPr anchorCtr="0" anchor="t" bIns="45700" lIns="91425" spcFirstLastPara="1" rIns="91425" wrap="square" tIns="45700">
            <a:noAutofit/>
          </a:bodyPr>
          <a:lstStyle/>
          <a:p>
            <a:pPr indent="0" lvl="0" marL="0" rtl="0" algn="l">
              <a:lnSpc>
                <a:spcPct val="80000"/>
              </a:lnSpc>
              <a:spcBef>
                <a:spcPts val="360"/>
              </a:spcBef>
              <a:spcAft>
                <a:spcPts val="0"/>
              </a:spcAft>
              <a:buClr>
                <a:schemeClr val="dk1"/>
              </a:buClr>
              <a:buSzPts val="1100"/>
              <a:buFont typeface="Arial"/>
              <a:buNone/>
            </a:pPr>
            <a:r>
              <a:rPr i="1" lang="en-US" sz="1300"/>
              <a:t>/ /This method reads a string from the keyboard</a:t>
            </a:r>
            <a:endParaRPr i="1" sz="1300"/>
          </a:p>
          <a:p>
            <a:pPr indent="0" lvl="0" marL="0" rtl="0" algn="l">
              <a:lnSpc>
                <a:spcPct val="80000"/>
              </a:lnSpc>
              <a:spcBef>
                <a:spcPts val="1600"/>
              </a:spcBef>
              <a:spcAft>
                <a:spcPts val="0"/>
              </a:spcAft>
              <a:buClr>
                <a:schemeClr val="dk1"/>
              </a:buClr>
              <a:buSzPts val="1100"/>
              <a:buFont typeface="Arial"/>
              <a:buNone/>
            </a:pPr>
            <a:r>
              <a:t/>
            </a:r>
            <a:endParaRPr i="1" sz="1300"/>
          </a:p>
          <a:p>
            <a:pPr indent="0" lvl="0" marL="0" rtl="0" algn="l">
              <a:lnSpc>
                <a:spcPct val="80000"/>
              </a:lnSpc>
              <a:spcBef>
                <a:spcPts val="1600"/>
              </a:spcBef>
              <a:spcAft>
                <a:spcPts val="0"/>
              </a:spcAft>
              <a:buClr>
                <a:schemeClr val="dk1"/>
              </a:buClr>
              <a:buSzPts val="1100"/>
              <a:buFont typeface="Arial"/>
              <a:buNone/>
            </a:pPr>
            <a:r>
              <a:rPr i="1" lang="en-US" sz="1300"/>
              <a:t>public String input() throws MyException { // Use throws to warn</a:t>
            </a:r>
            <a:endParaRPr i="1" sz="1300"/>
          </a:p>
          <a:p>
            <a:pPr indent="0" lvl="0" marL="0" rtl="0" algn="l">
              <a:lnSpc>
                <a:spcPct val="80000"/>
              </a:lnSpc>
              <a:spcBef>
                <a:spcPts val="1600"/>
              </a:spcBef>
              <a:spcAft>
                <a:spcPts val="0"/>
              </a:spcAft>
              <a:buClr>
                <a:schemeClr val="dk1"/>
              </a:buClr>
              <a:buSzPts val="1100"/>
              <a:buFont typeface="Arial"/>
              <a:buNone/>
            </a:pPr>
            <a:r>
              <a:rPr i="1" lang="en-US" sz="1300"/>
              <a:t>// that the method may throw a MyException</a:t>
            </a:r>
            <a:endParaRPr i="1" sz="1300"/>
          </a:p>
          <a:p>
            <a:pPr indent="0" lvl="0" marL="0" rtl="0" algn="l">
              <a:lnSpc>
                <a:spcPct val="80000"/>
              </a:lnSpc>
              <a:spcBef>
                <a:spcPts val="1600"/>
              </a:spcBef>
              <a:spcAft>
                <a:spcPts val="0"/>
              </a:spcAft>
              <a:buClr>
                <a:schemeClr val="dk1"/>
              </a:buClr>
              <a:buSzPts val="1100"/>
              <a:buFont typeface="Arial"/>
              <a:buNone/>
            </a:pPr>
            <a:r>
              <a:rPr i="1" lang="en-US" sz="1300"/>
              <a:t>      BufferedReader reader = new BufferedReader(new InputStreamReader(System.in));</a:t>
            </a:r>
            <a:endParaRPr i="1" sz="1300"/>
          </a:p>
          <a:p>
            <a:pPr indent="0" lvl="0" marL="0" rtl="0" algn="l">
              <a:lnSpc>
                <a:spcPct val="80000"/>
              </a:lnSpc>
              <a:spcBef>
                <a:spcPts val="1600"/>
              </a:spcBef>
              <a:spcAft>
                <a:spcPts val="0"/>
              </a:spcAft>
              <a:buClr>
                <a:schemeClr val="dk1"/>
              </a:buClr>
              <a:buSzPts val="1100"/>
              <a:buFont typeface="Arial"/>
              <a:buNone/>
            </a:pPr>
            <a:r>
              <a:rPr i="1" lang="en-US" sz="1300"/>
              <a:t>    String s = null;</a:t>
            </a:r>
            <a:endParaRPr i="1" sz="1300"/>
          </a:p>
          <a:p>
            <a:pPr indent="0" lvl="0" marL="0" rtl="0" algn="l">
              <a:lnSpc>
                <a:spcPct val="80000"/>
              </a:lnSpc>
              <a:spcBef>
                <a:spcPts val="1600"/>
              </a:spcBef>
              <a:spcAft>
                <a:spcPts val="0"/>
              </a:spcAft>
              <a:buClr>
                <a:schemeClr val="dk1"/>
              </a:buClr>
              <a:buSzPts val="1100"/>
              <a:buFont typeface="Arial"/>
              <a:buNone/>
            </a:pPr>
            <a:r>
              <a:rPr i="1" lang="en-US" sz="1300"/>
              <a:t>// We use a try block to wrap code that might create an exception. In this case,</a:t>
            </a:r>
            <a:endParaRPr i="1" sz="1300"/>
          </a:p>
          <a:p>
            <a:pPr indent="0" lvl="0" marL="0" rtl="0" algn="l">
              <a:lnSpc>
                <a:spcPct val="80000"/>
              </a:lnSpc>
              <a:spcBef>
                <a:spcPts val="1600"/>
              </a:spcBef>
              <a:spcAft>
                <a:spcPts val="0"/>
              </a:spcAft>
              <a:buClr>
                <a:schemeClr val="dk1"/>
              </a:buClr>
              <a:buSzPts val="1100"/>
              <a:buFont typeface="Arial"/>
              <a:buNone/>
            </a:pPr>
            <a:r>
              <a:rPr i="1" lang="en-US" sz="1300"/>
              <a:t>// the compiler tells us that the readLine() method in the</a:t>
            </a:r>
            <a:endParaRPr i="1" sz="1300"/>
          </a:p>
          <a:p>
            <a:pPr indent="0" lvl="0" marL="0" rtl="0" algn="l">
              <a:lnSpc>
                <a:spcPct val="80000"/>
              </a:lnSpc>
              <a:spcBef>
                <a:spcPts val="1600"/>
              </a:spcBef>
              <a:spcAft>
                <a:spcPts val="0"/>
              </a:spcAft>
              <a:buClr>
                <a:schemeClr val="dk1"/>
              </a:buClr>
              <a:buSzPts val="1100"/>
              <a:buFont typeface="Arial"/>
              <a:buNone/>
            </a:pPr>
            <a:r>
              <a:rPr i="1" lang="en-US" sz="1300"/>
              <a:t>// BufferedReader class might throw an I/O exception</a:t>
            </a:r>
            <a:endParaRPr i="1" sz="1300"/>
          </a:p>
          <a:p>
            <a:pPr indent="0" lvl="0" marL="0" rtl="0" algn="l">
              <a:lnSpc>
                <a:spcPct val="80000"/>
              </a:lnSpc>
              <a:spcBef>
                <a:spcPts val="1600"/>
              </a:spcBef>
              <a:spcAft>
                <a:spcPts val="0"/>
              </a:spcAft>
              <a:buClr>
                <a:schemeClr val="dk1"/>
              </a:buClr>
              <a:buSzPts val="1100"/>
              <a:buFont typeface="Arial"/>
              <a:buNone/>
            </a:pPr>
            <a:r>
              <a:rPr i="1" lang="en-US" sz="1300"/>
              <a:t>    try {</a:t>
            </a:r>
            <a:endParaRPr i="1" sz="1300"/>
          </a:p>
          <a:p>
            <a:pPr indent="0" lvl="0" marL="0" rtl="0" algn="l">
              <a:lnSpc>
                <a:spcPct val="80000"/>
              </a:lnSpc>
              <a:spcBef>
                <a:spcPts val="1600"/>
              </a:spcBef>
              <a:spcAft>
                <a:spcPts val="0"/>
              </a:spcAft>
              <a:buClr>
                <a:schemeClr val="dk1"/>
              </a:buClr>
              <a:buSzPts val="1100"/>
              <a:buFont typeface="Arial"/>
              <a:buNone/>
            </a:pPr>
            <a:r>
              <a:rPr i="1" lang="en-US" sz="1300"/>
              <a:t>        s = reader.readLine();</a:t>
            </a:r>
            <a:endParaRPr i="1" sz="1300"/>
          </a:p>
          <a:p>
            <a:pPr indent="0" lvl="0" marL="0" rtl="0" algn="l">
              <a:lnSpc>
                <a:spcPct val="80000"/>
              </a:lnSpc>
              <a:spcBef>
                <a:spcPts val="1600"/>
              </a:spcBef>
              <a:spcAft>
                <a:spcPts val="0"/>
              </a:spcAft>
              <a:buClr>
                <a:schemeClr val="dk1"/>
              </a:buClr>
              <a:buSzPts val="1100"/>
              <a:buFont typeface="Arial"/>
              <a:buNone/>
            </a:pPr>
            <a:r>
              <a:rPr i="1" lang="en-US" sz="1300"/>
              <a:t>// We use a catch block to wrap the code that handles an IOException</a:t>
            </a:r>
            <a:endParaRPr i="1" sz="1300"/>
          </a:p>
          <a:p>
            <a:pPr indent="0" lvl="0" marL="0" rtl="0" algn="l">
              <a:lnSpc>
                <a:spcPct val="80000"/>
              </a:lnSpc>
              <a:spcBef>
                <a:spcPts val="1600"/>
              </a:spcBef>
              <a:spcAft>
                <a:spcPts val="0"/>
              </a:spcAft>
              <a:buClr>
                <a:schemeClr val="dk1"/>
              </a:buClr>
              <a:buSzPts val="1100"/>
              <a:buFont typeface="Arial"/>
              <a:buNone/>
            </a:pPr>
            <a:r>
              <a:rPr i="1" lang="en-US" sz="1300"/>
              <a:t>    } catch (IOException e) {</a:t>
            </a:r>
            <a:endParaRPr i="1" sz="1300"/>
          </a:p>
          <a:p>
            <a:pPr indent="0" lvl="0" marL="0" rtl="0" algn="l">
              <a:lnSpc>
                <a:spcPct val="80000"/>
              </a:lnSpc>
              <a:spcBef>
                <a:spcPts val="1600"/>
              </a:spcBef>
              <a:spcAft>
                <a:spcPts val="0"/>
              </a:spcAft>
              <a:buClr>
                <a:schemeClr val="dk1"/>
              </a:buClr>
              <a:buSzPts val="1100"/>
              <a:buFont typeface="Arial"/>
              <a:buNone/>
            </a:pPr>
            <a:r>
              <a:rPr i="1" lang="en-US" sz="1300"/>
              <a:t>        System.out.println(e.getMessage());</a:t>
            </a:r>
            <a:endParaRPr i="1" sz="1300"/>
          </a:p>
          <a:p>
            <a:pPr indent="0" lvl="0" marL="0" rtl="0" algn="l">
              <a:lnSpc>
                <a:spcPct val="80000"/>
              </a:lnSpc>
              <a:spcBef>
                <a:spcPts val="1600"/>
              </a:spcBef>
              <a:spcAft>
                <a:spcPts val="0"/>
              </a:spcAft>
              <a:buClr>
                <a:schemeClr val="dk1"/>
              </a:buClr>
              <a:buSzPts val="1100"/>
              <a:buFont typeface="Arial"/>
              <a:buNone/>
            </a:pPr>
            <a:r>
              <a:rPr i="1" lang="en-US" sz="1300"/>
              <a:t>// We close the read stream in the finally block</a:t>
            </a:r>
            <a:endParaRPr i="1" sz="1300"/>
          </a:p>
          <a:p>
            <a:pPr indent="0" lvl="0" marL="0" rtl="0" algn="l">
              <a:lnSpc>
                <a:spcPct val="80000"/>
              </a:lnSpc>
              <a:spcBef>
                <a:spcPts val="1600"/>
              </a:spcBef>
              <a:spcAft>
                <a:spcPts val="0"/>
              </a:spcAft>
              <a:buClr>
                <a:schemeClr val="dk1"/>
              </a:buClr>
              <a:buSzPts val="1100"/>
              <a:buFont typeface="Arial"/>
              <a:buNone/>
            </a:pPr>
            <a:r>
              <a:rPr i="1" lang="en-US" sz="1300"/>
              <a:t>    } finally {</a:t>
            </a:r>
            <a:endParaRPr i="1" sz="1300"/>
          </a:p>
          <a:p>
            <a:pPr indent="0" lvl="0" marL="0" rtl="0" algn="l">
              <a:lnSpc>
                <a:spcPct val="80000"/>
              </a:lnSpc>
              <a:spcBef>
                <a:spcPts val="1600"/>
              </a:spcBef>
              <a:spcAft>
                <a:spcPts val="0"/>
              </a:spcAft>
              <a:buClr>
                <a:schemeClr val="dk1"/>
              </a:buClr>
              <a:buSzPts val="1100"/>
              <a:buFont typeface="Arial"/>
              <a:buNone/>
            </a:pPr>
            <a:r>
              <a:rPr i="1" lang="en-US" sz="1300"/>
              <a:t>// An exception might occur when we close the stream if, for example, the stream was not open, so we wrap the code in a try block</a:t>
            </a:r>
            <a:endParaRPr i="1" sz="1300"/>
          </a:p>
          <a:p>
            <a:pPr indent="0" lvl="0" marL="0" rtl="0" algn="l">
              <a:lnSpc>
                <a:spcPct val="80000"/>
              </a:lnSpc>
              <a:spcBef>
                <a:spcPts val="1600"/>
              </a:spcBef>
              <a:spcAft>
                <a:spcPts val="0"/>
              </a:spcAft>
              <a:buClr>
                <a:schemeClr val="dk1"/>
              </a:buClr>
              <a:buSzPts val="1100"/>
              <a:buFont typeface="Arial"/>
              <a:buNone/>
            </a:pPr>
            <a:r>
              <a:rPr i="1" lang="en-US" sz="1300"/>
              <a:t>        try {</a:t>
            </a:r>
            <a:endParaRPr i="1" sz="1300"/>
          </a:p>
          <a:p>
            <a:pPr indent="0" lvl="0" marL="0" rtl="0" algn="l">
              <a:lnSpc>
                <a:spcPct val="80000"/>
              </a:lnSpc>
              <a:spcBef>
                <a:spcPts val="1600"/>
              </a:spcBef>
              <a:spcAft>
                <a:spcPts val="0"/>
              </a:spcAft>
              <a:buClr>
                <a:schemeClr val="dk1"/>
              </a:buClr>
              <a:buSzPts val="1100"/>
              <a:buFont typeface="Arial"/>
              <a:buNone/>
            </a:pPr>
            <a:r>
              <a:rPr i="1" lang="en-US" sz="1300"/>
              <a:t>            reader.close();</a:t>
            </a:r>
            <a:endParaRPr i="1" sz="1300"/>
          </a:p>
          <a:p>
            <a:pPr indent="0" lvl="0" marL="0" rtl="0" algn="l">
              <a:lnSpc>
                <a:spcPct val="80000"/>
              </a:lnSpc>
              <a:spcBef>
                <a:spcPts val="1600"/>
              </a:spcBef>
              <a:spcAft>
                <a:spcPts val="0"/>
              </a:spcAft>
              <a:buClr>
                <a:schemeClr val="dk1"/>
              </a:buClr>
              <a:buSzPts val="1100"/>
              <a:buFont typeface="Arial"/>
              <a:buNone/>
            </a:pPr>
            <a:r>
              <a:rPr i="1" lang="en-US" sz="1300"/>
              <a:t>// Handle exceptions when closing the read stream</a:t>
            </a:r>
            <a:endParaRPr i="1" sz="1300"/>
          </a:p>
          <a:p>
            <a:pPr indent="0" lvl="0" marL="0" rtl="0" algn="l">
              <a:lnSpc>
                <a:spcPct val="80000"/>
              </a:lnSpc>
              <a:spcBef>
                <a:spcPts val="1600"/>
              </a:spcBef>
              <a:spcAft>
                <a:spcPts val="0"/>
              </a:spcAft>
              <a:buClr>
                <a:schemeClr val="dk1"/>
              </a:buClr>
              <a:buSzPts val="1100"/>
              <a:buFont typeface="Arial"/>
              <a:buNone/>
            </a:pPr>
            <a:r>
              <a:rPr i="1" lang="en-US" sz="1300"/>
              <a:t>        } catch (IOException e) {</a:t>
            </a:r>
            <a:endParaRPr i="1" sz="1300"/>
          </a:p>
          <a:p>
            <a:pPr indent="0" lvl="0" marL="0" rtl="0" algn="l">
              <a:lnSpc>
                <a:spcPct val="80000"/>
              </a:lnSpc>
              <a:spcBef>
                <a:spcPts val="1600"/>
              </a:spcBef>
              <a:spcAft>
                <a:spcPts val="0"/>
              </a:spcAft>
              <a:buClr>
                <a:schemeClr val="dk1"/>
              </a:buClr>
              <a:buSzPts val="1100"/>
              <a:buFont typeface="Arial"/>
              <a:buNone/>
            </a:pPr>
            <a:r>
              <a:rPr i="1" lang="en-US" sz="1300"/>
              <a:t>            System.out.println(e.getMessage());</a:t>
            </a:r>
            <a:endParaRPr i="1" sz="1300"/>
          </a:p>
          <a:p>
            <a:pPr indent="0" lvl="0" marL="0" rtl="0" algn="l">
              <a:lnSpc>
                <a:spcPct val="80000"/>
              </a:lnSpc>
              <a:spcBef>
                <a:spcPts val="1600"/>
              </a:spcBef>
              <a:spcAft>
                <a:spcPts val="0"/>
              </a:spcAft>
              <a:buClr>
                <a:schemeClr val="dk1"/>
              </a:buClr>
              <a:buSzPts val="1100"/>
              <a:buFont typeface="Arial"/>
              <a:buNone/>
            </a:pPr>
            <a:r>
              <a:rPr i="1" lang="en-US" sz="1300"/>
              <a:t>        }</a:t>
            </a:r>
            <a:endParaRPr i="1" sz="1300"/>
          </a:p>
          <a:p>
            <a:pPr indent="0" lvl="0" marL="0" rtl="0" algn="l">
              <a:lnSpc>
                <a:spcPct val="80000"/>
              </a:lnSpc>
              <a:spcBef>
                <a:spcPts val="1600"/>
              </a:spcBef>
              <a:spcAft>
                <a:spcPts val="1600"/>
              </a:spcAft>
              <a:buClr>
                <a:schemeClr val="dk1"/>
              </a:buClr>
              <a:buSzPts val="1100"/>
              <a:buFont typeface="Arial"/>
              <a:buNone/>
            </a:pPr>
            <a:r>
              <a:rPr i="1" lang="en-US" sz="1300"/>
              <a:t>    }</a:t>
            </a:r>
            <a:endParaRPr sz="2700"/>
          </a:p>
        </p:txBody>
      </p:sp>
      <p:sp>
        <p:nvSpPr>
          <p:cNvPr id="666" name="Google Shape;666;gcfd970bf0d_0_54"/>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02b986d35c_0_64"/>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673" name="Google Shape;673;g102b986d35c_0_64"/>
          <p:cNvSpPr txBox="1"/>
          <p:nvPr>
            <p:ph idx="1" type="subTitle"/>
          </p:nvPr>
        </p:nvSpPr>
        <p:spPr>
          <a:xfrm>
            <a:off x="108750" y="3782725"/>
            <a:ext cx="11887200" cy="2176200"/>
          </a:xfrm>
          <a:prstGeom prst="rect">
            <a:avLst/>
          </a:prstGeom>
        </p:spPr>
        <p:txBody>
          <a:bodyPr anchorCtr="0" anchor="t" bIns="45700" lIns="91425" spcFirstLastPara="1" rIns="91425" wrap="square" tIns="45700">
            <a:noAutofit/>
          </a:bodyPr>
          <a:lstStyle/>
          <a:p>
            <a:pPr indent="-393700" lvl="0" marL="457200" rtl="0" algn="l">
              <a:spcBef>
                <a:spcPts val="360"/>
              </a:spcBef>
              <a:spcAft>
                <a:spcPts val="0"/>
              </a:spcAft>
              <a:buClr>
                <a:schemeClr val="lt1"/>
              </a:buClr>
              <a:buSzPts val="2600"/>
              <a:buFont typeface="Calibri"/>
              <a:buChar char="●"/>
            </a:pPr>
            <a:r>
              <a:rPr lang="en-US" u="sng">
                <a:solidFill>
                  <a:schemeClr val="hlink"/>
                </a:solidFill>
                <a:hlinkClick r:id="rId3"/>
              </a:rPr>
              <a:t>https://www.javatpoint.com/exception-handling-in-java</a:t>
            </a:r>
            <a:endParaRPr/>
          </a:p>
          <a:p>
            <a:pPr indent="-393700" lvl="0" marL="457200" rtl="0" algn="l">
              <a:spcBef>
                <a:spcPts val="0"/>
              </a:spcBef>
              <a:spcAft>
                <a:spcPts val="0"/>
              </a:spcAft>
              <a:buClr>
                <a:schemeClr val="lt1"/>
              </a:buClr>
              <a:buSzPts val="2600"/>
              <a:buFont typeface="Calibri"/>
              <a:buChar char="●"/>
            </a:pPr>
            <a:r>
              <a:rPr lang="en-US" u="sng">
                <a:solidFill>
                  <a:schemeClr val="hlink"/>
                </a:solidFill>
                <a:hlinkClick r:id="rId4"/>
              </a:rPr>
              <a:t>https://www.javatpoint.com/finally-block-in-exception-handling</a:t>
            </a:r>
            <a:endParaRPr/>
          </a:p>
          <a:p>
            <a:pPr indent="-393700" lvl="0" marL="457200" rtl="0" algn="l">
              <a:spcBef>
                <a:spcPts val="0"/>
              </a:spcBef>
              <a:spcAft>
                <a:spcPts val="0"/>
              </a:spcAft>
              <a:buClr>
                <a:schemeClr val="lt1"/>
              </a:buClr>
              <a:buSzPts val="2600"/>
              <a:buFont typeface="Calibri"/>
              <a:buChar char="●"/>
            </a:pPr>
            <a:r>
              <a:rPr lang="en-US" u="sng">
                <a:solidFill>
                  <a:schemeClr val="hlink"/>
                </a:solidFill>
                <a:hlinkClick r:id="rId5"/>
              </a:rPr>
              <a:t>https://www.javatpoint.com/custom-exception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0336a77381_0_115"/>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5"/>
                  </a:ext>
                </a:extLst>
              </a:rPr>
              <a:t>Day - 8</a:t>
            </a:r>
            <a:endParaRPr sz="5200"/>
          </a:p>
        </p:txBody>
      </p:sp>
      <p:sp>
        <p:nvSpPr>
          <p:cNvPr id="680" name="Google Shape;680;g10336a77381_0_115"/>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dk1"/>
              </a:buClr>
              <a:buSzPts val="1100"/>
              <a:buNone/>
            </a:pPr>
            <a:r>
              <a:rPr lang="en-US"/>
              <a:t>IO Operations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0336a77381_0_122"/>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IO Operations</a:t>
            </a:r>
            <a:endParaRPr/>
          </a:p>
        </p:txBody>
      </p:sp>
      <p:sp>
        <p:nvSpPr>
          <p:cNvPr id="687" name="Google Shape;687;g10336a77381_0_122"/>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Input/Output Streams</a:t>
            </a:r>
            <a:endParaRPr/>
          </a:p>
          <a:p>
            <a:pPr indent="-381000" lvl="0" marL="457200" rtl="0" algn="l">
              <a:spcBef>
                <a:spcPts val="0"/>
              </a:spcBef>
              <a:spcAft>
                <a:spcPts val="0"/>
              </a:spcAft>
              <a:buSzPts val="2400"/>
              <a:buFont typeface="Calibri"/>
              <a:buChar char="●"/>
            </a:pPr>
            <a:r>
              <a:rPr lang="en-US"/>
              <a:t>File Read and Write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104bc9032f8_8_12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Java Input/Output</a:t>
            </a:r>
            <a:endParaRPr/>
          </a:p>
        </p:txBody>
      </p:sp>
      <p:sp>
        <p:nvSpPr>
          <p:cNvPr id="694" name="Google Shape;694;g104bc9032f8_8_125"/>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419100" lvl="0" marL="457200" rtl="0" algn="l">
              <a:lnSpc>
                <a:spcPct val="100000"/>
              </a:lnSpc>
              <a:spcBef>
                <a:spcPts val="640"/>
              </a:spcBef>
              <a:spcAft>
                <a:spcPts val="0"/>
              </a:spcAft>
              <a:buSzPts val="3000"/>
              <a:buChar char="●"/>
            </a:pPr>
            <a:r>
              <a:rPr lang="en-US" sz="3000"/>
              <a:t>Java I/O (Input and Output) is used to process the input and produce the output.</a:t>
            </a:r>
            <a:endParaRPr sz="3000"/>
          </a:p>
          <a:p>
            <a:pPr indent="-419100" lvl="0" marL="457200" rtl="0" algn="l">
              <a:lnSpc>
                <a:spcPct val="100000"/>
              </a:lnSpc>
              <a:spcBef>
                <a:spcPts val="0"/>
              </a:spcBef>
              <a:spcAft>
                <a:spcPts val="0"/>
              </a:spcAft>
              <a:buSzPts val="3000"/>
              <a:buChar char="●"/>
            </a:pPr>
            <a:r>
              <a:rPr lang="en-US" sz="3000"/>
              <a:t>Java uses the concept of a stream to make I/O operation fast. The java.io package contains all the classes required for input and output operations.</a:t>
            </a:r>
            <a:endParaRPr sz="3000"/>
          </a:p>
          <a:p>
            <a:pPr indent="-419100" lvl="0" marL="457200" rtl="0" algn="l">
              <a:lnSpc>
                <a:spcPct val="100000"/>
              </a:lnSpc>
              <a:spcBef>
                <a:spcPts val="0"/>
              </a:spcBef>
              <a:spcAft>
                <a:spcPts val="0"/>
              </a:spcAft>
              <a:buSzPts val="3000"/>
              <a:buChar char="●"/>
            </a:pPr>
            <a:r>
              <a:rPr lang="en-US" sz="3000"/>
              <a:t>We can perform file handling in Java by Java I/O API.</a:t>
            </a:r>
            <a:endParaRPr sz="3000"/>
          </a:p>
        </p:txBody>
      </p:sp>
      <p:sp>
        <p:nvSpPr>
          <p:cNvPr id="695" name="Google Shape;695;g104bc9032f8_8_12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104bc9032f8_8_4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Stream</a:t>
            </a:r>
            <a:endParaRPr/>
          </a:p>
        </p:txBody>
      </p:sp>
      <p:sp>
        <p:nvSpPr>
          <p:cNvPr id="702" name="Google Shape;702;g104bc9032f8_8_44"/>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Clr>
                <a:schemeClr val="dk1"/>
              </a:buClr>
              <a:buSzPts val="1100"/>
              <a:buFont typeface="Arial"/>
              <a:buNone/>
            </a:pPr>
            <a:r>
              <a:rPr lang="en-US" sz="2400"/>
              <a:t>A stream is a sequence of data. In Java, a stream is composed of bytes. It's called a stream because it is like a stream of water that continues to flow.</a:t>
            </a:r>
            <a:endParaRPr sz="2400"/>
          </a:p>
          <a:p>
            <a:pPr indent="0" lvl="0" marL="0" rtl="0" algn="l">
              <a:lnSpc>
                <a:spcPct val="100000"/>
              </a:lnSpc>
              <a:spcBef>
                <a:spcPts val="640"/>
              </a:spcBef>
              <a:spcAft>
                <a:spcPts val="0"/>
              </a:spcAft>
              <a:buClr>
                <a:schemeClr val="dk1"/>
              </a:buClr>
              <a:buSzPts val="1100"/>
              <a:buFont typeface="Arial"/>
              <a:buNone/>
            </a:pPr>
            <a:r>
              <a:rPr lang="en-US" sz="2400"/>
              <a:t>In Java, 3 streams are created for us automatically. All these streams are attached with the console.</a:t>
            </a:r>
            <a:endParaRPr sz="2400"/>
          </a:p>
          <a:p>
            <a:pPr indent="0" lvl="0" marL="0" rtl="0" algn="l">
              <a:lnSpc>
                <a:spcPct val="100000"/>
              </a:lnSpc>
              <a:spcBef>
                <a:spcPts val="640"/>
              </a:spcBef>
              <a:spcAft>
                <a:spcPts val="0"/>
              </a:spcAft>
              <a:buClr>
                <a:schemeClr val="dk1"/>
              </a:buClr>
              <a:buSzPts val="1100"/>
              <a:buFont typeface="Arial"/>
              <a:buNone/>
            </a:pPr>
            <a:r>
              <a:t/>
            </a:r>
            <a:endParaRPr sz="2400"/>
          </a:p>
          <a:p>
            <a:pPr indent="0" lvl="0" marL="0" rtl="0" algn="l">
              <a:lnSpc>
                <a:spcPct val="100000"/>
              </a:lnSpc>
              <a:spcBef>
                <a:spcPts val="640"/>
              </a:spcBef>
              <a:spcAft>
                <a:spcPts val="0"/>
              </a:spcAft>
              <a:buClr>
                <a:schemeClr val="dk1"/>
              </a:buClr>
              <a:buSzPts val="1100"/>
              <a:buFont typeface="Arial"/>
              <a:buNone/>
            </a:pPr>
            <a:r>
              <a:rPr lang="en-US" sz="2400"/>
              <a:t>1) System.out: standard output stream</a:t>
            </a:r>
            <a:endParaRPr sz="2400"/>
          </a:p>
          <a:p>
            <a:pPr indent="0" lvl="0" marL="0" rtl="0" algn="l">
              <a:lnSpc>
                <a:spcPct val="100000"/>
              </a:lnSpc>
              <a:spcBef>
                <a:spcPts val="640"/>
              </a:spcBef>
              <a:spcAft>
                <a:spcPts val="0"/>
              </a:spcAft>
              <a:buClr>
                <a:schemeClr val="dk1"/>
              </a:buClr>
              <a:buSzPts val="1100"/>
              <a:buFont typeface="Arial"/>
              <a:buNone/>
            </a:pPr>
            <a:r>
              <a:rPr lang="en-US" sz="2400"/>
              <a:t>2) System.in: standard input stream</a:t>
            </a:r>
            <a:endParaRPr sz="2400"/>
          </a:p>
          <a:p>
            <a:pPr indent="0" lvl="0" marL="0" rtl="0" algn="l">
              <a:lnSpc>
                <a:spcPct val="100000"/>
              </a:lnSpc>
              <a:spcBef>
                <a:spcPts val="640"/>
              </a:spcBef>
              <a:spcAft>
                <a:spcPts val="0"/>
              </a:spcAft>
              <a:buSzPts val="3200"/>
              <a:buNone/>
            </a:pPr>
            <a:r>
              <a:rPr lang="en-US" sz="2400"/>
              <a:t>3) System.err: standard error stream</a:t>
            </a:r>
            <a:endParaRPr sz="2400"/>
          </a:p>
        </p:txBody>
      </p:sp>
      <p:sp>
        <p:nvSpPr>
          <p:cNvPr id="703" name="Google Shape;703;g104bc9032f8_8_44"/>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104bc9032f8_8_58"/>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Input / Output Stream</a:t>
            </a:r>
            <a:endParaRPr/>
          </a:p>
        </p:txBody>
      </p:sp>
      <p:sp>
        <p:nvSpPr>
          <p:cNvPr id="710" name="Google Shape;710;g104bc9032f8_8_58"/>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40"/>
              </a:spcBef>
              <a:spcAft>
                <a:spcPts val="0"/>
              </a:spcAft>
              <a:buSzPts val="1800"/>
              <a:buChar char="●"/>
            </a:pPr>
            <a:r>
              <a:rPr b="1" lang="en-US"/>
              <a:t>Input Stream</a:t>
            </a:r>
            <a:endParaRPr b="1"/>
          </a:p>
          <a:p>
            <a:pPr indent="-342900" lvl="1" marL="914400" rtl="0" algn="l">
              <a:lnSpc>
                <a:spcPct val="100000"/>
              </a:lnSpc>
              <a:spcBef>
                <a:spcPts val="0"/>
              </a:spcBef>
              <a:spcAft>
                <a:spcPts val="0"/>
              </a:spcAft>
              <a:buSzPts val="1800"/>
              <a:buChar char="○"/>
            </a:pPr>
            <a:r>
              <a:rPr lang="en-US"/>
              <a:t>Java application uses an input stream to read data from a source; it may be a file, an array, peripheral device or socket.</a:t>
            </a:r>
            <a:endParaRPr/>
          </a:p>
          <a:p>
            <a:pPr indent="-342900" lvl="0" marL="457200" rtl="0" algn="l">
              <a:lnSpc>
                <a:spcPct val="100000"/>
              </a:lnSpc>
              <a:spcBef>
                <a:spcPts val="0"/>
              </a:spcBef>
              <a:spcAft>
                <a:spcPts val="0"/>
              </a:spcAft>
              <a:buSzPts val="1800"/>
              <a:buChar char="●"/>
            </a:pPr>
            <a:r>
              <a:rPr b="1" lang="en-US"/>
              <a:t>Output Stream</a:t>
            </a:r>
            <a:endParaRPr b="1"/>
          </a:p>
          <a:p>
            <a:pPr indent="-342900" lvl="1" marL="914400" rtl="0" algn="l">
              <a:lnSpc>
                <a:spcPct val="100000"/>
              </a:lnSpc>
              <a:spcBef>
                <a:spcPts val="0"/>
              </a:spcBef>
              <a:spcAft>
                <a:spcPts val="0"/>
              </a:spcAft>
              <a:buSzPts val="1800"/>
              <a:buChar char="○"/>
            </a:pPr>
            <a:r>
              <a:rPr lang="en-US"/>
              <a:t>Java application uses an output stream to write data to a destination; it may be a file, an array, peripheral device or socket.</a:t>
            </a:r>
            <a:endParaRPr/>
          </a:p>
        </p:txBody>
      </p:sp>
      <p:sp>
        <p:nvSpPr>
          <p:cNvPr id="711" name="Google Shape;711;g104bc9032f8_8_58"/>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104bc9032f8_8_5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Stream </a:t>
            </a:r>
            <a:endParaRPr/>
          </a:p>
        </p:txBody>
      </p:sp>
      <p:sp>
        <p:nvSpPr>
          <p:cNvPr id="718" name="Google Shape;718;g104bc9032f8_8_51"/>
          <p:cNvSpPr txBox="1"/>
          <p:nvPr>
            <p:ph idx="1" type="body"/>
          </p:nvPr>
        </p:nvSpPr>
        <p:spPr>
          <a:xfrm>
            <a:off x="1066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Clr>
                <a:schemeClr val="dk1"/>
              </a:buClr>
              <a:buSzPts val="1100"/>
              <a:buFont typeface="Arial"/>
              <a:buNone/>
            </a:pPr>
            <a:r>
              <a:rPr lang="en-US" sz="2500"/>
              <a:t>Let's see the code to print output and an error message to the console.</a:t>
            </a:r>
            <a:endParaRPr sz="2500"/>
          </a:p>
          <a:p>
            <a:pPr indent="0" lvl="0" marL="0" rtl="0" algn="l">
              <a:lnSpc>
                <a:spcPct val="100000"/>
              </a:lnSpc>
              <a:spcBef>
                <a:spcPts val="640"/>
              </a:spcBef>
              <a:spcAft>
                <a:spcPts val="0"/>
              </a:spcAft>
              <a:buClr>
                <a:schemeClr val="dk1"/>
              </a:buClr>
              <a:buSzPts val="1100"/>
              <a:buFont typeface="Arial"/>
              <a:buNone/>
            </a:pPr>
            <a:r>
              <a:rPr lang="en-US" sz="2500"/>
              <a:t>System.out.println("simple message");  </a:t>
            </a:r>
            <a:endParaRPr sz="2500"/>
          </a:p>
          <a:p>
            <a:pPr indent="0" lvl="0" marL="0" rtl="0" algn="l">
              <a:lnSpc>
                <a:spcPct val="100000"/>
              </a:lnSpc>
              <a:spcBef>
                <a:spcPts val="640"/>
              </a:spcBef>
              <a:spcAft>
                <a:spcPts val="0"/>
              </a:spcAft>
              <a:buClr>
                <a:schemeClr val="dk1"/>
              </a:buClr>
              <a:buSzPts val="1100"/>
              <a:buFont typeface="Arial"/>
              <a:buNone/>
            </a:pPr>
            <a:r>
              <a:rPr lang="en-US" sz="2500"/>
              <a:t>System.err.println("error message");</a:t>
            </a:r>
            <a:endParaRPr sz="2500"/>
          </a:p>
          <a:p>
            <a:pPr indent="0" lvl="0" marL="0" rtl="0" algn="l">
              <a:lnSpc>
                <a:spcPct val="100000"/>
              </a:lnSpc>
              <a:spcBef>
                <a:spcPts val="640"/>
              </a:spcBef>
              <a:spcAft>
                <a:spcPts val="0"/>
              </a:spcAft>
              <a:buSzPts val="3200"/>
              <a:buNone/>
            </a:pPr>
            <a:r>
              <a:t/>
            </a:r>
            <a:endParaRPr sz="2500"/>
          </a:p>
          <a:p>
            <a:pPr indent="0" lvl="0" marL="0" rtl="0" algn="l">
              <a:lnSpc>
                <a:spcPct val="100000"/>
              </a:lnSpc>
              <a:spcBef>
                <a:spcPts val="640"/>
              </a:spcBef>
              <a:spcAft>
                <a:spcPts val="0"/>
              </a:spcAft>
              <a:buSzPts val="3200"/>
              <a:buNone/>
            </a:pPr>
            <a:r>
              <a:rPr lang="en-US" sz="2500"/>
              <a:t>Let's see the code to get input from console</a:t>
            </a:r>
            <a:endParaRPr sz="2500"/>
          </a:p>
          <a:p>
            <a:pPr indent="0" lvl="0" marL="0" rtl="0" algn="l">
              <a:lnSpc>
                <a:spcPct val="100000"/>
              </a:lnSpc>
              <a:spcBef>
                <a:spcPts val="640"/>
              </a:spcBef>
              <a:spcAft>
                <a:spcPts val="0"/>
              </a:spcAft>
              <a:buClr>
                <a:schemeClr val="dk1"/>
              </a:buClr>
              <a:buSzPts val="1100"/>
              <a:buFont typeface="Arial"/>
              <a:buNone/>
            </a:pPr>
            <a:r>
              <a:rPr lang="en-US" sz="2500"/>
              <a:t>int i=System.in.read();           //returns ASCII code of 1st character  </a:t>
            </a:r>
            <a:endParaRPr sz="2500"/>
          </a:p>
          <a:p>
            <a:pPr indent="0" lvl="0" marL="0" rtl="0" algn="l">
              <a:lnSpc>
                <a:spcPct val="100000"/>
              </a:lnSpc>
              <a:spcBef>
                <a:spcPts val="640"/>
              </a:spcBef>
              <a:spcAft>
                <a:spcPts val="0"/>
              </a:spcAft>
              <a:buSzPts val="3200"/>
              <a:buNone/>
            </a:pPr>
            <a:r>
              <a:rPr lang="en-US" sz="2500"/>
              <a:t>System.out.println((char)i);  //will print the character</a:t>
            </a:r>
            <a:endParaRPr sz="2500"/>
          </a:p>
        </p:txBody>
      </p:sp>
      <p:sp>
        <p:nvSpPr>
          <p:cNvPr id="719" name="Google Shape;719;g104bc9032f8_8_51"/>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148" name="Google Shape;148;p4"/>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381000" lvl="0" marL="457200" rtl="0" algn="l">
              <a:spcBef>
                <a:spcPts val="0"/>
              </a:spcBef>
              <a:spcAft>
                <a:spcPts val="0"/>
              </a:spcAft>
              <a:buSzPts val="2400"/>
              <a:buChar char="●"/>
            </a:pPr>
            <a:r>
              <a:rPr lang="en-US" u="sng">
                <a:solidFill>
                  <a:schemeClr val="hlink"/>
                </a:solidFill>
                <a:hlinkClick r:id="rId3"/>
              </a:rPr>
              <a:t>https://www.codesdope.com/practice/java-subclass/</a:t>
            </a:r>
            <a:endParaRPr/>
          </a:p>
        </p:txBody>
      </p:sp>
    </p:spTree>
  </p:cSld>
  <p:clrMapOvr>
    <a:masterClrMapping/>
  </p:clrMapOvr>
  <p:transition advClick="0" spd="slow">
    <p:wipe dir="r"/>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04bc9032f8_8_65"/>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Input / Output Stream</a:t>
            </a:r>
            <a:endParaRPr/>
          </a:p>
        </p:txBody>
      </p:sp>
      <p:sp>
        <p:nvSpPr>
          <p:cNvPr id="726" name="Google Shape;726;g104bc9032f8_8_65"/>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27" name="Google Shape;727;g104bc9032f8_8_65"/>
          <p:cNvPicPr preferRelativeResize="0"/>
          <p:nvPr/>
        </p:nvPicPr>
        <p:blipFill rotWithShape="1">
          <a:blip r:embed="rId3">
            <a:alphaModFix/>
          </a:blip>
          <a:srcRect b="0" l="0" r="0" t="0"/>
          <a:stretch/>
        </p:blipFill>
        <p:spPr>
          <a:xfrm>
            <a:off x="127525" y="1097275"/>
            <a:ext cx="11857801" cy="376081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04bc9032f8_8_7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Input / Output Stream</a:t>
            </a:r>
            <a:endParaRPr/>
          </a:p>
        </p:txBody>
      </p:sp>
      <p:sp>
        <p:nvSpPr>
          <p:cNvPr id="734" name="Google Shape;734;g104bc9032f8_8_72"/>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a:t>Code to c</a:t>
            </a:r>
            <a:r>
              <a:rPr lang="en-US"/>
              <a:t>opy content of one file to another</a:t>
            </a:r>
            <a:endParaRPr/>
          </a:p>
          <a:p>
            <a:pPr indent="0" lvl="0" marL="0" rtl="0" algn="ctr">
              <a:lnSpc>
                <a:spcPct val="100000"/>
              </a:lnSpc>
              <a:spcBef>
                <a:spcPts val="640"/>
              </a:spcBef>
              <a:spcAft>
                <a:spcPts val="0"/>
              </a:spcAft>
              <a:buSzPts val="3200"/>
              <a:buNone/>
            </a:pPr>
            <a:r>
              <a:t/>
            </a:r>
            <a:endParaRPr/>
          </a:p>
        </p:txBody>
      </p:sp>
      <p:sp>
        <p:nvSpPr>
          <p:cNvPr id="735" name="Google Shape;735;g104bc9032f8_8_72"/>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36" name="Google Shape;736;g104bc9032f8_8_72"/>
          <p:cNvPicPr preferRelativeResize="0"/>
          <p:nvPr/>
        </p:nvPicPr>
        <p:blipFill rotWithShape="1">
          <a:blip r:embed="rId3">
            <a:alphaModFix/>
          </a:blip>
          <a:srcRect b="0" l="0" r="0" t="0"/>
          <a:stretch/>
        </p:blipFill>
        <p:spPr>
          <a:xfrm>
            <a:off x="182875" y="1578550"/>
            <a:ext cx="5959825" cy="45887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104bc9032f8_8_80"/>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a:t>Input / Output Stream</a:t>
            </a:r>
            <a:endParaRPr/>
          </a:p>
        </p:txBody>
      </p:sp>
      <p:sp>
        <p:nvSpPr>
          <p:cNvPr id="743" name="Google Shape;743;g104bc9032f8_8_80"/>
          <p:cNvSpPr txBox="1"/>
          <p:nvPr>
            <p:ph idx="1" type="body"/>
          </p:nvPr>
        </p:nvSpPr>
        <p:spPr>
          <a:xfrm>
            <a:off x="182875" y="1097275"/>
            <a:ext cx="11887200" cy="5070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a:t>Code to</a:t>
            </a:r>
            <a:r>
              <a:rPr lang="en-US"/>
              <a:t> read a file using File Reader</a:t>
            </a:r>
            <a:endParaRPr/>
          </a:p>
        </p:txBody>
      </p:sp>
      <p:sp>
        <p:nvSpPr>
          <p:cNvPr id="744" name="Google Shape;744;g104bc9032f8_8_80"/>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45" name="Google Shape;745;g104bc9032f8_8_80"/>
          <p:cNvPicPr preferRelativeResize="0"/>
          <p:nvPr/>
        </p:nvPicPr>
        <p:blipFill rotWithShape="1">
          <a:blip r:embed="rId3">
            <a:alphaModFix/>
          </a:blip>
          <a:srcRect b="0" l="0" r="0" t="0"/>
          <a:stretch/>
        </p:blipFill>
        <p:spPr>
          <a:xfrm>
            <a:off x="182875" y="1537200"/>
            <a:ext cx="5754176" cy="46300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10336a77381_0_129"/>
          <p:cNvSpPr txBox="1"/>
          <p:nvPr>
            <p:ph type="ctrTitle"/>
          </p:nvPr>
        </p:nvSpPr>
        <p:spPr>
          <a:xfrm>
            <a:off x="1828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t>Handson topics/details</a:t>
            </a:r>
            <a:endParaRPr/>
          </a:p>
        </p:txBody>
      </p:sp>
      <p:sp>
        <p:nvSpPr>
          <p:cNvPr id="752" name="Google Shape;752;g10336a77381_0_129"/>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lnSpc>
                <a:spcPct val="80000"/>
              </a:lnSpc>
              <a:spcBef>
                <a:spcPts val="0"/>
              </a:spcBef>
              <a:spcAft>
                <a:spcPts val="0"/>
              </a:spcAft>
              <a:buSzPts val="2400"/>
              <a:buChar char="●"/>
            </a:pPr>
            <a:r>
              <a:rPr lang="en-US"/>
              <a:t>Generate CSV file from DAT file from the directory :</a:t>
            </a:r>
            <a:endParaRPr/>
          </a:p>
          <a:p>
            <a:pPr indent="-381000" lvl="0" marL="457200" rtl="0" algn="l">
              <a:lnSpc>
                <a:spcPct val="80000"/>
              </a:lnSpc>
              <a:spcBef>
                <a:spcPts val="0"/>
              </a:spcBef>
              <a:spcAft>
                <a:spcPts val="0"/>
              </a:spcAft>
              <a:buSzPts val="2400"/>
              <a:buChar char="●"/>
            </a:pPr>
            <a:r>
              <a:rPr lang="en-US" u="sng">
                <a:solidFill>
                  <a:schemeClr val="hlink"/>
                </a:solidFill>
                <a:hlinkClick r:id="rId3"/>
              </a:rPr>
              <a:t>https://drive.google.com/drive/folders/12R1Ozkh_-VX8CnmBOSsLL6WHYeJkCrxV?usp=sharing</a:t>
            </a:r>
            <a:endParaRPr/>
          </a:p>
          <a:p>
            <a:pPr indent="-381000" lvl="0" marL="457200" rtl="0" algn="l">
              <a:lnSpc>
                <a:spcPct val="80000"/>
              </a:lnSpc>
              <a:spcBef>
                <a:spcPts val="0"/>
              </a:spcBef>
              <a:spcAft>
                <a:spcPts val="0"/>
              </a:spcAft>
              <a:buSzPts val="2400"/>
              <a:buChar char="●"/>
            </a:pPr>
            <a:r>
              <a:rPr lang="en-US"/>
              <a:t>(Note : Focus on data transfer from DAT file to CSV, rest of things are for experienced developers)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10974d41e10_1_62"/>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759" name="Google Shape;759;g10974d41e10_1_62"/>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en-US" u="sng">
                <a:solidFill>
                  <a:schemeClr val="hlink"/>
                </a:solidFill>
                <a:hlinkClick r:id="rId3"/>
              </a:rPr>
              <a:t>https://www.codesdope.com/java-file-io/</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10336a77381_0_136"/>
          <p:cNvSpPr txBox="1"/>
          <p:nvPr>
            <p:ph type="ctrTitle"/>
          </p:nvPr>
        </p:nvSpPr>
        <p:spPr>
          <a:xfrm>
            <a:off x="182880" y="26670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7C6F4"/>
              </a:buClr>
              <a:buSzPts val="4800"/>
              <a:buFont typeface="Arial"/>
              <a:buNone/>
            </a:pPr>
            <a:r>
              <a:rPr lang="en-US">
                <a:extLst>
                  <a:ext uri="http://customooxmlschemas.google.com/">
                    <go:slidesCustomData xmlns:go="http://customooxmlschemas.google.com/" textRoundtripDataId="6"/>
                  </a:ext>
                </a:extLst>
              </a:rPr>
              <a:t>Day - 9</a:t>
            </a:r>
            <a:endParaRPr sz="5200"/>
          </a:p>
        </p:txBody>
      </p:sp>
      <p:sp>
        <p:nvSpPr>
          <p:cNvPr id="766" name="Google Shape;766;g10336a77381_0_136"/>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1600"/>
              </a:spcAft>
              <a:buClr>
                <a:schemeClr val="dk1"/>
              </a:buClr>
              <a:buSzPts val="1100"/>
              <a:buNone/>
            </a:pPr>
            <a:r>
              <a:rPr lang="en-US"/>
              <a:t>Threading Concepts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0336a77381_0_143"/>
          <p:cNvSpPr txBox="1"/>
          <p:nvPr>
            <p:ph type="ctrTitle"/>
          </p:nvPr>
        </p:nvSpPr>
        <p:spPr>
          <a:xfrm>
            <a:off x="425780" y="2590800"/>
            <a:ext cx="118872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Threading Concepts</a:t>
            </a:r>
            <a:endParaRPr/>
          </a:p>
        </p:txBody>
      </p:sp>
      <p:sp>
        <p:nvSpPr>
          <p:cNvPr id="773" name="Google Shape;773;g10336a77381_0_143"/>
          <p:cNvSpPr txBox="1"/>
          <p:nvPr>
            <p:ph idx="1" type="subTitle"/>
          </p:nvPr>
        </p:nvSpPr>
        <p:spPr>
          <a:xfrm>
            <a:off x="184950" y="3858925"/>
            <a:ext cx="11887200" cy="2176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alibri"/>
              <a:buChar char="●"/>
            </a:pPr>
            <a:r>
              <a:rPr lang="en-US"/>
              <a:t>Thread Lifecycle</a:t>
            </a:r>
            <a:endParaRPr/>
          </a:p>
          <a:p>
            <a:pPr indent="-381000" lvl="0" marL="457200" rtl="0" algn="l">
              <a:spcBef>
                <a:spcPts val="0"/>
              </a:spcBef>
              <a:spcAft>
                <a:spcPts val="0"/>
              </a:spcAft>
              <a:buSzPts val="2400"/>
              <a:buFont typeface="Calibri"/>
              <a:buChar char="●"/>
            </a:pPr>
            <a:r>
              <a:rPr lang="en-US"/>
              <a:t>Ways to create threads</a:t>
            </a:r>
            <a:endParaRPr/>
          </a:p>
          <a:p>
            <a:pPr indent="-381000" lvl="0" marL="457200" rtl="0" algn="l">
              <a:spcBef>
                <a:spcPts val="0"/>
              </a:spcBef>
              <a:spcAft>
                <a:spcPts val="0"/>
              </a:spcAft>
              <a:buSzPts val="2400"/>
              <a:buFont typeface="Calibri"/>
              <a:buChar char="●"/>
            </a:pPr>
            <a:r>
              <a:rPr lang="en-US"/>
              <a:t>Synchronised keyword</a:t>
            </a:r>
            <a:endParaRPr/>
          </a:p>
          <a:p>
            <a:pPr indent="-381000" lvl="0" marL="457200" rtl="0" algn="l">
              <a:spcBef>
                <a:spcPts val="0"/>
              </a:spcBef>
              <a:spcAft>
                <a:spcPts val="0"/>
              </a:spcAft>
              <a:buSzPts val="2400"/>
              <a:buFont typeface="Calibri"/>
              <a:buChar char="●"/>
            </a:pPr>
            <a:r>
              <a:rPr lang="en-US"/>
              <a:t>Inter-thread communication - Wait, Join, notify, notifyAll methods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04bc9032f8_8_394"/>
          <p:cNvSpPr txBox="1"/>
          <p:nvPr>
            <p:ph type="title"/>
          </p:nvPr>
        </p:nvSpPr>
        <p:spPr>
          <a:xfrm>
            <a:off x="182880" y="1066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Threading</a:t>
            </a:r>
            <a:r>
              <a:rPr lang="en-US">
                <a:solidFill>
                  <a:srgbClr val="002060"/>
                </a:solidFill>
              </a:rPr>
              <a:t> </a:t>
            </a:r>
            <a:r>
              <a:rPr lang="en-US"/>
              <a:t>Concepts</a:t>
            </a:r>
            <a:endParaRPr>
              <a:solidFill>
                <a:srgbClr val="002060"/>
              </a:solidFill>
            </a:endParaRPr>
          </a:p>
        </p:txBody>
      </p:sp>
      <p:sp>
        <p:nvSpPr>
          <p:cNvPr id="780" name="Google Shape;780;g104bc9032f8_8_394"/>
          <p:cNvSpPr txBox="1"/>
          <p:nvPr>
            <p:ph idx="12" type="sldNum"/>
          </p:nvPr>
        </p:nvSpPr>
        <p:spPr>
          <a:xfrm>
            <a:off x="182875" y="63958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81" name="Google Shape;781;g104bc9032f8_8_394"/>
          <p:cNvPicPr preferRelativeResize="0"/>
          <p:nvPr/>
        </p:nvPicPr>
        <p:blipFill rotWithShape="1">
          <a:blip r:embed="rId3">
            <a:alphaModFix/>
          </a:blip>
          <a:srcRect b="0" l="0" r="0" t="0"/>
          <a:stretch/>
        </p:blipFill>
        <p:spPr>
          <a:xfrm>
            <a:off x="6093893" y="1097275"/>
            <a:ext cx="5976182" cy="3910200"/>
          </a:xfrm>
          <a:prstGeom prst="rect">
            <a:avLst/>
          </a:prstGeom>
          <a:noFill/>
          <a:ln>
            <a:noFill/>
          </a:ln>
        </p:spPr>
      </p:pic>
      <p:sp>
        <p:nvSpPr>
          <p:cNvPr id="782" name="Google Shape;782;g104bc9032f8_8_394"/>
          <p:cNvSpPr txBox="1"/>
          <p:nvPr>
            <p:ph idx="1" type="body"/>
          </p:nvPr>
        </p:nvSpPr>
        <p:spPr>
          <a:xfrm>
            <a:off x="182875" y="1097275"/>
            <a:ext cx="5601900" cy="5070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What is multithreading?</a:t>
            </a:r>
            <a:endParaRPr/>
          </a:p>
          <a:p>
            <a:pPr indent="-342900" lvl="1" marL="914400" rtl="0" algn="l">
              <a:spcBef>
                <a:spcPts val="0"/>
              </a:spcBef>
              <a:spcAft>
                <a:spcPts val="0"/>
              </a:spcAft>
              <a:buSzPts val="1800"/>
              <a:buChar char="○"/>
            </a:pPr>
            <a:r>
              <a:rPr lang="en-US"/>
              <a:t>a process of executing two or more threads simultaneously </a:t>
            </a:r>
            <a:endParaRPr/>
          </a:p>
          <a:p>
            <a:pPr indent="-342900" lvl="0" marL="457200" rtl="0" algn="l">
              <a:spcBef>
                <a:spcPts val="0"/>
              </a:spcBef>
              <a:spcAft>
                <a:spcPts val="0"/>
              </a:spcAft>
              <a:buSzPts val="1800"/>
              <a:buChar char="●"/>
            </a:pPr>
            <a:r>
              <a:rPr lang="en-US"/>
              <a:t>Advantages:</a:t>
            </a:r>
            <a:endParaRPr/>
          </a:p>
          <a:p>
            <a:pPr indent="-342900" lvl="1" marL="914400" rtl="0" algn="l">
              <a:spcBef>
                <a:spcPts val="0"/>
              </a:spcBef>
              <a:spcAft>
                <a:spcPts val="0"/>
              </a:spcAft>
              <a:buSzPts val="1800"/>
              <a:buChar char="○"/>
            </a:pPr>
            <a:r>
              <a:rPr lang="en-US"/>
              <a:t>Better Utilization of a Single CPU</a:t>
            </a:r>
            <a:endParaRPr/>
          </a:p>
          <a:p>
            <a:pPr indent="-342900" lvl="1" marL="914400" rtl="0" algn="l">
              <a:spcBef>
                <a:spcPts val="0"/>
              </a:spcBef>
              <a:spcAft>
                <a:spcPts val="0"/>
              </a:spcAft>
              <a:buSzPts val="1800"/>
              <a:buChar char="○"/>
            </a:pPr>
            <a:r>
              <a:rPr lang="en-US"/>
              <a:t>Better Utilization of Multiple CPUs or CPU Cores</a:t>
            </a:r>
            <a:endParaRPr/>
          </a:p>
          <a:p>
            <a:pPr indent="-342900" lvl="1" marL="914400" rtl="0" algn="l">
              <a:spcBef>
                <a:spcPts val="0"/>
              </a:spcBef>
              <a:spcAft>
                <a:spcPts val="0"/>
              </a:spcAft>
              <a:buSzPts val="1800"/>
              <a:buChar char="○"/>
            </a:pPr>
            <a:r>
              <a:rPr lang="en-US"/>
              <a:t>Better User Experience with Regards to Responsiveness</a:t>
            </a:r>
            <a:endParaRPr/>
          </a:p>
          <a:p>
            <a:pPr indent="-342900" lvl="1" marL="914400" rtl="0" algn="l">
              <a:spcBef>
                <a:spcPts val="0"/>
              </a:spcBef>
              <a:spcAft>
                <a:spcPts val="0"/>
              </a:spcAft>
              <a:buSzPts val="1800"/>
              <a:buChar char="○"/>
            </a:pPr>
            <a:r>
              <a:rPr lang="en-US"/>
              <a:t>Better User Experience with Regards to Fairness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cfd970bf0d_0_8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Thread Life Cycle</a:t>
            </a:r>
            <a:endParaRPr/>
          </a:p>
        </p:txBody>
      </p:sp>
      <p:sp>
        <p:nvSpPr>
          <p:cNvPr id="789" name="Google Shape;789;gcfd970bf0d_0_85"/>
          <p:cNvSpPr txBox="1"/>
          <p:nvPr>
            <p:ph idx="1" type="body"/>
          </p:nvPr>
        </p:nvSpPr>
        <p:spPr>
          <a:xfrm>
            <a:off x="182875" y="1097275"/>
            <a:ext cx="7331100" cy="5070000"/>
          </a:xfrm>
          <a:prstGeom prst="rect">
            <a:avLst/>
          </a:prstGeom>
        </p:spPr>
        <p:txBody>
          <a:bodyPr anchorCtr="0" anchor="t" bIns="45700" lIns="91425" spcFirstLastPara="1" rIns="91425" wrap="square" tIns="45700">
            <a:normAutofit/>
          </a:bodyPr>
          <a:lstStyle/>
          <a:p>
            <a:pPr indent="-358775" lvl="0" marL="457200" rtl="0" algn="l">
              <a:lnSpc>
                <a:spcPct val="115000"/>
              </a:lnSpc>
              <a:spcBef>
                <a:spcPts val="1800"/>
              </a:spcBef>
              <a:spcAft>
                <a:spcPts val="0"/>
              </a:spcAft>
              <a:buSzPts val="2050"/>
              <a:buChar char="●"/>
            </a:pPr>
            <a:r>
              <a:rPr b="1" lang="en-US" sz="2050"/>
              <a:t>New:</a:t>
            </a:r>
            <a:r>
              <a:rPr lang="en-US" sz="2050"/>
              <a:t> The thread is created using class "Thread". It remains in this state till the program </a:t>
            </a:r>
            <a:r>
              <a:rPr b="1" lang="en-US" sz="2050"/>
              <a:t>starts</a:t>
            </a:r>
            <a:r>
              <a:rPr lang="en-US" sz="2050"/>
              <a:t> the thread. </a:t>
            </a:r>
            <a:endParaRPr sz="2050"/>
          </a:p>
          <a:p>
            <a:pPr indent="-358775" lvl="0" marL="457200" rtl="0" algn="l">
              <a:lnSpc>
                <a:spcPct val="115000"/>
              </a:lnSpc>
              <a:spcBef>
                <a:spcPts val="0"/>
              </a:spcBef>
              <a:spcAft>
                <a:spcPts val="0"/>
              </a:spcAft>
              <a:buSzPts val="2050"/>
              <a:buChar char="●"/>
            </a:pPr>
            <a:r>
              <a:rPr b="1" lang="en-US" sz="2050"/>
              <a:t>Runnable:</a:t>
            </a:r>
            <a:r>
              <a:rPr lang="en-US" sz="2050"/>
              <a:t> The instance of the thread is invoked with a start method. The thread control is given to scheduler to finish the execution, but the thread is not running.</a:t>
            </a:r>
            <a:endParaRPr sz="2050"/>
          </a:p>
          <a:p>
            <a:pPr indent="-358775" lvl="0" marL="457200" rtl="0" algn="l">
              <a:lnSpc>
                <a:spcPct val="115000"/>
              </a:lnSpc>
              <a:spcBef>
                <a:spcPts val="0"/>
              </a:spcBef>
              <a:spcAft>
                <a:spcPts val="0"/>
              </a:spcAft>
              <a:buSzPts val="2050"/>
              <a:buChar char="●"/>
            </a:pPr>
            <a:r>
              <a:rPr b="1" lang="en-US" sz="2050"/>
              <a:t>Running:</a:t>
            </a:r>
            <a:r>
              <a:rPr lang="en-US" sz="2050"/>
              <a:t> When the scheduler starts executing a thread, then the state is changed to "running" state.</a:t>
            </a:r>
            <a:endParaRPr sz="2050"/>
          </a:p>
          <a:p>
            <a:pPr indent="-358775" lvl="0" marL="457200" rtl="0" algn="l">
              <a:lnSpc>
                <a:spcPct val="115000"/>
              </a:lnSpc>
              <a:spcBef>
                <a:spcPts val="0"/>
              </a:spcBef>
              <a:spcAft>
                <a:spcPts val="0"/>
              </a:spcAft>
              <a:buSzPts val="2050"/>
              <a:buChar char="●"/>
            </a:pPr>
            <a:r>
              <a:rPr b="1" lang="en-US" sz="2050"/>
              <a:t>Waiting:</a:t>
            </a:r>
            <a:r>
              <a:rPr lang="en-US" sz="2050"/>
              <a:t> When a thread has to wait. </a:t>
            </a:r>
            <a:endParaRPr sz="2050"/>
          </a:p>
          <a:p>
            <a:pPr indent="-358775" lvl="0" marL="457200" rtl="0" algn="l">
              <a:lnSpc>
                <a:spcPct val="115000"/>
              </a:lnSpc>
              <a:spcBef>
                <a:spcPts val="0"/>
              </a:spcBef>
              <a:spcAft>
                <a:spcPts val="0"/>
              </a:spcAft>
              <a:buSzPts val="2050"/>
              <a:buChar char="●"/>
            </a:pPr>
            <a:r>
              <a:rPr b="1" lang="en-US" sz="2050"/>
              <a:t>Dead:</a:t>
            </a:r>
            <a:r>
              <a:rPr lang="en-US" sz="2050"/>
              <a:t> When the thread completes the execution.</a:t>
            </a:r>
            <a:endParaRPr sz="3100"/>
          </a:p>
        </p:txBody>
      </p:sp>
      <p:sp>
        <p:nvSpPr>
          <p:cNvPr id="790" name="Google Shape;790;gcfd970bf0d_0_8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91" name="Google Shape;791;gcfd970bf0d_0_85"/>
          <p:cNvPicPr preferRelativeResize="0"/>
          <p:nvPr/>
        </p:nvPicPr>
        <p:blipFill rotWithShape="1">
          <a:blip r:embed="rId3">
            <a:alphaModFix/>
          </a:blip>
          <a:srcRect b="0" l="0" r="0" t="0"/>
          <a:stretch/>
        </p:blipFill>
        <p:spPr>
          <a:xfrm>
            <a:off x="7919750" y="1374025"/>
            <a:ext cx="3948024" cy="3320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cfd970bf0d_0_9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Ways to Create Thread</a:t>
            </a:r>
            <a:endParaRPr/>
          </a:p>
        </p:txBody>
      </p:sp>
      <p:sp>
        <p:nvSpPr>
          <p:cNvPr id="798" name="Google Shape;798;gcfd970bf0d_0_94"/>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799" name="Google Shape;799;gcfd970bf0d_0_9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Thread Subclass</a:t>
            </a:r>
            <a:endParaRPr/>
          </a:p>
        </p:txBody>
      </p:sp>
      <p:pic>
        <p:nvPicPr>
          <p:cNvPr id="800" name="Google Shape;800;gcfd970bf0d_0_94"/>
          <p:cNvPicPr preferRelativeResize="0"/>
          <p:nvPr/>
        </p:nvPicPr>
        <p:blipFill rotWithShape="1">
          <a:blip r:embed="rId3">
            <a:alphaModFix/>
          </a:blip>
          <a:srcRect b="0" l="0" r="0" t="0"/>
          <a:stretch/>
        </p:blipFill>
        <p:spPr>
          <a:xfrm>
            <a:off x="182875" y="1627450"/>
            <a:ext cx="7873276" cy="4539825"/>
          </a:xfrm>
          <a:prstGeom prst="rect">
            <a:avLst/>
          </a:prstGeom>
          <a:noFill/>
          <a:ln>
            <a:noFill/>
          </a:ln>
        </p:spPr>
      </p:pic>
      <p:sp>
        <p:nvSpPr>
          <p:cNvPr id="801" name="Google Shape;801;gcfd970bf0d_0_94"/>
          <p:cNvSpPr txBox="1"/>
          <p:nvPr/>
        </p:nvSpPr>
        <p:spPr>
          <a:xfrm>
            <a:off x="8056150" y="1034000"/>
            <a:ext cx="3742200" cy="357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US" sz="1200">
                <a:solidFill>
                  <a:srgbClr val="333333"/>
                </a:solidFill>
                <a:highlight>
                  <a:srgbClr val="FFFFFF"/>
                </a:highlight>
                <a:latin typeface="Roboto"/>
                <a:ea typeface="Roboto"/>
                <a:cs typeface="Roboto"/>
                <a:sym typeface="Roboto"/>
              </a:rPr>
              <a:t>Thread class provide constructors and methods to create and perform operations on a thread.Thread class extends Object class and implements Runnable interface.</a:t>
            </a:r>
            <a:endParaRPr sz="1200">
              <a:solidFill>
                <a:srgbClr val="333333"/>
              </a:solidFill>
              <a:highlight>
                <a:srgbClr val="FFFFFF"/>
              </a:highlight>
              <a:latin typeface="Roboto"/>
              <a:ea typeface="Roboto"/>
              <a:cs typeface="Roboto"/>
              <a:sym typeface="Roboto"/>
            </a:endParaRPr>
          </a:p>
          <a:p>
            <a:pPr indent="0" lvl="0" marL="0" rtl="0" algn="just">
              <a:lnSpc>
                <a:spcPct val="130000"/>
              </a:lnSpc>
              <a:spcBef>
                <a:spcPts val="1400"/>
              </a:spcBef>
              <a:spcAft>
                <a:spcPts val="0"/>
              </a:spcAft>
              <a:buClr>
                <a:schemeClr val="dk1"/>
              </a:buClr>
              <a:buSzPts val="1100"/>
              <a:buFont typeface="Arial"/>
              <a:buNone/>
            </a:pPr>
            <a:r>
              <a:rPr lang="en-US" sz="1600">
                <a:solidFill>
                  <a:srgbClr val="610B4B"/>
                </a:solidFill>
                <a:highlight>
                  <a:srgbClr val="FFFFFF"/>
                </a:highlight>
              </a:rPr>
              <a:t>Commonly used Constructors of Thread class:</a:t>
            </a:r>
            <a:endParaRPr sz="1600">
              <a:solidFill>
                <a:srgbClr val="610B4B"/>
              </a:solidFill>
              <a:highlight>
                <a:srgbClr val="FFFFFF"/>
              </a:highlight>
            </a:endParaRPr>
          </a:p>
          <a:p>
            <a:pPr indent="-304800" lvl="0" marL="457200" marR="25400" rtl="0" algn="l">
              <a:lnSpc>
                <a:spcPct val="156250"/>
              </a:lnSpc>
              <a:spcBef>
                <a:spcPts val="1500"/>
              </a:spcBef>
              <a:spcAft>
                <a:spcPts val="0"/>
              </a:spcAft>
              <a:buClr>
                <a:schemeClr val="dk1"/>
              </a:buClr>
              <a:buSzPts val="1200"/>
              <a:buFont typeface="Roboto"/>
              <a:buChar char="●"/>
            </a:pPr>
            <a:r>
              <a:rPr lang="en-US" sz="1200">
                <a:solidFill>
                  <a:schemeClr val="dk1"/>
                </a:solidFill>
                <a:highlight>
                  <a:srgbClr val="FFFFFF"/>
                </a:highlight>
                <a:latin typeface="Roboto"/>
                <a:ea typeface="Roboto"/>
                <a:cs typeface="Roboto"/>
                <a:sym typeface="Roboto"/>
              </a:rPr>
              <a:t>Thread()</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US" sz="1200">
                <a:solidFill>
                  <a:schemeClr val="dk1"/>
                </a:solidFill>
                <a:highlight>
                  <a:srgbClr val="FFFFFF"/>
                </a:highlight>
                <a:latin typeface="Roboto"/>
                <a:ea typeface="Roboto"/>
                <a:cs typeface="Roboto"/>
                <a:sym typeface="Roboto"/>
              </a:rPr>
              <a:t>Thread(String name)</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US" sz="1200">
                <a:solidFill>
                  <a:schemeClr val="dk1"/>
                </a:solidFill>
                <a:highlight>
                  <a:srgbClr val="FFFFFF"/>
                </a:highlight>
                <a:latin typeface="Roboto"/>
                <a:ea typeface="Roboto"/>
                <a:cs typeface="Roboto"/>
                <a:sym typeface="Roboto"/>
              </a:rPr>
              <a:t>Thread(Runnable r)</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US" sz="1200">
                <a:solidFill>
                  <a:schemeClr val="dk1"/>
                </a:solidFill>
                <a:highlight>
                  <a:srgbClr val="FFFFFF"/>
                </a:highlight>
                <a:latin typeface="Roboto"/>
                <a:ea typeface="Roboto"/>
                <a:cs typeface="Roboto"/>
                <a:sym typeface="Roboto"/>
              </a:rPr>
              <a:t>Thread(Runnable r,String name)</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0974d41e10_1_0"/>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 Links</a:t>
            </a:r>
            <a:endParaRPr/>
          </a:p>
        </p:txBody>
      </p:sp>
      <p:sp>
        <p:nvSpPr>
          <p:cNvPr id="155" name="Google Shape;155;g10974d41e10_1_0"/>
          <p:cNvSpPr txBox="1"/>
          <p:nvPr>
            <p:ph idx="1" type="subTitle"/>
          </p:nvPr>
        </p:nvSpPr>
        <p:spPr>
          <a:xfrm>
            <a:off x="184950" y="3858925"/>
            <a:ext cx="3400500" cy="21762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200"/>
              </a:spcBef>
              <a:spcAft>
                <a:spcPts val="0"/>
              </a:spcAft>
              <a:buSzPts val="1600"/>
              <a:buFont typeface="Calibri"/>
              <a:buChar char="●"/>
            </a:pPr>
            <a:r>
              <a:rPr lang="en-US" sz="1600"/>
              <a:t>Reference:</a:t>
            </a:r>
            <a:endParaRPr sz="1600"/>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rPr>
              <a:t>Java-</a:t>
            </a:r>
            <a:r>
              <a:rPr lang="en-US" sz="1600" u="sng">
                <a:solidFill>
                  <a:schemeClr val="lt1"/>
                </a:solidFill>
                <a:hlinkClick r:id="rId3">
                  <a:extLst>
                    <a:ext uri="{A12FA001-AC4F-418D-AE19-62706E023703}">
                      <ahyp:hlinkClr val="tx"/>
                    </a:ext>
                  </a:extLst>
                </a:hlinkClick>
              </a:rPr>
              <a:t>basics</a:t>
            </a:r>
            <a:endParaRPr sz="1600" u="sng">
              <a:solidFill>
                <a:schemeClr val="lt1"/>
              </a:solidFill>
            </a:endParaRPr>
          </a:p>
          <a:p>
            <a:pPr indent="-330200" lvl="1" marL="914400" rtl="0" algn="l">
              <a:lnSpc>
                <a:spcPct val="115000"/>
              </a:lnSpc>
              <a:spcBef>
                <a:spcPts val="0"/>
              </a:spcBef>
              <a:spcAft>
                <a:spcPts val="0"/>
              </a:spcAft>
              <a:buClr>
                <a:schemeClr val="lt1"/>
              </a:buClr>
              <a:buSzPts val="1600"/>
              <a:buFont typeface="Calibri"/>
              <a:buChar char="○"/>
            </a:pPr>
            <a:r>
              <a:rPr lang="en-US" sz="1600" u="sng">
                <a:solidFill>
                  <a:schemeClr val="lt1"/>
                </a:solidFill>
                <a:hlinkClick r:id="rId4">
                  <a:extLst>
                    <a:ext uri="{A12FA001-AC4F-418D-AE19-62706E023703}">
                      <ahyp:hlinkClr val="tx"/>
                    </a:ext>
                  </a:extLst>
                </a:hlinkClick>
              </a:rPr>
              <a:t>Beginners book</a:t>
            </a:r>
            <a:endParaRPr sz="1600" u="sng">
              <a:solidFill>
                <a:schemeClr val="lt1"/>
              </a:solidFill>
            </a:endParaRPr>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rPr>
              <a:t>Core java</a:t>
            </a:r>
            <a:r>
              <a:rPr lang="en-US" sz="1600">
                <a:solidFill>
                  <a:schemeClr val="lt1"/>
                </a:solidFill>
                <a:uFill>
                  <a:noFill/>
                </a:uFill>
                <a:hlinkClick r:id="rId5">
                  <a:extLst>
                    <a:ext uri="{A12FA001-AC4F-418D-AE19-62706E023703}">
                      <ahyp:hlinkClr val="tx"/>
                    </a:ext>
                  </a:extLst>
                </a:hlinkClick>
              </a:rPr>
              <a:t> </a:t>
            </a:r>
            <a:r>
              <a:rPr lang="en-US" sz="1600" u="sng">
                <a:solidFill>
                  <a:schemeClr val="lt1"/>
                </a:solidFill>
                <a:hlinkClick r:id="rId6">
                  <a:extLst>
                    <a:ext uri="{A12FA001-AC4F-418D-AE19-62706E023703}">
                      <ahyp:hlinkClr val="tx"/>
                    </a:ext>
                  </a:extLst>
                </a:hlinkClick>
              </a:rPr>
              <a:t>cheat-sheet</a:t>
            </a:r>
            <a:endParaRPr sz="1600" u="sng">
              <a:solidFill>
                <a:schemeClr val="lt1"/>
              </a:solidFill>
            </a:endParaRPr>
          </a:p>
          <a:p>
            <a:pPr indent="-330200" lvl="0" marL="457200" rtl="0" algn="l">
              <a:lnSpc>
                <a:spcPct val="115000"/>
              </a:lnSpc>
              <a:spcBef>
                <a:spcPts val="0"/>
              </a:spcBef>
              <a:spcAft>
                <a:spcPts val="0"/>
              </a:spcAft>
              <a:buSzPts val="1600"/>
              <a:buFont typeface="Calibri"/>
              <a:buChar char="●"/>
            </a:pPr>
            <a:r>
              <a:rPr lang="en-US" sz="1600"/>
              <a:t>Java installation</a:t>
            </a:r>
            <a:r>
              <a:rPr lang="en-US" sz="1600">
                <a:uFill>
                  <a:noFill/>
                </a:uFill>
                <a:hlinkClick r:id="rId7"/>
              </a:rPr>
              <a:t> </a:t>
            </a:r>
            <a:r>
              <a:rPr lang="en-US" sz="1600" u="sng">
                <a:hlinkClick r:id="rId8"/>
              </a:rPr>
              <a:t>guidelines</a:t>
            </a:r>
            <a:endParaRPr sz="1600">
              <a:solidFill>
                <a:schemeClr val="lt1"/>
              </a:solidFill>
            </a:endParaRPr>
          </a:p>
        </p:txBody>
      </p:sp>
      <p:sp>
        <p:nvSpPr>
          <p:cNvPr id="156" name="Google Shape;156;g10974d41e10_1_0"/>
          <p:cNvSpPr txBox="1"/>
          <p:nvPr/>
        </p:nvSpPr>
        <p:spPr>
          <a:xfrm>
            <a:off x="6585450" y="3817950"/>
            <a:ext cx="4251600" cy="2176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Java Constructor &amp; Methods:</a:t>
            </a:r>
            <a:endParaRPr sz="1600">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u="sng">
                <a:solidFill>
                  <a:schemeClr val="lt1"/>
                </a:solidFill>
                <a:latin typeface="Calibri"/>
                <a:ea typeface="Calibri"/>
                <a:cs typeface="Calibri"/>
                <a:sym typeface="Calibri"/>
                <a:hlinkClick r:id="rId9">
                  <a:extLst>
                    <a:ext uri="{A12FA001-AC4F-418D-AE19-62706E023703}">
                      <ahyp:hlinkClr val="tx"/>
                    </a:ext>
                  </a:extLst>
                </a:hlinkClick>
              </a:rPr>
              <a:t>Constructor</a:t>
            </a:r>
            <a:r>
              <a:rPr lang="en-US" sz="1600">
                <a:solidFill>
                  <a:schemeClr val="lt1"/>
                </a:solidFill>
                <a:latin typeface="Calibri"/>
                <a:ea typeface="Calibri"/>
                <a:cs typeface="Calibri"/>
                <a:sym typeface="Calibri"/>
              </a:rPr>
              <a:t> in java</a:t>
            </a:r>
            <a:endParaRPr sz="1600">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u="sng">
                <a:solidFill>
                  <a:schemeClr val="lt1"/>
                </a:solidFill>
                <a:latin typeface="Calibri"/>
                <a:ea typeface="Calibri"/>
                <a:cs typeface="Calibri"/>
                <a:sym typeface="Calibri"/>
                <a:hlinkClick r:id="rId10">
                  <a:extLst>
                    <a:ext uri="{A12FA001-AC4F-418D-AE19-62706E023703}">
                      <ahyp:hlinkClr val="tx"/>
                    </a:ext>
                  </a:extLst>
                </a:hlinkClick>
              </a:rPr>
              <a:t>Method</a:t>
            </a:r>
            <a:r>
              <a:rPr lang="en-US" sz="1600">
                <a:solidFill>
                  <a:schemeClr val="lt1"/>
                </a:solidFill>
                <a:latin typeface="Calibri"/>
                <a:ea typeface="Calibri"/>
                <a:cs typeface="Calibri"/>
                <a:sym typeface="Calibri"/>
              </a:rPr>
              <a:t> in java</a:t>
            </a:r>
            <a:endParaRPr sz="1600">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Constructor</a:t>
            </a:r>
            <a:r>
              <a:rPr lang="en-US" sz="1600">
                <a:solidFill>
                  <a:schemeClr val="lt1"/>
                </a:solidFill>
                <a:uFill>
                  <a:noFill/>
                </a:uFill>
                <a:latin typeface="Calibri"/>
                <a:ea typeface="Calibri"/>
                <a:cs typeface="Calibri"/>
                <a:sym typeface="Calibri"/>
                <a:hlinkClick r:id="rId11">
                  <a:extLst>
                    <a:ext uri="{A12FA001-AC4F-418D-AE19-62706E023703}">
                      <ahyp:hlinkClr val="tx"/>
                    </a:ext>
                  </a:extLst>
                </a:hlinkClick>
              </a:rPr>
              <a:t> </a:t>
            </a:r>
            <a:r>
              <a:rPr lang="en-US" sz="1600" u="sng">
                <a:solidFill>
                  <a:schemeClr val="lt1"/>
                </a:solidFill>
                <a:latin typeface="Calibri"/>
                <a:ea typeface="Calibri"/>
                <a:cs typeface="Calibri"/>
                <a:sym typeface="Calibri"/>
                <a:hlinkClick r:id="rId12">
                  <a:extLst>
                    <a:ext uri="{A12FA001-AC4F-418D-AE19-62706E023703}">
                      <ahyp:hlinkClr val="tx"/>
                    </a:ext>
                  </a:extLst>
                </a:hlinkClick>
              </a:rPr>
              <a:t>chaining</a:t>
            </a:r>
            <a:endParaRPr sz="1600" u="sng">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Method</a:t>
            </a:r>
            <a:r>
              <a:rPr lang="en-US" sz="1600">
                <a:solidFill>
                  <a:schemeClr val="lt1"/>
                </a:solidFill>
                <a:uFill>
                  <a:noFill/>
                </a:uFill>
                <a:latin typeface="Calibri"/>
                <a:ea typeface="Calibri"/>
                <a:cs typeface="Calibri"/>
                <a:sym typeface="Calibri"/>
                <a:hlinkClick r:id="rId13">
                  <a:extLst>
                    <a:ext uri="{A12FA001-AC4F-418D-AE19-62706E023703}">
                      <ahyp:hlinkClr val="tx"/>
                    </a:ext>
                  </a:extLst>
                </a:hlinkClick>
              </a:rPr>
              <a:t> </a:t>
            </a:r>
            <a:r>
              <a:rPr lang="en-US" sz="1600" u="sng">
                <a:solidFill>
                  <a:schemeClr val="lt1"/>
                </a:solidFill>
                <a:latin typeface="Calibri"/>
                <a:ea typeface="Calibri"/>
                <a:cs typeface="Calibri"/>
                <a:sym typeface="Calibri"/>
                <a:hlinkClick r:id="rId14">
                  <a:extLst>
                    <a:ext uri="{A12FA001-AC4F-418D-AE19-62706E023703}">
                      <ahyp:hlinkClr val="tx"/>
                    </a:ext>
                  </a:extLst>
                </a:hlinkClick>
              </a:rPr>
              <a:t>overding &amp; overloading</a:t>
            </a:r>
            <a:endParaRPr sz="1600">
              <a:solidFill>
                <a:schemeClr val="lt1"/>
              </a:solidFill>
              <a:latin typeface="Calibri"/>
              <a:ea typeface="Calibri"/>
              <a:cs typeface="Calibri"/>
              <a:sym typeface="Calibri"/>
            </a:endParaRPr>
          </a:p>
        </p:txBody>
      </p:sp>
      <p:sp>
        <p:nvSpPr>
          <p:cNvPr id="157" name="Google Shape;157;g10974d41e10_1_0"/>
          <p:cNvSpPr txBox="1"/>
          <p:nvPr/>
        </p:nvSpPr>
        <p:spPr>
          <a:xfrm>
            <a:off x="3585450" y="3817950"/>
            <a:ext cx="3000000" cy="2176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OOPs Concepts, class and object</a:t>
            </a:r>
            <a:endParaRPr sz="1600">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Basics</a:t>
            </a:r>
            <a:r>
              <a:rPr lang="en-US" sz="1600">
                <a:solidFill>
                  <a:schemeClr val="lt1"/>
                </a:solidFill>
                <a:uFill>
                  <a:noFill/>
                </a:uFill>
                <a:latin typeface="Calibri"/>
                <a:ea typeface="Calibri"/>
                <a:cs typeface="Calibri"/>
                <a:sym typeface="Calibri"/>
                <a:hlinkClick r:id="rId15">
                  <a:extLst>
                    <a:ext uri="{A12FA001-AC4F-418D-AE19-62706E023703}">
                      <ahyp:hlinkClr val="tx"/>
                    </a:ext>
                  </a:extLst>
                </a:hlinkClick>
              </a:rPr>
              <a:t> </a:t>
            </a:r>
            <a:r>
              <a:rPr lang="en-US" sz="1600" u="sng">
                <a:solidFill>
                  <a:schemeClr val="lt1"/>
                </a:solidFill>
                <a:latin typeface="Calibri"/>
                <a:ea typeface="Calibri"/>
                <a:cs typeface="Calibri"/>
                <a:sym typeface="Calibri"/>
                <a:hlinkClick r:id="rId16">
                  <a:extLst>
                    <a:ext uri="{A12FA001-AC4F-418D-AE19-62706E023703}">
                      <ahyp:hlinkClr val="tx"/>
                    </a:ext>
                  </a:extLst>
                </a:hlinkClick>
              </a:rPr>
              <a:t>here</a:t>
            </a:r>
            <a:endParaRPr sz="1600" u="sng">
              <a:solidFill>
                <a:schemeClr val="lt1"/>
              </a:solidFill>
              <a:latin typeface="Calibri"/>
              <a:ea typeface="Calibri"/>
              <a:cs typeface="Calibri"/>
              <a:sym typeface="Calibri"/>
            </a:endParaRPr>
          </a:p>
          <a:p>
            <a:pPr indent="-330200" lvl="1" marL="914400" rtl="0" algn="l">
              <a:lnSpc>
                <a:spcPct val="115000"/>
              </a:lnSpc>
              <a:spcBef>
                <a:spcPts val="0"/>
              </a:spcBef>
              <a:spcAft>
                <a:spcPts val="0"/>
              </a:spcAft>
              <a:buClr>
                <a:schemeClr val="lt1"/>
              </a:buClr>
              <a:buSzPts val="1600"/>
              <a:buFont typeface="Calibri"/>
              <a:buChar char="○"/>
            </a:pPr>
            <a:r>
              <a:rPr lang="en-US" sz="1600">
                <a:solidFill>
                  <a:schemeClr val="lt1"/>
                </a:solidFill>
                <a:latin typeface="Calibri"/>
                <a:ea typeface="Calibri"/>
                <a:cs typeface="Calibri"/>
                <a:sym typeface="Calibri"/>
              </a:rPr>
              <a:t>OOP</a:t>
            </a:r>
            <a:r>
              <a:rPr lang="en-US" sz="1600">
                <a:solidFill>
                  <a:schemeClr val="lt1"/>
                </a:solidFill>
                <a:uFill>
                  <a:noFill/>
                </a:uFill>
                <a:latin typeface="Calibri"/>
                <a:ea typeface="Calibri"/>
                <a:cs typeface="Calibri"/>
                <a:sym typeface="Calibri"/>
                <a:hlinkClick r:id="rId17">
                  <a:extLst>
                    <a:ext uri="{A12FA001-AC4F-418D-AE19-62706E023703}">
                      <ahyp:hlinkClr val="tx"/>
                    </a:ext>
                  </a:extLst>
                </a:hlinkClick>
              </a:rPr>
              <a:t> </a:t>
            </a:r>
            <a:r>
              <a:rPr lang="en-US" sz="1600" u="sng">
                <a:solidFill>
                  <a:schemeClr val="lt1"/>
                </a:solidFill>
                <a:latin typeface="Calibri"/>
                <a:ea typeface="Calibri"/>
                <a:cs typeface="Calibri"/>
                <a:sym typeface="Calibri"/>
                <a:hlinkClick r:id="rId18">
                  <a:extLst>
                    <a:ext uri="{A12FA001-AC4F-418D-AE19-62706E023703}">
                      <ahyp:hlinkClr val="tx"/>
                    </a:ext>
                  </a:extLst>
                </a:hlinkClick>
              </a:rPr>
              <a:t>with example</a:t>
            </a:r>
            <a:endParaRPr sz="1600">
              <a:solidFill>
                <a:schemeClr val="lt1"/>
              </a:solidFill>
              <a:latin typeface="Calibri"/>
              <a:ea typeface="Calibri"/>
              <a:cs typeface="Calibri"/>
              <a:sym typeface="Calibri"/>
            </a:endParaRPr>
          </a:p>
        </p:txBody>
      </p:sp>
      <p:sp>
        <p:nvSpPr>
          <p:cNvPr id="158" name="Google Shape;158;g10974d41e10_1_0"/>
          <p:cNvSpPr txBox="1"/>
          <p:nvPr/>
        </p:nvSpPr>
        <p:spPr>
          <a:xfrm>
            <a:off x="5541750" y="52147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104bc9032f8_8_41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Ways to Create Thread</a:t>
            </a:r>
            <a:endParaRPr/>
          </a:p>
        </p:txBody>
      </p:sp>
      <p:sp>
        <p:nvSpPr>
          <p:cNvPr id="808" name="Google Shape;808;g104bc9032f8_8_419"/>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09" name="Google Shape;809;g104bc9032f8_8_419"/>
          <p:cNvPicPr preferRelativeResize="0"/>
          <p:nvPr/>
        </p:nvPicPr>
        <p:blipFill rotWithShape="1">
          <a:blip r:embed="rId3">
            <a:alphaModFix/>
          </a:blip>
          <a:srcRect b="0" l="0" r="0" t="0"/>
          <a:stretch/>
        </p:blipFill>
        <p:spPr>
          <a:xfrm>
            <a:off x="182875" y="1636700"/>
            <a:ext cx="8034200" cy="4530574"/>
          </a:xfrm>
          <a:prstGeom prst="rect">
            <a:avLst/>
          </a:prstGeom>
          <a:noFill/>
          <a:ln>
            <a:noFill/>
          </a:ln>
        </p:spPr>
      </p:pic>
      <p:sp>
        <p:nvSpPr>
          <p:cNvPr id="810" name="Google Shape;810;g104bc9032f8_8_419"/>
          <p:cNvSpPr txBox="1"/>
          <p:nvPr>
            <p:ph idx="1" type="body"/>
          </p:nvPr>
        </p:nvSpPr>
        <p:spPr>
          <a:xfrm>
            <a:off x="0"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Runnable Interface</a:t>
            </a:r>
            <a:endParaRPr/>
          </a:p>
        </p:txBody>
      </p:sp>
      <p:sp>
        <p:nvSpPr>
          <p:cNvPr id="811" name="Google Shape;811;g104bc9032f8_8_419"/>
          <p:cNvSpPr txBox="1"/>
          <p:nvPr/>
        </p:nvSpPr>
        <p:spPr>
          <a:xfrm>
            <a:off x="8325050" y="1636700"/>
            <a:ext cx="3744900" cy="2173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US" sz="1200">
                <a:solidFill>
                  <a:srgbClr val="333333"/>
                </a:solidFill>
                <a:highlight>
                  <a:srgbClr val="FFFFFF"/>
                </a:highlight>
                <a:latin typeface="Roboto"/>
                <a:ea typeface="Roboto"/>
                <a:cs typeface="Roboto"/>
                <a:sym typeface="Roboto"/>
              </a:rPr>
              <a:t>The Runnable interface should be implemented by any class whose instances are intended to be executed by a thread. Runnable interface have only one method named run().</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b="1" lang="en-US" sz="1200">
                <a:solidFill>
                  <a:schemeClr val="dk1"/>
                </a:solidFill>
                <a:highlight>
                  <a:srgbClr val="FFFFFF"/>
                </a:highlight>
                <a:latin typeface="Roboto"/>
                <a:ea typeface="Roboto"/>
                <a:cs typeface="Roboto"/>
                <a:sym typeface="Roboto"/>
              </a:rPr>
              <a:t>public void run():</a:t>
            </a:r>
            <a:r>
              <a:rPr lang="en-US" sz="1200">
                <a:solidFill>
                  <a:schemeClr val="dk1"/>
                </a:solidFill>
                <a:highlight>
                  <a:srgbClr val="FFFFFF"/>
                </a:highlight>
                <a:latin typeface="Roboto"/>
                <a:ea typeface="Roboto"/>
                <a:cs typeface="Roboto"/>
                <a:sym typeface="Roboto"/>
              </a:rPr>
              <a:t> is used to perform action for a thread.</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10a8920eea9_0_5"/>
          <p:cNvSpPr txBox="1"/>
          <p:nvPr>
            <p:ph type="title"/>
          </p:nvPr>
        </p:nvSpPr>
        <p:spPr>
          <a:xfrm>
            <a:off x="182880" y="182880"/>
            <a:ext cx="118872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accent1"/>
                </a:solidFill>
              </a:rPr>
              <a:t>Ways to Create Thread</a:t>
            </a:r>
            <a:endParaRPr>
              <a:solidFill>
                <a:schemeClr val="accent1"/>
              </a:solidFill>
            </a:endParaRPr>
          </a:p>
          <a:p>
            <a:pPr indent="0" lvl="0" marL="0" rtl="0" algn="l">
              <a:spcBef>
                <a:spcPts val="0"/>
              </a:spcBef>
              <a:spcAft>
                <a:spcPts val="0"/>
              </a:spcAft>
              <a:buNone/>
            </a:pPr>
            <a:r>
              <a:t/>
            </a:r>
            <a:endParaRPr/>
          </a:p>
        </p:txBody>
      </p:sp>
      <p:sp>
        <p:nvSpPr>
          <p:cNvPr id="818" name="Google Shape;818;g10a8920eea9_0_5"/>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 Using the Thread Class: Thread(Runnable r, String name)</a:t>
            </a:r>
            <a:endParaRPr/>
          </a:p>
        </p:txBody>
      </p:sp>
      <p:sp>
        <p:nvSpPr>
          <p:cNvPr id="819" name="Google Shape;819;g10a8920eea9_0_5"/>
          <p:cNvSpPr txBox="1"/>
          <p:nvPr>
            <p:ph idx="12" type="sldNum"/>
          </p:nvPr>
        </p:nvSpPr>
        <p:spPr>
          <a:xfrm>
            <a:off x="182875" y="6167274"/>
            <a:ext cx="1219200" cy="4572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20" name="Google Shape;820;g10a8920eea9_0_5"/>
          <p:cNvSpPr txBox="1"/>
          <p:nvPr/>
        </p:nvSpPr>
        <p:spPr>
          <a:xfrm>
            <a:off x="362350" y="1675975"/>
            <a:ext cx="7494300" cy="4948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56250"/>
              </a:lnSpc>
              <a:spcBef>
                <a:spcPts val="3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class</a:t>
            </a:r>
            <a:r>
              <a:rPr lang="en-US" sz="1200">
                <a:solidFill>
                  <a:schemeClr val="dk1"/>
                </a:solidFill>
                <a:latin typeface="Roboto"/>
                <a:ea typeface="Roboto"/>
                <a:cs typeface="Roboto"/>
                <a:sym typeface="Roboto"/>
              </a:rPr>
              <a:t> MyThread2 </a:t>
            </a:r>
            <a:r>
              <a:rPr b="1" lang="en-US" sz="1200">
                <a:solidFill>
                  <a:srgbClr val="006699"/>
                </a:solidFill>
                <a:latin typeface="Roboto"/>
                <a:ea typeface="Roboto"/>
                <a:cs typeface="Roboto"/>
                <a:sym typeface="Roboto"/>
              </a:rPr>
              <a:t>implements</a:t>
            </a:r>
            <a:r>
              <a:rPr lang="en-US" sz="1200">
                <a:solidFill>
                  <a:schemeClr val="dk1"/>
                </a:solidFill>
                <a:latin typeface="Roboto"/>
                <a:ea typeface="Roboto"/>
                <a:cs typeface="Roboto"/>
                <a:sym typeface="Roboto"/>
              </a:rPr>
              <a:t> Runnable  {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run()  {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System.out.println(</a:t>
            </a:r>
            <a:r>
              <a:rPr lang="en-US" sz="1200">
                <a:solidFill>
                  <a:srgbClr val="0000FF"/>
                </a:solidFill>
                <a:latin typeface="Roboto"/>
                <a:ea typeface="Roboto"/>
                <a:cs typeface="Roboto"/>
                <a:sym typeface="Roboto"/>
              </a:rPr>
              <a:t>"Now the thread is running ..."</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rgbClr val="008200"/>
                </a:solidFill>
                <a:latin typeface="Roboto"/>
                <a:ea typeface="Roboto"/>
                <a:cs typeface="Roboto"/>
                <a:sym typeface="Roboto"/>
              </a:rPr>
              <a:t>// main method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457200" lvl="0" marL="0" rtl="0" algn="l">
              <a:lnSpc>
                <a:spcPct val="156250"/>
              </a:lnSpc>
              <a:spcBef>
                <a:spcPts val="300"/>
              </a:spcBef>
              <a:spcAft>
                <a:spcPts val="0"/>
              </a:spcAft>
              <a:buNone/>
            </a:pPr>
            <a:r>
              <a:rPr b="1" lang="en-US" sz="1200">
                <a:solidFill>
                  <a:srgbClr val="006699"/>
                </a:solidFill>
                <a:latin typeface="Roboto"/>
                <a:ea typeface="Roboto"/>
                <a:cs typeface="Roboto"/>
                <a:sym typeface="Roboto"/>
              </a:rPr>
              <a:t>public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static</a:t>
            </a:r>
            <a:r>
              <a:rPr lang="en-US" sz="1200">
                <a:solidFill>
                  <a:schemeClr val="dk1"/>
                </a:solidFill>
                <a:latin typeface="Roboto"/>
                <a:ea typeface="Roboto"/>
                <a:cs typeface="Roboto"/>
                <a:sym typeface="Roboto"/>
              </a:rPr>
              <a:t> </a:t>
            </a:r>
            <a:r>
              <a:rPr b="1" lang="en-US" sz="1200">
                <a:solidFill>
                  <a:srgbClr val="006699"/>
                </a:solidFill>
                <a:latin typeface="Roboto"/>
                <a:ea typeface="Roboto"/>
                <a:cs typeface="Roboto"/>
                <a:sym typeface="Roboto"/>
              </a:rPr>
              <a:t>void</a:t>
            </a:r>
            <a:r>
              <a:rPr lang="en-US" sz="1200">
                <a:solidFill>
                  <a:schemeClr val="dk1"/>
                </a:solidFill>
                <a:latin typeface="Roboto"/>
                <a:ea typeface="Roboto"/>
                <a:cs typeface="Roboto"/>
                <a:sym typeface="Roboto"/>
              </a:rPr>
              <a:t> main(String argvs[])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Runnable r1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MyThread2();   </a:t>
            </a:r>
            <a:r>
              <a:rPr lang="en-US" sz="1200">
                <a:solidFill>
                  <a:srgbClr val="008200"/>
                </a:solidFill>
                <a:latin typeface="Roboto"/>
                <a:ea typeface="Roboto"/>
                <a:cs typeface="Roboto"/>
                <a:sym typeface="Roboto"/>
              </a:rPr>
              <a:t>// creating an object of the class MyThread2</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rgbClr val="008200"/>
                </a:solidFill>
                <a:latin typeface="Roboto"/>
                <a:ea typeface="Roboto"/>
                <a:cs typeface="Roboto"/>
                <a:sym typeface="Roboto"/>
              </a:rPr>
              <a:t>// creating an object of the class Thread using Thread(Runnable r, String name)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Thread th1 = </a:t>
            </a:r>
            <a:r>
              <a:rPr b="1" lang="en-US" sz="1200">
                <a:solidFill>
                  <a:srgbClr val="006699"/>
                </a:solidFill>
                <a:latin typeface="Roboto"/>
                <a:ea typeface="Roboto"/>
                <a:cs typeface="Roboto"/>
                <a:sym typeface="Roboto"/>
              </a:rPr>
              <a:t>new</a:t>
            </a:r>
            <a:r>
              <a:rPr lang="en-US" sz="1200">
                <a:solidFill>
                  <a:schemeClr val="dk1"/>
                </a:solidFill>
                <a:latin typeface="Roboto"/>
                <a:ea typeface="Roboto"/>
                <a:cs typeface="Roboto"/>
                <a:sym typeface="Roboto"/>
              </a:rPr>
              <a:t> Thread(r1, </a:t>
            </a:r>
            <a:r>
              <a:rPr lang="en-US" sz="1200">
                <a:solidFill>
                  <a:srgbClr val="0000FF"/>
                </a:solidFill>
                <a:latin typeface="Roboto"/>
                <a:ea typeface="Roboto"/>
                <a:cs typeface="Roboto"/>
                <a:sym typeface="Roboto"/>
              </a:rPr>
              <a:t>"My new thread"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th1.start();   </a:t>
            </a:r>
            <a:r>
              <a:rPr lang="en-US" sz="1200">
                <a:solidFill>
                  <a:srgbClr val="008200"/>
                </a:solidFill>
                <a:latin typeface="Roboto"/>
                <a:ea typeface="Roboto"/>
                <a:cs typeface="Roboto"/>
                <a:sym typeface="Roboto"/>
              </a:rPr>
              <a:t>// the start() method moves the thread to the active state</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String str = th1.getName();  </a:t>
            </a:r>
            <a:r>
              <a:rPr lang="en-US" sz="1200">
                <a:solidFill>
                  <a:srgbClr val="008200"/>
                </a:solidFill>
                <a:latin typeface="Roboto"/>
                <a:ea typeface="Roboto"/>
                <a:cs typeface="Roboto"/>
                <a:sym typeface="Roboto"/>
              </a:rPr>
              <a:t>// getting the thread name by invoking the getName() method</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System.out.println(str);  </a:t>
            </a:r>
            <a:endParaRPr sz="1200">
              <a:solidFill>
                <a:schemeClr val="dk1"/>
              </a:solidFill>
              <a:latin typeface="Roboto"/>
              <a:ea typeface="Roboto"/>
              <a:cs typeface="Roboto"/>
              <a:sym typeface="Roboto"/>
            </a:endParaRPr>
          </a:p>
          <a:p>
            <a:pPr indent="0" lvl="0" marL="457200" rtl="0" algn="l">
              <a:lnSpc>
                <a:spcPct val="156250"/>
              </a:lnSpc>
              <a:spcBef>
                <a:spcPts val="300"/>
              </a:spcBef>
              <a:spcAft>
                <a:spcPts val="0"/>
              </a:spcAft>
              <a:buNone/>
            </a:pP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56250"/>
              </a:lnSpc>
              <a:spcBef>
                <a:spcPts val="300"/>
              </a:spcBef>
              <a:spcAft>
                <a:spcPts val="0"/>
              </a:spcAft>
              <a:buNone/>
            </a:pPr>
            <a:r>
              <a:rPr lang="en-US" sz="1200">
                <a:solidFill>
                  <a:schemeClr val="dk1"/>
                </a:solidFill>
                <a:latin typeface="Roboto"/>
                <a:ea typeface="Roboto"/>
                <a:cs typeface="Roboto"/>
                <a:sym typeface="Roboto"/>
              </a:rPr>
              <a:t>}  </a:t>
            </a:r>
            <a:endParaRPr>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04bc9032f8_8_42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Race Condition</a:t>
            </a:r>
            <a:endParaRPr/>
          </a:p>
        </p:txBody>
      </p:sp>
      <p:sp>
        <p:nvSpPr>
          <p:cNvPr id="827" name="Google Shape;827;g104bc9032f8_8_427"/>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28" name="Google Shape;828;g104bc9032f8_8_427"/>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800"/>
              </a:spcBef>
              <a:spcAft>
                <a:spcPts val="0"/>
              </a:spcAft>
              <a:buClr>
                <a:schemeClr val="lt1"/>
              </a:buClr>
              <a:buSzPts val="2600"/>
              <a:buFont typeface="Calibri"/>
              <a:buChar char="●"/>
            </a:pPr>
            <a:r>
              <a:rPr lang="en-US"/>
              <a:t>It occurs in a multi-threaded environment when more than one thread try to access a shared resource (modify, write) at the same time</a:t>
            </a:r>
            <a:endParaRPr/>
          </a:p>
          <a:p>
            <a:pPr indent="-393700" lvl="0" marL="457200" rtl="0" algn="l">
              <a:lnSpc>
                <a:spcPct val="115000"/>
              </a:lnSpc>
              <a:spcBef>
                <a:spcPts val="1600"/>
              </a:spcBef>
              <a:spcAft>
                <a:spcPts val="0"/>
              </a:spcAft>
              <a:buClr>
                <a:schemeClr val="lt1"/>
              </a:buClr>
              <a:buSzPts val="2600"/>
              <a:buFont typeface="Calibri"/>
              <a:buChar char="●"/>
            </a:pPr>
            <a:r>
              <a:rPr lang="en-US"/>
              <a:t>It is safe if multiple threads are trying to read a shared resource as long as they are not trying to change it.</a:t>
            </a:r>
            <a:endParaRPr/>
          </a:p>
          <a:p>
            <a:pPr indent="-393700" lvl="0" marL="457200" rtl="0" algn="l">
              <a:lnSpc>
                <a:spcPct val="115000"/>
              </a:lnSpc>
              <a:spcBef>
                <a:spcPts val="1600"/>
              </a:spcBef>
              <a:spcAft>
                <a:spcPts val="0"/>
              </a:spcAft>
              <a:buClr>
                <a:schemeClr val="lt1"/>
              </a:buClr>
              <a:buSzPts val="2600"/>
              <a:buFont typeface="Calibri"/>
              <a:buChar char="●"/>
            </a:pPr>
            <a:r>
              <a:rPr lang="en-US"/>
              <a:t>The problem arises when these threads try to access the same resource. </a:t>
            </a:r>
            <a:endParaRPr/>
          </a:p>
          <a:p>
            <a:pPr indent="-393700" lvl="0" marL="457200" rtl="0" algn="l">
              <a:lnSpc>
                <a:spcPct val="115000"/>
              </a:lnSpc>
              <a:spcBef>
                <a:spcPts val="1600"/>
              </a:spcBef>
              <a:spcAft>
                <a:spcPts val="1600"/>
              </a:spcAft>
              <a:buClr>
                <a:schemeClr val="lt1"/>
              </a:buClr>
              <a:buSzPts val="2600"/>
              <a:buFont typeface="Calibri"/>
              <a:buChar char="●"/>
            </a:pPr>
            <a:r>
              <a:rPr lang="en-US"/>
              <a:t>Examples of shared resources are class variables, DB record in a table, writing in a file.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104bc9032f8_8_43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Race Condition Example</a:t>
            </a:r>
            <a:endParaRPr/>
          </a:p>
        </p:txBody>
      </p:sp>
      <p:sp>
        <p:nvSpPr>
          <p:cNvPr id="835" name="Google Shape;835;g104bc9032f8_8_434"/>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36" name="Google Shape;836;g104bc9032f8_8_434"/>
          <p:cNvPicPr preferRelativeResize="0"/>
          <p:nvPr/>
        </p:nvPicPr>
        <p:blipFill rotWithShape="1">
          <a:blip r:embed="rId3">
            <a:alphaModFix/>
          </a:blip>
          <a:srcRect b="0" l="0" r="0" t="0"/>
          <a:stretch/>
        </p:blipFill>
        <p:spPr>
          <a:xfrm>
            <a:off x="182875" y="1097275"/>
            <a:ext cx="5823999" cy="5069999"/>
          </a:xfrm>
          <a:prstGeom prst="rect">
            <a:avLst/>
          </a:prstGeom>
          <a:noFill/>
          <a:ln>
            <a:noFill/>
          </a:ln>
        </p:spPr>
      </p:pic>
      <p:pic>
        <p:nvPicPr>
          <p:cNvPr id="837" name="Google Shape;837;g104bc9032f8_8_434"/>
          <p:cNvPicPr preferRelativeResize="0"/>
          <p:nvPr/>
        </p:nvPicPr>
        <p:blipFill rotWithShape="1">
          <a:blip r:embed="rId4">
            <a:alphaModFix/>
          </a:blip>
          <a:srcRect b="0" l="0" r="0" t="0"/>
          <a:stretch/>
        </p:blipFill>
        <p:spPr>
          <a:xfrm>
            <a:off x="6596575" y="1097278"/>
            <a:ext cx="5433449" cy="290280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104bc9032f8_8_442"/>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Avoiding Race Conditions</a:t>
            </a:r>
            <a:endParaRPr/>
          </a:p>
        </p:txBody>
      </p:sp>
      <p:sp>
        <p:nvSpPr>
          <p:cNvPr id="844" name="Google Shape;844;g104bc9032f8_8_442"/>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45" name="Google Shape;845;g104bc9032f8_8_442"/>
          <p:cNvPicPr preferRelativeResize="0"/>
          <p:nvPr/>
        </p:nvPicPr>
        <p:blipFill rotWithShape="1">
          <a:blip r:embed="rId3">
            <a:alphaModFix/>
          </a:blip>
          <a:srcRect b="0" l="0" r="0" t="0"/>
          <a:stretch/>
        </p:blipFill>
        <p:spPr>
          <a:xfrm>
            <a:off x="182875" y="3429000"/>
            <a:ext cx="5802396" cy="926700"/>
          </a:xfrm>
          <a:prstGeom prst="rect">
            <a:avLst/>
          </a:prstGeom>
          <a:noFill/>
          <a:ln>
            <a:noFill/>
          </a:ln>
        </p:spPr>
      </p:pic>
      <p:pic>
        <p:nvPicPr>
          <p:cNvPr id="846" name="Google Shape;846;g104bc9032f8_8_442"/>
          <p:cNvPicPr preferRelativeResize="0"/>
          <p:nvPr/>
        </p:nvPicPr>
        <p:blipFill rotWithShape="1">
          <a:blip r:embed="rId4">
            <a:alphaModFix/>
          </a:blip>
          <a:srcRect b="0" l="0" r="0" t="0"/>
          <a:stretch/>
        </p:blipFill>
        <p:spPr>
          <a:xfrm>
            <a:off x="182875" y="4509900"/>
            <a:ext cx="5118825" cy="799025"/>
          </a:xfrm>
          <a:prstGeom prst="rect">
            <a:avLst/>
          </a:prstGeom>
          <a:noFill/>
          <a:ln>
            <a:noFill/>
          </a:ln>
        </p:spPr>
      </p:pic>
      <p:sp>
        <p:nvSpPr>
          <p:cNvPr id="847" name="Google Shape;847;g104bc9032f8_8_442"/>
          <p:cNvSpPr txBox="1"/>
          <p:nvPr>
            <p:ph idx="1" type="body"/>
          </p:nvPr>
        </p:nvSpPr>
        <p:spPr>
          <a:xfrm>
            <a:off x="182875" y="1097275"/>
            <a:ext cx="11887200" cy="2331600"/>
          </a:xfrm>
          <a:prstGeom prst="rect">
            <a:avLst/>
          </a:prstGeom>
        </p:spPr>
        <p:txBody>
          <a:bodyPr anchorCtr="0" anchor="t" bIns="45700" lIns="91425" spcFirstLastPara="1" rIns="91425" wrap="square" tIns="45700">
            <a:normAutofit fontScale="70000" lnSpcReduction="20000"/>
          </a:bodyPr>
          <a:lstStyle/>
          <a:p>
            <a:pPr indent="-344170" lvl="0" marL="457200" rtl="0" algn="l">
              <a:lnSpc>
                <a:spcPct val="115000"/>
              </a:lnSpc>
              <a:spcBef>
                <a:spcPts val="1800"/>
              </a:spcBef>
              <a:spcAft>
                <a:spcPts val="0"/>
              </a:spcAft>
              <a:buClr>
                <a:schemeClr val="lt1"/>
              </a:buClr>
              <a:buSzPct val="108333"/>
              <a:buFont typeface="Calibri"/>
              <a:buChar char="●"/>
            </a:pPr>
            <a:r>
              <a:rPr lang="en-US"/>
              <a:t>Ensure only one thread can access the shared resource at a time</a:t>
            </a:r>
            <a:endParaRPr/>
          </a:p>
          <a:p>
            <a:pPr indent="-344170" lvl="0" marL="457200" rtl="0" algn="l">
              <a:lnSpc>
                <a:spcPct val="115000"/>
              </a:lnSpc>
              <a:spcBef>
                <a:spcPts val="1600"/>
              </a:spcBef>
              <a:spcAft>
                <a:spcPts val="0"/>
              </a:spcAft>
              <a:buClr>
                <a:schemeClr val="lt1"/>
              </a:buClr>
              <a:buSzPct val="108333"/>
              <a:buFont typeface="Calibri"/>
              <a:buChar char="●"/>
            </a:pPr>
            <a:r>
              <a:rPr lang="en-US"/>
              <a:t>The above process is called synchronization</a:t>
            </a:r>
            <a:endParaRPr/>
          </a:p>
          <a:p>
            <a:pPr indent="-344170" lvl="0" marL="457200" rtl="0" algn="l">
              <a:lnSpc>
                <a:spcPct val="115000"/>
              </a:lnSpc>
              <a:spcBef>
                <a:spcPts val="1600"/>
              </a:spcBef>
              <a:spcAft>
                <a:spcPts val="0"/>
              </a:spcAft>
              <a:buClr>
                <a:schemeClr val="lt1"/>
              </a:buClr>
              <a:buSzPct val="108333"/>
              <a:buFont typeface="Calibri"/>
              <a:buChar char="●"/>
            </a:pPr>
            <a:r>
              <a:rPr lang="en-US"/>
              <a:t>The concept of monitor is used to achieve synchronization</a:t>
            </a:r>
            <a:endParaRPr/>
          </a:p>
          <a:p>
            <a:pPr indent="-344170" lvl="0" marL="457200" rtl="0" algn="l">
              <a:lnSpc>
                <a:spcPct val="115000"/>
              </a:lnSpc>
              <a:spcBef>
                <a:spcPts val="1600"/>
              </a:spcBef>
              <a:spcAft>
                <a:spcPts val="0"/>
              </a:spcAft>
              <a:buClr>
                <a:schemeClr val="lt1"/>
              </a:buClr>
              <a:buSzPct val="108333"/>
              <a:buFont typeface="Calibri"/>
              <a:buChar char="●"/>
            </a:pPr>
            <a:r>
              <a:rPr lang="en-US"/>
              <a:t>Every object created in Java has one associated monitor</a:t>
            </a:r>
            <a:endParaRPr/>
          </a:p>
          <a:p>
            <a:pPr indent="-344170" lvl="0" marL="457200" rtl="0" algn="l">
              <a:lnSpc>
                <a:spcPct val="115000"/>
              </a:lnSpc>
              <a:spcBef>
                <a:spcPts val="1600"/>
              </a:spcBef>
              <a:spcAft>
                <a:spcPts val="1600"/>
              </a:spcAft>
              <a:buClr>
                <a:schemeClr val="lt1"/>
              </a:buClr>
              <a:buSzPct val="108333"/>
              <a:buFont typeface="Calibri"/>
              <a:buChar char="●"/>
            </a:pPr>
            <a:r>
              <a:rPr lang="en-US"/>
              <a:t>Java provides two synchronization idioms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104bc9032f8_8_451"/>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Synchronized</a:t>
            </a:r>
            <a:r>
              <a:rPr lang="en-US" sz="4200">
                <a:solidFill>
                  <a:srgbClr val="002060"/>
                </a:solidFill>
              </a:rPr>
              <a:t> </a:t>
            </a:r>
            <a:r>
              <a:rPr lang="en-US"/>
              <a:t>Examples</a:t>
            </a:r>
            <a:endParaRPr sz="4200">
              <a:solidFill>
                <a:srgbClr val="002060"/>
              </a:solidFill>
            </a:endParaRPr>
          </a:p>
        </p:txBody>
      </p:sp>
      <p:sp>
        <p:nvSpPr>
          <p:cNvPr id="854" name="Google Shape;854;g104bc9032f8_8_451"/>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55" name="Google Shape;855;g104bc9032f8_8_451"/>
          <p:cNvPicPr preferRelativeResize="0"/>
          <p:nvPr/>
        </p:nvPicPr>
        <p:blipFill rotWithShape="1">
          <a:blip r:embed="rId3">
            <a:alphaModFix/>
          </a:blip>
          <a:srcRect b="0" l="0" r="0" t="0"/>
          <a:stretch/>
        </p:blipFill>
        <p:spPr>
          <a:xfrm>
            <a:off x="288624" y="2587125"/>
            <a:ext cx="9969124" cy="3580150"/>
          </a:xfrm>
          <a:prstGeom prst="rect">
            <a:avLst/>
          </a:prstGeom>
          <a:noFill/>
          <a:ln>
            <a:noFill/>
          </a:ln>
        </p:spPr>
      </p:pic>
      <p:sp>
        <p:nvSpPr>
          <p:cNvPr id="856" name="Google Shape;856;g104bc9032f8_8_451"/>
          <p:cNvSpPr txBox="1"/>
          <p:nvPr>
            <p:ph idx="1" type="body"/>
          </p:nvPr>
        </p:nvSpPr>
        <p:spPr>
          <a:xfrm>
            <a:off x="182875" y="1097275"/>
            <a:ext cx="11887200" cy="565800"/>
          </a:xfrm>
          <a:prstGeom prst="rect">
            <a:avLst/>
          </a:prstGeom>
        </p:spPr>
        <p:txBody>
          <a:bodyPr anchorCtr="0" anchor="t" bIns="45700" lIns="91425" spcFirstLastPara="1" rIns="91425" wrap="square" tIns="45700">
            <a:noAutofit/>
          </a:bodyPr>
          <a:lstStyle/>
          <a:p>
            <a:pPr indent="0" lvl="0" marL="0" rtl="0" algn="l">
              <a:lnSpc>
                <a:spcPct val="95000"/>
              </a:lnSpc>
              <a:spcBef>
                <a:spcPts val="1800"/>
              </a:spcBef>
              <a:spcAft>
                <a:spcPts val="1600"/>
              </a:spcAft>
              <a:buSzPts val="1018"/>
              <a:buNone/>
            </a:pPr>
            <a:r>
              <a:rPr lang="en-US" sz="2605"/>
              <a:t>Synchronized method example</a:t>
            </a:r>
            <a:endParaRPr sz="2605"/>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g104bc9032f8_8_459"/>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Synchronized Examples</a:t>
            </a:r>
            <a:endParaRPr/>
          </a:p>
        </p:txBody>
      </p:sp>
      <p:sp>
        <p:nvSpPr>
          <p:cNvPr id="863" name="Google Shape;863;g104bc9032f8_8_459"/>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864" name="Google Shape;864;g104bc9032f8_8_459"/>
          <p:cNvPicPr preferRelativeResize="0"/>
          <p:nvPr/>
        </p:nvPicPr>
        <p:blipFill rotWithShape="1">
          <a:blip r:embed="rId3">
            <a:alphaModFix/>
          </a:blip>
          <a:srcRect b="0" l="0" r="0" t="0"/>
          <a:stretch/>
        </p:blipFill>
        <p:spPr>
          <a:xfrm>
            <a:off x="182875" y="2035075"/>
            <a:ext cx="11047902" cy="3944660"/>
          </a:xfrm>
          <a:prstGeom prst="rect">
            <a:avLst/>
          </a:prstGeom>
          <a:noFill/>
          <a:ln>
            <a:noFill/>
          </a:ln>
        </p:spPr>
      </p:pic>
      <p:sp>
        <p:nvSpPr>
          <p:cNvPr id="865" name="Google Shape;865;g104bc9032f8_8_459"/>
          <p:cNvSpPr txBox="1"/>
          <p:nvPr>
            <p:ph idx="1" type="body"/>
          </p:nvPr>
        </p:nvSpPr>
        <p:spPr>
          <a:xfrm>
            <a:off x="182875" y="1097275"/>
            <a:ext cx="11887200" cy="5568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t>Synchronized block example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104bc9032f8_8_467"/>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t>Inter-thread communication</a:t>
            </a:r>
            <a:endParaRPr/>
          </a:p>
        </p:txBody>
      </p:sp>
      <p:sp>
        <p:nvSpPr>
          <p:cNvPr id="872" name="Google Shape;872;g104bc9032f8_8_467"/>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73" name="Google Shape;873;g104bc9032f8_8_467"/>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800"/>
              </a:spcBef>
              <a:spcAft>
                <a:spcPts val="0"/>
              </a:spcAft>
              <a:buClr>
                <a:schemeClr val="lt1"/>
              </a:buClr>
              <a:buSzPts val="2600"/>
              <a:buFont typeface="Calibri"/>
              <a:buChar char="●"/>
            </a:pPr>
            <a:r>
              <a:rPr lang="en-US"/>
              <a:t>Producer-Consumer problem demo</a:t>
            </a:r>
            <a:endParaRPr/>
          </a:p>
          <a:p>
            <a:pPr indent="-393700" lvl="0" marL="457200" rtl="0" algn="l">
              <a:lnSpc>
                <a:spcPct val="115000"/>
              </a:lnSpc>
              <a:spcBef>
                <a:spcPts val="1600"/>
              </a:spcBef>
              <a:spcAft>
                <a:spcPts val="0"/>
              </a:spcAft>
              <a:buClr>
                <a:schemeClr val="lt1"/>
              </a:buClr>
              <a:buSzPts val="2600"/>
              <a:buFont typeface="Calibri"/>
              <a:buChar char="●"/>
            </a:pPr>
            <a:r>
              <a:rPr lang="en-US"/>
              <a:t>wait(): method tells the current thread to give up monitor and go to sleep, until another thread invokes the notify() or notifyAll() method for this object.</a:t>
            </a:r>
            <a:endParaRPr/>
          </a:p>
          <a:p>
            <a:pPr indent="-393700" lvl="0" marL="457200" rtl="0" algn="l">
              <a:lnSpc>
                <a:spcPct val="115000"/>
              </a:lnSpc>
              <a:spcBef>
                <a:spcPts val="1600"/>
              </a:spcBef>
              <a:spcAft>
                <a:spcPts val="0"/>
              </a:spcAft>
              <a:buClr>
                <a:schemeClr val="lt1"/>
              </a:buClr>
              <a:buSzPts val="2600"/>
              <a:buFont typeface="Calibri"/>
              <a:buChar char="●"/>
            </a:pPr>
            <a:r>
              <a:rPr lang="en-US"/>
              <a:t>notify(): wakes up a single thread that is waiting on this object's monitor</a:t>
            </a:r>
            <a:endParaRPr/>
          </a:p>
          <a:p>
            <a:pPr indent="-393700" lvl="0" marL="457200" rtl="0" algn="l">
              <a:lnSpc>
                <a:spcPct val="115000"/>
              </a:lnSpc>
              <a:spcBef>
                <a:spcPts val="1600"/>
              </a:spcBef>
              <a:spcAft>
                <a:spcPts val="0"/>
              </a:spcAft>
              <a:buClr>
                <a:schemeClr val="lt1"/>
              </a:buClr>
              <a:buSzPts val="2600"/>
              <a:buFont typeface="Calibri"/>
              <a:buChar char="●"/>
            </a:pPr>
            <a:r>
              <a:rPr lang="en-US"/>
              <a:t>notifyAll():  wakes up all the threads that called wait() on the same object.</a:t>
            </a:r>
            <a:endParaRPr/>
          </a:p>
          <a:p>
            <a:pPr indent="-393700" lvl="0" marL="457200" rtl="0" algn="l">
              <a:lnSpc>
                <a:spcPct val="115000"/>
              </a:lnSpc>
              <a:spcBef>
                <a:spcPts val="1600"/>
              </a:spcBef>
              <a:spcAft>
                <a:spcPts val="0"/>
              </a:spcAft>
              <a:buClr>
                <a:schemeClr val="lt1"/>
              </a:buClr>
              <a:buSzPts val="2600"/>
              <a:buFont typeface="Calibri"/>
              <a:buChar char="●"/>
            </a:pPr>
            <a:r>
              <a:rPr lang="en-US"/>
              <a:t>wait(), notify() and notifyAll() methods can only be called from a synchronized context, as these methods are about releasing the monitor and acquiring it.</a:t>
            </a:r>
            <a:endParaRPr/>
          </a:p>
          <a:p>
            <a:pPr indent="-393700" lvl="0" marL="457200" rtl="0" algn="l">
              <a:lnSpc>
                <a:spcPct val="115000"/>
              </a:lnSpc>
              <a:spcBef>
                <a:spcPts val="1600"/>
              </a:spcBef>
              <a:spcAft>
                <a:spcPts val="1600"/>
              </a:spcAft>
              <a:buClr>
                <a:schemeClr val="lt1"/>
              </a:buClr>
              <a:buSzPts val="2600"/>
              <a:buFont typeface="Calibri"/>
              <a:buChar char="●"/>
            </a:pPr>
            <a:r>
              <a:rPr lang="en-US"/>
              <a:t>Producer-Consumer solution demo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104bc9032f8_8_474"/>
          <p:cNvSpPr txBox="1"/>
          <p:nvPr>
            <p:ph type="title"/>
          </p:nvPr>
        </p:nvSpPr>
        <p:spPr>
          <a:xfrm>
            <a:off x="182880" y="182880"/>
            <a:ext cx="118872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Other thread methods</a:t>
            </a:r>
            <a:endParaRPr>
              <a:latin typeface="Arial"/>
              <a:ea typeface="Arial"/>
              <a:cs typeface="Arial"/>
              <a:sym typeface="Arial"/>
            </a:endParaRPr>
          </a:p>
        </p:txBody>
      </p:sp>
      <p:sp>
        <p:nvSpPr>
          <p:cNvPr id="880" name="Google Shape;880;g104bc9032f8_8_474"/>
          <p:cNvSpPr txBox="1"/>
          <p:nvPr>
            <p:ph idx="12" type="sldNum"/>
          </p:nvPr>
        </p:nvSpPr>
        <p:spPr>
          <a:xfrm>
            <a:off x="182875" y="6167274"/>
            <a:ext cx="12192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81" name="Google Shape;881;g104bc9032f8_8_474"/>
          <p:cNvSpPr txBox="1"/>
          <p:nvPr>
            <p:ph idx="1" type="body"/>
          </p:nvPr>
        </p:nvSpPr>
        <p:spPr>
          <a:xfrm>
            <a:off x="182875" y="1097275"/>
            <a:ext cx="11887200" cy="50700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800"/>
              </a:spcBef>
              <a:spcAft>
                <a:spcPts val="0"/>
              </a:spcAft>
              <a:buClr>
                <a:schemeClr val="lt1"/>
              </a:buClr>
              <a:buSzPts val="2600"/>
              <a:buFont typeface="Calibri"/>
              <a:buChar char="●"/>
            </a:pPr>
            <a:r>
              <a:rPr lang="en-US"/>
              <a:t>isAlive(): It tests if the thread it is called upon is alive or not. A thread is alive if it has been started and not yet terminated.</a:t>
            </a:r>
            <a:endParaRPr/>
          </a:p>
          <a:p>
            <a:pPr indent="-393700" lvl="0" marL="457200" rtl="0" algn="l">
              <a:lnSpc>
                <a:spcPct val="115000"/>
              </a:lnSpc>
              <a:spcBef>
                <a:spcPts val="1600"/>
              </a:spcBef>
              <a:spcAft>
                <a:spcPts val="0"/>
              </a:spcAft>
              <a:buClr>
                <a:schemeClr val="lt1"/>
              </a:buClr>
              <a:buSzPts val="2600"/>
              <a:buFont typeface="Calibri"/>
              <a:buChar char="●"/>
            </a:pPr>
            <a:r>
              <a:rPr lang="en-US"/>
              <a:t>join(): It waits until the thread on which it is called terminates. There are three overloaded join methods.</a:t>
            </a:r>
            <a:endParaRPr/>
          </a:p>
          <a:p>
            <a:pPr indent="-393700" lvl="1" marL="914400" marR="0" rtl="0" algn="l">
              <a:lnSpc>
                <a:spcPct val="115000"/>
              </a:lnSpc>
              <a:spcBef>
                <a:spcPts val="1600"/>
              </a:spcBef>
              <a:spcAft>
                <a:spcPts val="0"/>
              </a:spcAft>
              <a:buClr>
                <a:schemeClr val="lt1"/>
              </a:buClr>
              <a:buSzPts val="2600"/>
              <a:buFont typeface="Calibri"/>
              <a:buChar char="○"/>
            </a:pPr>
            <a:r>
              <a:rPr lang="en-US"/>
              <a:t>join() - Waits indefinitely for this thread to die.</a:t>
            </a:r>
            <a:endParaRPr/>
          </a:p>
          <a:p>
            <a:pPr indent="-393700" lvl="1" marL="914400" marR="0" rtl="0" algn="l">
              <a:lnSpc>
                <a:spcPct val="115000"/>
              </a:lnSpc>
              <a:spcBef>
                <a:spcPts val="0"/>
              </a:spcBef>
              <a:spcAft>
                <a:spcPts val="0"/>
              </a:spcAft>
              <a:buClr>
                <a:schemeClr val="lt1"/>
              </a:buClr>
              <a:buSzPts val="2600"/>
              <a:buFont typeface="Calibri"/>
              <a:buChar char="○"/>
            </a:pPr>
            <a:r>
              <a:rPr lang="en-US"/>
              <a:t>join(long millis) - Waits at most millis milliseconds for this thread to die. A timeout of 0 means to wait forever.</a:t>
            </a:r>
            <a:endParaRPr/>
          </a:p>
          <a:p>
            <a:pPr indent="-393700" lvl="1" marL="914400" marR="0" rtl="0" algn="l">
              <a:lnSpc>
                <a:spcPct val="115000"/>
              </a:lnSpc>
              <a:spcBef>
                <a:spcPts val="0"/>
              </a:spcBef>
              <a:spcAft>
                <a:spcPts val="0"/>
              </a:spcAft>
              <a:buClr>
                <a:schemeClr val="lt1"/>
              </a:buClr>
              <a:buSzPts val="2600"/>
              <a:buFont typeface="Calibri"/>
              <a:buChar char="○"/>
            </a:pPr>
            <a:r>
              <a:rPr lang="en-US"/>
              <a:t>join(long millis, int nanos) - Waits at most millis milliseconds plus nanos nanoseconds for this thread to die.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10974d41e10_1_69"/>
          <p:cNvSpPr txBox="1"/>
          <p:nvPr>
            <p:ph type="ctrTitle"/>
          </p:nvPr>
        </p:nvSpPr>
        <p:spPr>
          <a:xfrm>
            <a:off x="182880" y="2590800"/>
            <a:ext cx="11887200" cy="91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Handson topics/details</a:t>
            </a:r>
            <a:endParaRPr/>
          </a:p>
        </p:txBody>
      </p:sp>
      <p:sp>
        <p:nvSpPr>
          <p:cNvPr id="888" name="Google Shape;888;g10974d41e10_1_69"/>
          <p:cNvSpPr txBox="1"/>
          <p:nvPr>
            <p:ph idx="1" type="subTitle"/>
          </p:nvPr>
        </p:nvSpPr>
        <p:spPr>
          <a:xfrm>
            <a:off x="184950" y="3858925"/>
            <a:ext cx="11887200" cy="2176200"/>
          </a:xfrm>
          <a:prstGeom prst="rect">
            <a:avLst/>
          </a:prstGeom>
        </p:spPr>
        <p:txBody>
          <a:bodyPr anchorCtr="0" anchor="t" bIns="45700" lIns="91425" spcFirstLastPara="1" rIns="91425" wrap="square" tIns="45700">
            <a:noAutofit/>
          </a:bodyPr>
          <a:lstStyle/>
          <a:p>
            <a:pPr indent="-355600" lvl="0" marL="457200" rtl="0" algn="l">
              <a:spcBef>
                <a:spcPts val="640"/>
              </a:spcBef>
              <a:spcAft>
                <a:spcPts val="0"/>
              </a:spcAft>
              <a:buSzPts val="2000"/>
              <a:buChar char="●"/>
            </a:pPr>
            <a:r>
              <a:rPr lang="en-US" sz="2000"/>
              <a:t>Create thread through different ways</a:t>
            </a:r>
            <a:endParaRPr sz="2000"/>
          </a:p>
          <a:p>
            <a:pPr indent="-355600" lvl="0" marL="457200" rtl="0" algn="l">
              <a:spcBef>
                <a:spcPts val="0"/>
              </a:spcBef>
              <a:spcAft>
                <a:spcPts val="0"/>
              </a:spcAft>
              <a:buSzPts val="2000"/>
              <a:buChar char="●"/>
            </a:pPr>
            <a:r>
              <a:rPr lang="en-US" sz="2000"/>
              <a:t>Read two separate files from individual threads</a:t>
            </a:r>
            <a:endParaRPr sz="2000"/>
          </a:p>
          <a:p>
            <a:pPr indent="-355600" lvl="0" marL="457200" rtl="0" algn="l">
              <a:spcBef>
                <a:spcPts val="0"/>
              </a:spcBef>
              <a:spcAft>
                <a:spcPts val="0"/>
              </a:spcAft>
              <a:buSzPts val="2000"/>
              <a:buChar char="●"/>
            </a:pPr>
            <a:r>
              <a:rPr lang="en-US" sz="2000"/>
              <a:t>Create three threads and each should print current date 10 times with 100 ms interval</a:t>
            </a:r>
            <a:endParaRPr sz="2000"/>
          </a:p>
          <a:p>
            <a:pPr indent="-355600" lvl="0" marL="457200" rtl="0" algn="l">
              <a:spcBef>
                <a:spcPts val="0"/>
              </a:spcBef>
              <a:spcAft>
                <a:spcPts val="0"/>
              </a:spcAft>
              <a:buSzPts val="2000"/>
              <a:buChar char="●"/>
            </a:pPr>
            <a:r>
              <a:rPr lang="en-US" sz="2000"/>
              <a:t>Try examples for synchronised method, block and understand its' effect</a:t>
            </a:r>
            <a:endParaRPr sz="2000"/>
          </a:p>
          <a:p>
            <a:pPr indent="-355600" lvl="0" marL="457200" rtl="0" algn="l">
              <a:spcBef>
                <a:spcPts val="0"/>
              </a:spcBef>
              <a:spcAft>
                <a:spcPts val="0"/>
              </a:spcAft>
              <a:buSzPts val="2000"/>
              <a:buChar char="●"/>
            </a:pPr>
            <a:r>
              <a:rPr lang="en-US" sz="2000"/>
              <a:t>Fix the race condition example</a:t>
            </a:r>
            <a:endParaRPr sz="2000"/>
          </a:p>
          <a:p>
            <a:pPr indent="-355600" lvl="0" marL="457200" rtl="0" algn="l">
              <a:spcBef>
                <a:spcPts val="0"/>
              </a:spcBef>
              <a:spcAft>
                <a:spcPts val="0"/>
              </a:spcAft>
              <a:buSzPts val="2000"/>
              <a:buChar char="●"/>
            </a:pPr>
            <a:r>
              <a:rPr lang="en-US" sz="2000"/>
              <a:t>Print chat like conversation which maintains order of questions and answers. One thread should print only questions and the second thread should print only answers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2015-01-18T05:26:28Z</dcterms:created>
  <dc:creator>Malhar Shah</dc:creator>
</cp:coreProperties>
</file>